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317" r:id="rId3"/>
    <p:sldId id="294" r:id="rId4"/>
    <p:sldId id="296" r:id="rId5"/>
    <p:sldId id="270" r:id="rId6"/>
    <p:sldId id="318" r:id="rId7"/>
    <p:sldId id="305" r:id="rId8"/>
    <p:sldId id="285" r:id="rId9"/>
    <p:sldId id="286" r:id="rId10"/>
    <p:sldId id="307" r:id="rId11"/>
    <p:sldId id="309" r:id="rId12"/>
    <p:sldId id="308" r:id="rId13"/>
    <p:sldId id="310" r:id="rId14"/>
    <p:sldId id="311" r:id="rId15"/>
    <p:sldId id="312" r:id="rId16"/>
    <p:sldId id="306" r:id="rId17"/>
    <p:sldId id="265" r:id="rId18"/>
    <p:sldId id="314" r:id="rId19"/>
    <p:sldId id="315" r:id="rId20"/>
    <p:sldId id="316" r:id="rId21"/>
    <p:sldId id="299" r:id="rId22"/>
    <p:sldId id="319" r:id="rId23"/>
    <p:sldId id="320" r:id="rId24"/>
    <p:sldId id="321" r:id="rId25"/>
    <p:sldId id="322" r:id="rId26"/>
    <p:sldId id="323" r:id="rId27"/>
    <p:sldId id="324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1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732BB-1ACB-41D2-88EC-CFC255744161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A8723-C417-436F-8E09-EC3FD468B2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57CB3-FACC-46F0-A551-ABFF5A3D6A27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93A0B-37DB-4127-B7F0-C714A6B1DA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E270F-2B59-4546-B9AC-56D31A4AB92B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75FFD-4658-4548-A0EA-FA56DA4B82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8BD8C-7D97-4963-B226-F4B865FD19E5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D9C8A-EED3-4970-8C2C-F077B42434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A5A59-5288-4E6D-85B3-CA81A8570994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0AF65-FD30-44FA-8099-130F78994F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FCB6E-082C-42F4-BC5F-97C9ED02B3E1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B75AD-EC1E-44E6-A802-B388932A4B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29C8A-5E50-4EC5-ACED-CC1EFD8ECB36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C03BD-B67D-430C-9ADC-B9FD5CDAAE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F43B1-0091-4419-A475-F76DFA97B351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BDB59-7753-441E-BE27-A742B4D19E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B74D5-DBFC-4697-8C29-726F32CBA1A9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4B6CE-B4AD-4887-B691-C6C560BE71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3C373-0B25-46A4-B082-68D67B76B79C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321F-25A1-47D4-B254-3D71E4154D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72837-5098-44DC-81CA-1B3A070E844E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6F762-82C8-41C0-BE8E-E3BF983492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9/9/2009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5D0989-EC68-475F-9130-FA6679F7F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tsentalovich\My%20Documents\My%20Videos\gun\ANIMATED-ANIMATED%20HIPEG%20LOADLOCK%20CHAMBER%20MODULE.avi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tsentalovich\My%20Documents\My%20Videos\gun\PREP%20CHAMBER%20ANIMATION.avi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tsentalovich\My%20Documents\Ppoint\Erhic\hipeg%20total%20animation.avi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11/12/2015</a:t>
            </a:r>
            <a:endParaRPr lang="en-US" dirty="0"/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FC520A-53DD-46E5-BFAF-800094B7C685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260350"/>
            <a:ext cx="7772400" cy="147002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Status of high intensity polarized electron gun project at MIT-Bates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5705475"/>
            <a:ext cx="6048375" cy="11525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i="1" dirty="0" smtClean="0"/>
              <a:t>Evgeni Tsentalovich</a:t>
            </a:r>
          </a:p>
          <a:p>
            <a:pPr eaLnBrk="1" hangingPunct="1">
              <a:defRPr/>
            </a:pPr>
            <a:r>
              <a:rPr lang="en-US" sz="2400" i="1" dirty="0" smtClean="0"/>
              <a:t>MIT</a:t>
            </a:r>
          </a:p>
        </p:txBody>
      </p:sp>
      <p:pic>
        <p:nvPicPr>
          <p:cNvPr id="17414" name="Picture 7" descr="Tsar_Cann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700213"/>
            <a:ext cx="5329238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Polarized electron guns utilize GaAs photo cathodes.</a:t>
            </a:r>
          </a:p>
          <a:p>
            <a:r>
              <a:rPr lang="en-US" sz="2400" dirty="0" smtClean="0"/>
              <a:t>When polarized laser beam strikes the cathode, polarized electrons are ejected.</a:t>
            </a:r>
          </a:p>
          <a:p>
            <a:r>
              <a:rPr lang="en-US" sz="2400" dirty="0" smtClean="0"/>
              <a:t>Photocathodes must have atomically clean surface and they must be activated by heating to about 600°C and applying Cs and NF3 to the surface.</a:t>
            </a:r>
          </a:p>
          <a:p>
            <a:r>
              <a:rPr lang="en-US" sz="2400" dirty="0" smtClean="0"/>
              <a:t>UHV conditions are required in the gun. Any traces of gases (excluding hydrogen and noble gases) poison the crystal.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695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09/11/2013</a:t>
            </a:r>
            <a:endParaRPr lang="en-US" dirty="0"/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61E1D-B341-4086-8C8B-DF4B42D83521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eRHIC (Linac-ring version)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06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/>
              <a:t>    Requires a polarized electron source with an extremely high current ( at least 10 mA).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endParaRPr lang="en-US" sz="2400" dirty="0" smtClean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57200" y="2667000"/>
            <a:ext cx="8153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Modern state-of-the-art guns produce ~100-200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A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Average current of ~ 1 mA achieved in tests at JLab and Mainz;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Average current of up to 10 mA achieved at Mainz with very short lifetime (needs active cathode cooling)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49941" y="4724400"/>
            <a:ext cx="8153400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Main problem – ion </a:t>
            </a:r>
            <a:r>
              <a:rPr lang="en-US" sz="2400" dirty="0" smtClean="0">
                <a:solidFill>
                  <a:srgbClr val="FF3300"/>
                </a:solidFill>
              </a:rPr>
              <a:t>back bombardment.</a:t>
            </a:r>
          </a:p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FF3300"/>
                </a:solidFill>
              </a:rPr>
              <a:t>Anode hole acts like a focusing lens for ions.</a:t>
            </a:r>
          </a:p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FF3300"/>
                </a:solidFill>
              </a:rPr>
              <a:t>Ion damage is most severe at the center of the cathode.</a:t>
            </a:r>
            <a:endParaRPr lang="en-US" sz="2400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09/11/2013</a:t>
            </a:r>
            <a:endParaRPr lang="en-US" dirty="0"/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32DD6-B71B-41E9-A97C-A75C920081C5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Ion damage mostly the center of cathode (Bates results) 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533400" y="1371600"/>
          <a:ext cx="6762750" cy="494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Chart" r:id="rId4" imgW="9344127" imgH="6038875" progId="Excel.Sheet.8">
                  <p:embed/>
                </p:oleObj>
              </mc:Choice>
              <mc:Fallback>
                <p:oleObj name="Chart" r:id="rId4" imgW="9344127" imgH="6038875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371600"/>
                        <a:ext cx="6762750" cy="494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7162800" y="3810000"/>
            <a:ext cx="152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Laser beam profile</a:t>
            </a:r>
          </a:p>
        </p:txBody>
      </p:sp>
      <p:sp>
        <p:nvSpPr>
          <p:cNvPr id="2055" name="TextBox 6"/>
          <p:cNvSpPr txBox="1">
            <a:spLocks noChangeArrowheads="1"/>
          </p:cNvSpPr>
          <p:nvPr/>
        </p:nvSpPr>
        <p:spPr bwMode="auto">
          <a:xfrm>
            <a:off x="7162800" y="2286000"/>
            <a:ext cx="152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Damage pattern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5638800" y="2590800"/>
            <a:ext cx="1600200" cy="228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5257800" y="4114800"/>
            <a:ext cx="1905000" cy="152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1470025"/>
          </a:xfrm>
        </p:spPr>
        <p:txBody>
          <a:bodyPr/>
          <a:lstStyle/>
          <a:p>
            <a:r>
              <a:rPr lang="en-US" dirty="0" smtClean="0"/>
              <a:t>High Intensity Polarized Electron Gun 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914400" y="1143000"/>
            <a:ext cx="7696200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sz="2400" b="1" dirty="0"/>
              <a:t>The principal points to achieve high average current: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 Large area cathode.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 Ions tend to damage the central area of the cathode – ring-shaped emission pattern.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 Active cathode cooling</a:t>
            </a:r>
            <a:r>
              <a:rPr lang="en-US" sz="2400" dirty="0" smtClean="0"/>
              <a:t>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/>
              <a:t> Very small beam losses could be allowed near the gun (        ).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52600" y="5562600"/>
          <a:ext cx="5334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name="Equation" r:id="rId3" imgW="406080" imgH="203040" progId="Equation.3">
                  <p:embed/>
                </p:oleObj>
              </mc:Choice>
              <mc:Fallback>
                <p:oleObj name="Equation" r:id="rId3" imgW="406080" imgH="203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562600"/>
                        <a:ext cx="533400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Heat-cleaning and activation compromise vacuum condition, they should be done in a separate chamber (preparation chamber).</a:t>
            </a:r>
          </a:p>
          <a:p>
            <a:r>
              <a:rPr lang="en-US" dirty="0" smtClean="0"/>
              <a:t>It takes months to achieve good vacuum, so gun chamber and preparation chamber should never be vented. New cathodes should be loaded into the system via load lock.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5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Cathode cooling</a:t>
            </a:r>
            <a:endParaRPr lang="en-US" dirty="0"/>
          </a:p>
        </p:txBody>
      </p:sp>
      <p:pic>
        <p:nvPicPr>
          <p:cNvPr id="33794" name="Picture 2" descr="C:\Documents and Settings\tsentalovich\My Documents\My Pictures\Gun\eRHIC gun\CooledCathod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5011072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14800" y="3048000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(Fluorinert)</a:t>
            </a:r>
            <a:endParaRPr lang="en-US" sz="1400" dirty="0"/>
          </a:p>
        </p:txBody>
      </p:sp>
      <p:pic>
        <p:nvPicPr>
          <p:cNvPr id="33795" name="Picture 3" descr="C:\Documents and Settings\tsentalovich\My Documents\My Pictures\Gun\eRHIC gun\pack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066800"/>
            <a:ext cx="2057400" cy="169990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248400" y="2743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Cathode puck (Moly)</a:t>
            </a:r>
            <a:endParaRPr lang="en-US" dirty="0"/>
          </a:p>
        </p:txBody>
      </p:sp>
      <p:pic>
        <p:nvPicPr>
          <p:cNvPr id="33796" name="Picture 4" descr="C:\Documents and Settings\tsentalovich\My Documents\My Pictures\Gun\eRHIC gun\heat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3276600"/>
            <a:ext cx="2590802" cy="194254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553200" y="5334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Heat  exchanger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096000" y="3200400"/>
            <a:ext cx="3048000" cy="1588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general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143000"/>
            <a:ext cx="62388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Box 4"/>
          <p:cNvSpPr txBox="1">
            <a:spLocks noChangeArrowheads="1"/>
          </p:cNvSpPr>
          <p:nvPr/>
        </p:nvSpPr>
        <p:spPr bwMode="auto">
          <a:xfrm>
            <a:off x="990600" y="228600"/>
            <a:ext cx="6705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Cathode – anode assembly</a:t>
            </a:r>
          </a:p>
        </p:txBody>
      </p:sp>
      <p:grpSp>
        <p:nvGrpSpPr>
          <p:cNvPr id="32772" name="Group 3"/>
          <p:cNvGrpSpPr>
            <a:grpSpLocks/>
          </p:cNvGrpSpPr>
          <p:nvPr/>
        </p:nvGrpSpPr>
        <p:grpSpPr bwMode="auto">
          <a:xfrm>
            <a:off x="4592638" y="838200"/>
            <a:ext cx="3789362" cy="973138"/>
            <a:chOff x="4592140" y="838200"/>
            <a:chExt cx="3789860" cy="973809"/>
          </a:xfrm>
        </p:grpSpPr>
        <p:sp>
          <p:nvSpPr>
            <p:cNvPr id="32773" name="TextBox 4"/>
            <p:cNvSpPr txBox="1">
              <a:spLocks noChangeArrowheads="1"/>
            </p:cNvSpPr>
            <p:nvPr/>
          </p:nvSpPr>
          <p:spPr bwMode="auto">
            <a:xfrm>
              <a:off x="6553200" y="838200"/>
              <a:ext cx="1828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 err="1"/>
                <a:t>Fluorinert</a:t>
              </a:r>
              <a:r>
                <a:rPr lang="en-US" dirty="0"/>
                <a:t> </a:t>
              </a:r>
            </a:p>
            <a:p>
              <a:pPr algn="ctr"/>
              <a:r>
                <a:rPr lang="en-US" dirty="0"/>
                <a:t>(cooling agent)</a:t>
              </a:r>
            </a:p>
          </p:txBody>
        </p:sp>
        <p:grpSp>
          <p:nvGrpSpPr>
            <p:cNvPr id="32774" name="Group 8"/>
            <p:cNvGrpSpPr>
              <a:grpSpLocks/>
            </p:cNvGrpSpPr>
            <p:nvPr/>
          </p:nvGrpSpPr>
          <p:grpSpPr bwMode="auto">
            <a:xfrm>
              <a:off x="4592140" y="1125415"/>
              <a:ext cx="2058194" cy="686594"/>
              <a:chOff x="4647406" y="1143000"/>
              <a:chExt cx="2058194" cy="686594"/>
            </a:xfrm>
          </p:grpSpPr>
          <p:cxnSp>
            <p:nvCxnSpPr>
              <p:cNvPr id="7" name="Straight Connector 6"/>
              <p:cNvCxnSpPr/>
              <p:nvPr/>
            </p:nvCxnSpPr>
            <p:spPr>
              <a:xfrm rot="10800000">
                <a:off x="4647406" y="1143321"/>
                <a:ext cx="2057670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 rot="5400000">
                <a:off x="4305064" y="1485664"/>
                <a:ext cx="686273" cy="158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General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143000"/>
            <a:ext cx="62388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990600" y="228600"/>
            <a:ext cx="6705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Cathode – anode assembly</a:t>
            </a:r>
          </a:p>
        </p:txBody>
      </p:sp>
      <p:grpSp>
        <p:nvGrpSpPr>
          <p:cNvPr id="33796" name="Group 10"/>
          <p:cNvGrpSpPr>
            <a:grpSpLocks/>
          </p:cNvGrpSpPr>
          <p:nvPr/>
        </p:nvGrpSpPr>
        <p:grpSpPr bwMode="auto">
          <a:xfrm>
            <a:off x="4592638" y="838200"/>
            <a:ext cx="3789362" cy="973138"/>
            <a:chOff x="4592140" y="838200"/>
            <a:chExt cx="3789860" cy="973809"/>
          </a:xfrm>
        </p:grpSpPr>
        <p:sp>
          <p:nvSpPr>
            <p:cNvPr id="33797" name="TextBox 3"/>
            <p:cNvSpPr txBox="1">
              <a:spLocks noChangeArrowheads="1"/>
            </p:cNvSpPr>
            <p:nvPr/>
          </p:nvSpPr>
          <p:spPr bwMode="auto">
            <a:xfrm>
              <a:off x="6553200" y="838200"/>
              <a:ext cx="1828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Fluorinert </a:t>
              </a:r>
            </a:p>
            <a:p>
              <a:pPr algn="ctr"/>
              <a:r>
                <a:rPr lang="en-US"/>
                <a:t>(cooling agent)</a:t>
              </a:r>
            </a:p>
          </p:txBody>
        </p:sp>
        <p:grpSp>
          <p:nvGrpSpPr>
            <p:cNvPr id="33798" name="Group 8"/>
            <p:cNvGrpSpPr>
              <a:grpSpLocks/>
            </p:cNvGrpSpPr>
            <p:nvPr/>
          </p:nvGrpSpPr>
          <p:grpSpPr bwMode="auto">
            <a:xfrm>
              <a:off x="4592140" y="1125415"/>
              <a:ext cx="2058194" cy="686594"/>
              <a:chOff x="4647406" y="1143000"/>
              <a:chExt cx="2058194" cy="686594"/>
            </a:xfrm>
          </p:grpSpPr>
          <p:cxnSp>
            <p:nvCxnSpPr>
              <p:cNvPr id="6" name="Straight Connector 5"/>
              <p:cNvCxnSpPr/>
              <p:nvPr/>
            </p:nvCxnSpPr>
            <p:spPr>
              <a:xfrm rot="10800000">
                <a:off x="4647406" y="1143321"/>
                <a:ext cx="2057670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 rot="5400000">
                <a:off x="4305064" y="1485664"/>
                <a:ext cx="686273" cy="158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Gun chamber</a:t>
            </a:r>
            <a:endParaRPr lang="en-US" dirty="0"/>
          </a:p>
        </p:txBody>
      </p:sp>
      <p:pic>
        <p:nvPicPr>
          <p:cNvPr id="4" name="Content Placeholder 3" descr="GUN chamb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1295400"/>
            <a:ext cx="6814764" cy="52659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Preparation chamber</a:t>
            </a:r>
            <a:endParaRPr lang="en-US" sz="2400" b="1" dirty="0"/>
          </a:p>
        </p:txBody>
      </p:sp>
      <p:pic>
        <p:nvPicPr>
          <p:cNvPr id="4" name="Picture 3" descr="HIPEG PREP CHAMBER MODULE_is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914400"/>
            <a:ext cx="5715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Load lock</a:t>
            </a:r>
            <a:endParaRPr lang="en-US" sz="2400" b="1" dirty="0"/>
          </a:p>
        </p:txBody>
      </p:sp>
      <p:pic>
        <p:nvPicPr>
          <p:cNvPr id="4" name="Picture 3" descr="Loadlock_is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8301737" cy="4733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ATED-ANIMATED HIPEG LOADLOCK CHAMBER MODUL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7181850" y="-3048000"/>
            <a:ext cx="23507700" cy="1295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P CHAMBER ANIMATION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7181850" y="-2266950"/>
            <a:ext cx="23507700" cy="1139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ipeg total animation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" y="1524000"/>
            <a:ext cx="7665554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Gun + beam line</a:t>
            </a:r>
            <a:endParaRPr lang="en-US" dirty="0"/>
          </a:p>
        </p:txBody>
      </p:sp>
      <p:pic>
        <p:nvPicPr>
          <p:cNvPr id="4" name="Content Placeholder 3" descr="Gun+beamlin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371600"/>
            <a:ext cx="6509964" cy="50304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990600" y="228600"/>
            <a:ext cx="6705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Beam line. Pipe aperture ~±34 mm.</a:t>
            </a:r>
          </a:p>
        </p:txBody>
      </p:sp>
      <p:pic>
        <p:nvPicPr>
          <p:cNvPr id="23555" name="Picture 2" descr="beamline_v4_beamline_Z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143000"/>
            <a:ext cx="53975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1295400" y="518160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Gun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28800" y="5410200"/>
            <a:ext cx="15240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8" name="TextBox 6"/>
          <p:cNvSpPr txBox="1">
            <a:spLocks noChangeArrowheads="1"/>
          </p:cNvSpPr>
          <p:nvPr/>
        </p:nvSpPr>
        <p:spPr bwMode="auto">
          <a:xfrm>
            <a:off x="990600" y="3581400"/>
            <a:ext cx="99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Dipoles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828800" y="3962400"/>
            <a:ext cx="2133600" cy="1219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828800" y="2514600"/>
            <a:ext cx="2209800" cy="1447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5867400" y="3886200"/>
            <a:ext cx="1371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Solenoidal</a:t>
            </a:r>
          </a:p>
          <a:p>
            <a:pPr algn="ctr"/>
            <a:r>
              <a:rPr lang="en-US">
                <a:latin typeface="Calibri" pitchFamily="34" charset="0"/>
              </a:rPr>
              <a:t>lenses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4572000" y="3962400"/>
            <a:ext cx="12192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4495800" y="3352800"/>
            <a:ext cx="12954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5067300" y="3009900"/>
            <a:ext cx="1676400" cy="228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5" name="TextBox 18"/>
          <p:cNvSpPr txBox="1">
            <a:spLocks noChangeArrowheads="1"/>
          </p:cNvSpPr>
          <p:nvPr/>
        </p:nvSpPr>
        <p:spPr bwMode="auto">
          <a:xfrm>
            <a:off x="7543800" y="2743200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Beam dump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rot="16200000" flipV="1">
            <a:off x="7467600" y="2133600"/>
            <a:ext cx="6096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Gun + beam line</a:t>
            </a:r>
            <a:endParaRPr lang="en-US" dirty="0"/>
          </a:p>
        </p:txBody>
      </p:sp>
      <p:pic>
        <p:nvPicPr>
          <p:cNvPr id="6" name="Content Placeholder 5" descr="IMG_55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Gun chamber</a:t>
            </a:r>
            <a:endParaRPr lang="en-US" dirty="0"/>
          </a:p>
        </p:txBody>
      </p:sp>
      <p:pic>
        <p:nvPicPr>
          <p:cNvPr id="5" name="Content Placeholder 4" descr="IMG_55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3345" y="1600200"/>
            <a:ext cx="301730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Prep. chamber</a:t>
            </a:r>
            <a:endParaRPr lang="en-US" dirty="0"/>
          </a:p>
        </p:txBody>
      </p:sp>
      <p:pic>
        <p:nvPicPr>
          <p:cNvPr id="5" name="Content Placeholder 4" descr="IMG_55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3345" y="1600200"/>
            <a:ext cx="301730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2"/>
          <p:cNvSpPr txBox="1">
            <a:spLocks noChangeArrowheads="1"/>
          </p:cNvSpPr>
          <p:nvPr/>
        </p:nvSpPr>
        <p:spPr bwMode="auto">
          <a:xfrm>
            <a:off x="457200" y="22860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Calibri" pitchFamily="34" charset="0"/>
              </a:rPr>
              <a:t>Vacuum features of the chambers</a:t>
            </a:r>
            <a:endParaRPr lang="en-US" sz="4000" b="1" dirty="0">
              <a:latin typeface="Calibri" pitchFamily="34" charset="0"/>
            </a:endParaRPr>
          </a:p>
        </p:txBody>
      </p:sp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762000" y="1143000"/>
            <a:ext cx="73914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dirty="0" smtClean="0"/>
              <a:t>Gun chamber: 100 l/s Ion pump with 400 l/s NEG and 4 additional 400 l/s NEGs.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The chamber walls are thin (~ 3 mm) to reduce </a:t>
            </a:r>
            <a:r>
              <a:rPr lang="en-US" dirty="0" err="1" smtClean="0"/>
              <a:t>outgasing</a:t>
            </a:r>
            <a:r>
              <a:rPr lang="en-US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The chamber and most of the parts have been prebaked to 400°C before the final assembly.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Bake-out at 250°C after the final assembly.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Vacuum ~            (all Hydrogen)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Prep. chamber: 100 l/s Ion pump with 400 l/s NEG and 2 additional 400 l/s NEGs.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Vacuum ~            (all Hydrogen)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098675" y="2908300"/>
          <a:ext cx="6667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2" name="Equation" r:id="rId3" imgW="444240" imgH="203040" progId="Equation.3">
                  <p:embed/>
                </p:oleObj>
              </mc:Choice>
              <mc:Fallback>
                <p:oleObj name="Equation" r:id="rId3" imgW="44424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2908300"/>
                        <a:ext cx="6667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038350" y="3733800"/>
          <a:ext cx="7048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3" name="Equation" r:id="rId5" imgW="469800" imgH="203040" progId="Equation.3">
                  <p:embed/>
                </p:oleObj>
              </mc:Choice>
              <mc:Fallback>
                <p:oleObj name="Equation" r:id="rId5" imgW="46980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3733800"/>
                        <a:ext cx="7048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334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BUDGET</a:t>
            </a:r>
            <a:endParaRPr lang="en-US" sz="2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79790"/>
              </p:ext>
            </p:extLst>
          </p:nvPr>
        </p:nvGraphicFramePr>
        <p:xfrm>
          <a:off x="1524000" y="1397000"/>
          <a:ext cx="6096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From</a:t>
                      </a:r>
                      <a:r>
                        <a:rPr lang="en-US" baseline="0" dirty="0" smtClean="0"/>
                        <a:t> BNL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From DOE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Actual cost</a:t>
                      </a:r>
                    </a:p>
                    <a:p>
                      <a:pPr algn="ctr"/>
                      <a:r>
                        <a:rPr lang="en-US" dirty="0" smtClean="0"/>
                        <a:t>to date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07-09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$444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$444 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10-11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$150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$586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$736 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12-13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$388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$388</a:t>
                      </a:r>
                      <a:r>
                        <a:rPr lang="en-US" baseline="0" dirty="0" smtClean="0"/>
                        <a:t> 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14-15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</a:t>
                      </a:r>
                      <a:r>
                        <a:rPr lang="en-US" baseline="0" dirty="0" smtClean="0"/>
                        <a:t>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$197 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$594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$1474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$1765 </a:t>
                      </a:r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59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PROJECT PROGRESS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08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FY 2007-2009  - preliminary simulations and tests. Beam simulations through the gun and entire beam line. Emphasis – no beam losses </a:t>
            </a:r>
            <a:r>
              <a:rPr lang="en-US" smtClean="0"/>
              <a:t>near </a:t>
            </a:r>
            <a:r>
              <a:rPr lang="en-US" smtClean="0"/>
              <a:t>the gun</a:t>
            </a:r>
            <a:r>
              <a:rPr lang="en-US" dirty="0" smtClean="0"/>
              <a:t>. Tests of active cooling. </a:t>
            </a:r>
            <a:r>
              <a:rPr lang="en-US" dirty="0"/>
              <a:t> </a:t>
            </a:r>
            <a:r>
              <a:rPr lang="en-US" dirty="0" smtClean="0"/>
              <a:t>HV tests.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FY 2010-2011 – gun chamber and preparation chamber built and assembled. Load lock and beam line designed, and manufacturing began.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FY 2012-2013 – load lock build and assembled. Beam line and unbiased beam dump built.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FY2014-2015 – beam line and beam dump completed. First beam tests.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34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PROJECT PROBLEMS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086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Gun chamber, preparation chamber, load lock manufacturing and assembly – not a glitch. Excellent vacuum conditions. Reliable cathode transfer between chambers (good illumination and observation conditions). Very high QE </a:t>
            </a:r>
            <a:r>
              <a:rPr lang="en-US" dirty="0" smtClean="0"/>
              <a:t>(~</a:t>
            </a:r>
            <a:r>
              <a:rPr lang="en-US" dirty="0"/>
              <a:t>2% at λ=805 nm) </a:t>
            </a:r>
            <a:r>
              <a:rPr lang="en-US" dirty="0" smtClean="0"/>
              <a:t>has been achieved. However, the dark lifetime of the cathode in the gun is short (less than 100 hours).</a:t>
            </a:r>
            <a:endParaRPr lang="en-US" dirty="0" smtClean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Beam line assembly – successful. Beam tuning through the beam line – the shape of the beam in a full agreement with simulations.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Beam dump bake out – first problem. The solder in the assembly melted venting the chamber. Lost NEG. Tight budget makes such accidents time consuming (delivery time 6 weeks).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Beam tests – real problem. The lifetime is much shorter than in old generation guns even at low current.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2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tsentalovich\Pictures\Gun\Beam_target3_r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6962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304800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Beam on </a:t>
            </a:r>
            <a:r>
              <a:rPr lang="en-US" sz="2400" dirty="0" err="1" smtClean="0"/>
              <a:t>BeO</a:t>
            </a:r>
            <a:r>
              <a:rPr lang="en-US" sz="2400" dirty="0" smtClean="0"/>
              <a:t> target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949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SECOND TRY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08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Most likely the problem is a </a:t>
            </a:r>
            <a:r>
              <a:rPr lang="en-US" dirty="0" err="1" smtClean="0">
                <a:solidFill>
                  <a:prstClr val="black"/>
                </a:solidFill>
              </a:rPr>
              <a:t>fluorinert</a:t>
            </a:r>
            <a:r>
              <a:rPr lang="en-US" dirty="0" smtClean="0">
                <a:solidFill>
                  <a:prstClr val="black"/>
                </a:solidFill>
              </a:rPr>
              <a:t> leak into the gun chamber. The molecules </a:t>
            </a:r>
            <a:r>
              <a:rPr lang="en-US" dirty="0" err="1" smtClean="0">
                <a:solidFill>
                  <a:prstClr val="black"/>
                </a:solidFill>
              </a:rPr>
              <a:t>ar</a:t>
            </a:r>
            <a:r>
              <a:rPr lang="en-US" dirty="0" smtClean="0">
                <a:solidFill>
                  <a:prstClr val="black"/>
                </a:solidFill>
              </a:rPr>
              <a:t> very compact and penetrate through very narrow cracks, they are too heavy to be detected with RGA, and they are chemically active.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The gun was vented and the problem addressed. Preparation chamber was vented as well to fix minor problems. Reassembly and </a:t>
            </a:r>
            <a:r>
              <a:rPr lang="en-US" dirty="0" err="1" smtClean="0">
                <a:solidFill>
                  <a:prstClr val="black"/>
                </a:solidFill>
              </a:rPr>
              <a:t>rebake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A whole bunch of accidents: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3688889"/>
            <a:ext cx="693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Gasket failure during bake out (twice)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Magnetic manipulator support system putting pressure on the gasket during alignment, causing leak and venting both gun and preparation chamber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Ceramic support standoff for Cs strips creaked shortening the strips to the ground (another 6 weeks delivery item).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2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CURRENT STATUS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086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After all those problems have been solved, a fresh cathode was activated and transferred into the gun chamber for dark lifetime measurements.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The dark lifetime (was less than 100 hours) has increased to almost infinity ( at least tens of thousands hours). Whatever decease the gun had is gone.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The section of the beam line vented previously was </a:t>
            </a:r>
            <a:r>
              <a:rPr lang="en-US" dirty="0" err="1" smtClean="0">
                <a:solidFill>
                  <a:prstClr val="black"/>
                </a:solidFill>
              </a:rPr>
              <a:t>rebaked</a:t>
            </a:r>
            <a:r>
              <a:rPr lang="en-US" dirty="0" smtClean="0">
                <a:solidFill>
                  <a:prstClr val="black"/>
                </a:solidFill>
              </a:rPr>
              <a:t> last week.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We still need to reinstall all magnetic elements (dipoles, steering coils) and magnetic shielding.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We plan to resume beam tests in 2 weeks.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72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2524</TotalTime>
  <Words>979</Words>
  <Application>Microsoft Office PowerPoint</Application>
  <PresentationFormat>On-screen Show (4:3)</PresentationFormat>
  <Paragraphs>115</Paragraphs>
  <Slides>27</Slides>
  <Notes>0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Chart</vt:lpstr>
      <vt:lpstr>Equation</vt:lpstr>
      <vt:lpstr>Status of high intensity polarized electron gun project at MIT-Bates</vt:lpstr>
      <vt:lpstr>General Information</vt:lpstr>
      <vt:lpstr>eRHIC (Linac-ring version)</vt:lpstr>
      <vt:lpstr>Ion damage mostly the center of cathode (Bates results) </vt:lpstr>
      <vt:lpstr>High Intensity Polarized Electron Gun </vt:lpstr>
      <vt:lpstr>Additional requirements</vt:lpstr>
      <vt:lpstr>Cathode cooling</vt:lpstr>
      <vt:lpstr>PowerPoint Presentation</vt:lpstr>
      <vt:lpstr>PowerPoint Presentation</vt:lpstr>
      <vt:lpstr>Gun chamber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Gun + beam line</vt:lpstr>
      <vt:lpstr>PowerPoint Presentation</vt:lpstr>
      <vt:lpstr>Gun + beam line</vt:lpstr>
      <vt:lpstr>Gun chamber</vt:lpstr>
      <vt:lpstr>Prep. chamber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tsentalovich</dc:creator>
  <cp:lastModifiedBy>tsentalovich</cp:lastModifiedBy>
  <cp:revision>221</cp:revision>
  <dcterms:created xsi:type="dcterms:W3CDTF">2009-01-28T15:48:10Z</dcterms:created>
  <dcterms:modified xsi:type="dcterms:W3CDTF">2015-11-05T20:03:05Z</dcterms:modified>
</cp:coreProperties>
</file>