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aveSubsetFonts="1" autoCompressPictures="0">
  <p:sldMasterIdLst>
    <p:sldMasterId id="2147483659" r:id="rId1"/>
  </p:sldMasterIdLst>
  <p:notesMasterIdLst>
    <p:notesMasterId r:id="rId40"/>
  </p:notesMasterIdLst>
  <p:handoutMasterIdLst>
    <p:handoutMasterId r:id="rId41"/>
  </p:handoutMasterIdLst>
  <p:sldIdLst>
    <p:sldId id="331" r:id="rId2"/>
    <p:sldId id="530" r:id="rId3"/>
    <p:sldId id="533" r:id="rId4"/>
    <p:sldId id="540" r:id="rId5"/>
    <p:sldId id="408" r:id="rId6"/>
    <p:sldId id="385" r:id="rId7"/>
    <p:sldId id="498" r:id="rId8"/>
    <p:sldId id="393" r:id="rId9"/>
    <p:sldId id="537" r:id="rId10"/>
    <p:sldId id="535" r:id="rId11"/>
    <p:sldId id="438" r:id="rId12"/>
    <p:sldId id="442" r:id="rId13"/>
    <p:sldId id="462" r:id="rId14"/>
    <p:sldId id="448" r:id="rId15"/>
    <p:sldId id="452" r:id="rId16"/>
    <p:sldId id="407" r:id="rId17"/>
    <p:sldId id="377" r:id="rId18"/>
    <p:sldId id="517" r:id="rId19"/>
    <p:sldId id="391" r:id="rId20"/>
    <p:sldId id="499" r:id="rId21"/>
    <p:sldId id="504" r:id="rId22"/>
    <p:sldId id="505" r:id="rId23"/>
    <p:sldId id="412" r:id="rId24"/>
    <p:sldId id="509" r:id="rId25"/>
    <p:sldId id="399" r:id="rId26"/>
    <p:sldId id="496" r:id="rId27"/>
    <p:sldId id="516" r:id="rId28"/>
    <p:sldId id="404" r:id="rId29"/>
    <p:sldId id="491" r:id="rId30"/>
    <p:sldId id="513" r:id="rId31"/>
    <p:sldId id="514" r:id="rId32"/>
    <p:sldId id="541" r:id="rId33"/>
    <p:sldId id="395" r:id="rId34"/>
    <p:sldId id="398" r:id="rId35"/>
    <p:sldId id="502" r:id="rId36"/>
    <p:sldId id="542" r:id="rId37"/>
    <p:sldId id="538" r:id="rId38"/>
    <p:sldId id="539" r:id="rId39"/>
  </p:sldIdLst>
  <p:sldSz cx="9144000" cy="6858000" type="screen4x3"/>
  <p:notesSz cx="7035800" cy="9194800"/>
  <p:defaultTextStyle>
    <a:defPPr>
      <a:defRPr lang="en-US"/>
    </a:defPPr>
    <a:lvl1pPr algn="l" rtl="0" fontAlgn="base">
      <a:spcBef>
        <a:spcPct val="0"/>
      </a:spcBef>
      <a:spcAft>
        <a:spcPct val="0"/>
      </a:spcAft>
      <a:defRPr sz="1400" kern="1200">
        <a:solidFill>
          <a:schemeClr val="tx1"/>
        </a:solidFill>
        <a:latin typeface="Times New Roman" panose="02020603050405020304" pitchFamily="18" charset="0"/>
        <a:ea typeface="ＭＳ Ｐゴシック" panose="020B0600070205080204" pitchFamily="34" charset="-128"/>
        <a:cs typeface="+mn-cs"/>
      </a:defRPr>
    </a:lvl1pPr>
    <a:lvl2pPr marL="457200" algn="l" rtl="0" fontAlgn="base">
      <a:spcBef>
        <a:spcPct val="0"/>
      </a:spcBef>
      <a:spcAft>
        <a:spcPct val="0"/>
      </a:spcAft>
      <a:defRPr sz="1400" kern="1200">
        <a:solidFill>
          <a:schemeClr val="tx1"/>
        </a:solidFill>
        <a:latin typeface="Times New Roman" panose="02020603050405020304" pitchFamily="18" charset="0"/>
        <a:ea typeface="ＭＳ Ｐゴシック" panose="020B0600070205080204" pitchFamily="34" charset="-128"/>
        <a:cs typeface="+mn-cs"/>
      </a:defRPr>
    </a:lvl2pPr>
    <a:lvl3pPr marL="914400" algn="l" rtl="0" fontAlgn="base">
      <a:spcBef>
        <a:spcPct val="0"/>
      </a:spcBef>
      <a:spcAft>
        <a:spcPct val="0"/>
      </a:spcAft>
      <a:defRPr sz="1400" kern="1200">
        <a:solidFill>
          <a:schemeClr val="tx1"/>
        </a:solidFill>
        <a:latin typeface="Times New Roman" panose="02020603050405020304" pitchFamily="18" charset="0"/>
        <a:ea typeface="ＭＳ Ｐゴシック" panose="020B0600070205080204" pitchFamily="34" charset="-128"/>
        <a:cs typeface="+mn-cs"/>
      </a:defRPr>
    </a:lvl3pPr>
    <a:lvl4pPr marL="1371600" algn="l" rtl="0" fontAlgn="base">
      <a:spcBef>
        <a:spcPct val="0"/>
      </a:spcBef>
      <a:spcAft>
        <a:spcPct val="0"/>
      </a:spcAft>
      <a:defRPr sz="1400" kern="1200">
        <a:solidFill>
          <a:schemeClr val="tx1"/>
        </a:solidFill>
        <a:latin typeface="Times New Roman" panose="02020603050405020304" pitchFamily="18" charset="0"/>
        <a:ea typeface="ＭＳ Ｐゴシック" panose="020B0600070205080204" pitchFamily="34" charset="-128"/>
        <a:cs typeface="+mn-cs"/>
      </a:defRPr>
    </a:lvl4pPr>
    <a:lvl5pPr marL="1828800" algn="l" rtl="0" fontAlgn="base">
      <a:spcBef>
        <a:spcPct val="0"/>
      </a:spcBef>
      <a:spcAft>
        <a:spcPct val="0"/>
      </a:spcAft>
      <a:defRPr sz="1400" kern="1200">
        <a:solidFill>
          <a:schemeClr val="tx1"/>
        </a:solidFill>
        <a:latin typeface="Times New Roman" panose="02020603050405020304" pitchFamily="18" charset="0"/>
        <a:ea typeface="ＭＳ Ｐゴシック" panose="020B0600070205080204" pitchFamily="34" charset="-128"/>
        <a:cs typeface="+mn-cs"/>
      </a:defRPr>
    </a:lvl5pPr>
    <a:lvl6pPr marL="2286000" algn="l" defTabSz="914400" rtl="0" eaLnBrk="1" latinLnBrk="0" hangingPunct="1">
      <a:defRPr sz="1400" kern="1200">
        <a:solidFill>
          <a:schemeClr val="tx1"/>
        </a:solidFill>
        <a:latin typeface="Times New Roman" panose="02020603050405020304" pitchFamily="18" charset="0"/>
        <a:ea typeface="ＭＳ Ｐゴシック" panose="020B0600070205080204" pitchFamily="34" charset="-128"/>
        <a:cs typeface="+mn-cs"/>
      </a:defRPr>
    </a:lvl6pPr>
    <a:lvl7pPr marL="2743200" algn="l" defTabSz="914400" rtl="0" eaLnBrk="1" latinLnBrk="0" hangingPunct="1">
      <a:defRPr sz="1400" kern="1200">
        <a:solidFill>
          <a:schemeClr val="tx1"/>
        </a:solidFill>
        <a:latin typeface="Times New Roman" panose="02020603050405020304" pitchFamily="18" charset="0"/>
        <a:ea typeface="ＭＳ Ｐゴシック" panose="020B0600070205080204" pitchFamily="34" charset="-128"/>
        <a:cs typeface="+mn-cs"/>
      </a:defRPr>
    </a:lvl7pPr>
    <a:lvl8pPr marL="3200400" algn="l" defTabSz="914400" rtl="0" eaLnBrk="1" latinLnBrk="0" hangingPunct="1">
      <a:defRPr sz="1400" kern="1200">
        <a:solidFill>
          <a:schemeClr val="tx1"/>
        </a:solidFill>
        <a:latin typeface="Times New Roman" panose="02020603050405020304" pitchFamily="18" charset="0"/>
        <a:ea typeface="ＭＳ Ｐゴシック" panose="020B0600070205080204" pitchFamily="34" charset="-128"/>
        <a:cs typeface="+mn-cs"/>
      </a:defRPr>
    </a:lvl8pPr>
    <a:lvl9pPr marL="3657600" algn="l" defTabSz="914400" rtl="0" eaLnBrk="1" latinLnBrk="0" hangingPunct="1">
      <a:defRPr sz="1400" kern="1200">
        <a:solidFill>
          <a:schemeClr val="tx1"/>
        </a:solidFill>
        <a:latin typeface="Times New Roman" panose="02020603050405020304" pitchFamily="18"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96">
          <p15:clr>
            <a:srgbClr val="A4A3A4"/>
          </p15:clr>
        </p15:guide>
        <p15:guide id="2" pos="221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48"/>
  </p:normalViewPr>
  <p:slideViewPr>
    <p:cSldViewPr>
      <p:cViewPr varScale="1">
        <p:scale>
          <a:sx n="117" d="100"/>
          <a:sy n="117" d="100"/>
        </p:scale>
        <p:origin x="1480" y="1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888"/>
    </p:cViewPr>
  </p:sorterViewPr>
  <p:notesViewPr>
    <p:cSldViewPr>
      <p:cViewPr varScale="1">
        <p:scale>
          <a:sx n="94" d="100"/>
          <a:sy n="94" d="100"/>
        </p:scale>
        <p:origin x="-2448" y="-112"/>
      </p:cViewPr>
      <p:guideLst>
        <p:guide orient="horz" pos="2896"/>
        <p:guide pos="2216"/>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6296A923-F8FB-D8F1-D8CA-7C53E141FDB4}"/>
              </a:ext>
            </a:extLst>
          </p:cNvPr>
          <p:cNvSpPr>
            <a:spLocks noGrp="1" noChangeArrowheads="1"/>
          </p:cNvSpPr>
          <p:nvPr>
            <p:ph type="hdr" sz="quarter"/>
          </p:nvPr>
        </p:nvSpPr>
        <p:spPr bwMode="auto">
          <a:xfrm>
            <a:off x="0" y="0"/>
            <a:ext cx="3048000" cy="460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3159" tIns="46580" rIns="93159" bIns="46580" numCol="1" anchor="t" anchorCtr="0" compatLnSpc="1">
            <a:prstTxWarp prst="textNoShape">
              <a:avLst/>
            </a:prstTxWarp>
          </a:bodyPr>
          <a:lstStyle>
            <a:lvl1pPr defTabSz="931863">
              <a:defRPr sz="1200" smtClean="0">
                <a:latin typeface="Times New Roman" charset="0"/>
                <a:ea typeface="ＭＳ Ｐゴシック" charset="0"/>
              </a:defRPr>
            </a:lvl1pPr>
          </a:lstStyle>
          <a:p>
            <a:pPr>
              <a:defRPr/>
            </a:pPr>
            <a:endParaRPr lang="en-US"/>
          </a:p>
        </p:txBody>
      </p:sp>
      <p:sp>
        <p:nvSpPr>
          <p:cNvPr id="34819" name="Rectangle 3">
            <a:extLst>
              <a:ext uri="{FF2B5EF4-FFF2-40B4-BE49-F238E27FC236}">
                <a16:creationId xmlns:a16="http://schemas.microsoft.com/office/drawing/2014/main" id="{FEE55D30-CFB7-1AE8-EE22-76CB167BF629}"/>
              </a:ext>
            </a:extLst>
          </p:cNvPr>
          <p:cNvSpPr>
            <a:spLocks noGrp="1" noChangeArrowheads="1"/>
          </p:cNvSpPr>
          <p:nvPr>
            <p:ph type="dt" sz="quarter" idx="1"/>
          </p:nvPr>
        </p:nvSpPr>
        <p:spPr bwMode="auto">
          <a:xfrm>
            <a:off x="3987800" y="0"/>
            <a:ext cx="3048000" cy="460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3159" tIns="46580" rIns="93159" bIns="46580" numCol="1" anchor="t" anchorCtr="0" compatLnSpc="1">
            <a:prstTxWarp prst="textNoShape">
              <a:avLst/>
            </a:prstTxWarp>
          </a:bodyPr>
          <a:lstStyle>
            <a:lvl1pPr algn="r" defTabSz="931863">
              <a:defRPr sz="1200" smtClean="0">
                <a:latin typeface="Times New Roman" charset="0"/>
                <a:ea typeface="ＭＳ Ｐゴシック" charset="0"/>
              </a:defRPr>
            </a:lvl1pPr>
          </a:lstStyle>
          <a:p>
            <a:pPr>
              <a:defRPr/>
            </a:pPr>
            <a:endParaRPr lang="en-US"/>
          </a:p>
        </p:txBody>
      </p:sp>
      <p:sp>
        <p:nvSpPr>
          <p:cNvPr id="34820" name="Rectangle 4">
            <a:extLst>
              <a:ext uri="{FF2B5EF4-FFF2-40B4-BE49-F238E27FC236}">
                <a16:creationId xmlns:a16="http://schemas.microsoft.com/office/drawing/2014/main" id="{190D8A83-C86F-59A6-4465-26180DA948D2}"/>
              </a:ext>
            </a:extLst>
          </p:cNvPr>
          <p:cNvSpPr>
            <a:spLocks noGrp="1" noChangeArrowheads="1"/>
          </p:cNvSpPr>
          <p:nvPr>
            <p:ph type="ftr" sz="quarter" idx="2"/>
          </p:nvPr>
        </p:nvSpPr>
        <p:spPr bwMode="auto">
          <a:xfrm>
            <a:off x="0" y="8734425"/>
            <a:ext cx="3048000" cy="460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3159" tIns="46580" rIns="93159" bIns="46580" numCol="1" anchor="b" anchorCtr="0" compatLnSpc="1">
            <a:prstTxWarp prst="textNoShape">
              <a:avLst/>
            </a:prstTxWarp>
          </a:bodyPr>
          <a:lstStyle>
            <a:lvl1pPr defTabSz="931863">
              <a:defRPr sz="1200" smtClean="0">
                <a:latin typeface="Times New Roman" charset="0"/>
                <a:ea typeface="ＭＳ Ｐゴシック" charset="0"/>
              </a:defRPr>
            </a:lvl1pPr>
          </a:lstStyle>
          <a:p>
            <a:pPr>
              <a:defRPr/>
            </a:pPr>
            <a:endParaRPr lang="en-US"/>
          </a:p>
        </p:txBody>
      </p:sp>
      <p:sp>
        <p:nvSpPr>
          <p:cNvPr id="34821" name="Rectangle 5">
            <a:extLst>
              <a:ext uri="{FF2B5EF4-FFF2-40B4-BE49-F238E27FC236}">
                <a16:creationId xmlns:a16="http://schemas.microsoft.com/office/drawing/2014/main" id="{0CC586CB-2D39-A760-82CC-736FE70BA0FA}"/>
              </a:ext>
            </a:extLst>
          </p:cNvPr>
          <p:cNvSpPr>
            <a:spLocks noGrp="1" noChangeArrowheads="1"/>
          </p:cNvSpPr>
          <p:nvPr>
            <p:ph type="sldNum" sz="quarter" idx="3"/>
          </p:nvPr>
        </p:nvSpPr>
        <p:spPr bwMode="auto">
          <a:xfrm>
            <a:off x="3987800" y="8734425"/>
            <a:ext cx="3048000" cy="4603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3159" tIns="46580" rIns="93159" bIns="46580" numCol="1" anchor="b" anchorCtr="0" compatLnSpc="1">
            <a:prstTxWarp prst="textNoShape">
              <a:avLst/>
            </a:prstTxWarp>
          </a:bodyPr>
          <a:lstStyle>
            <a:lvl1pPr algn="r" defTabSz="931863">
              <a:defRPr sz="1200"/>
            </a:lvl1pPr>
          </a:lstStyle>
          <a:p>
            <a:fld id="{73CAA678-82A5-C246-8956-BD23823C7610}" type="slidenum">
              <a:rPr lang="en-US" altLang="en-US"/>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7282" name="Rectangle 2">
            <a:extLst>
              <a:ext uri="{FF2B5EF4-FFF2-40B4-BE49-F238E27FC236}">
                <a16:creationId xmlns:a16="http://schemas.microsoft.com/office/drawing/2014/main" id="{B014B2D0-5CF3-29F7-355A-526AC999AE08}"/>
              </a:ext>
            </a:extLst>
          </p:cNvPr>
          <p:cNvSpPr>
            <a:spLocks noGrp="1" noChangeArrowheads="1"/>
          </p:cNvSpPr>
          <p:nvPr>
            <p:ph type="hdr" sz="quarter"/>
          </p:nvPr>
        </p:nvSpPr>
        <p:spPr bwMode="auto">
          <a:xfrm>
            <a:off x="0" y="0"/>
            <a:ext cx="3059113" cy="452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smtClean="0">
                <a:latin typeface="Times New Roman" charset="0"/>
                <a:ea typeface="ＭＳ Ｐゴシック" charset="0"/>
              </a:defRPr>
            </a:lvl1pPr>
          </a:lstStyle>
          <a:p>
            <a:pPr>
              <a:defRPr/>
            </a:pPr>
            <a:endParaRPr lang="en-US"/>
          </a:p>
        </p:txBody>
      </p:sp>
      <p:sp>
        <p:nvSpPr>
          <p:cNvPr id="97283" name="Rectangle 3">
            <a:extLst>
              <a:ext uri="{FF2B5EF4-FFF2-40B4-BE49-F238E27FC236}">
                <a16:creationId xmlns:a16="http://schemas.microsoft.com/office/drawing/2014/main" id="{4D1A91CC-DFF4-125F-4EA4-1FDA864A090D}"/>
              </a:ext>
            </a:extLst>
          </p:cNvPr>
          <p:cNvSpPr>
            <a:spLocks noGrp="1" noChangeArrowheads="1"/>
          </p:cNvSpPr>
          <p:nvPr>
            <p:ph type="dt" idx="1"/>
          </p:nvPr>
        </p:nvSpPr>
        <p:spPr bwMode="auto">
          <a:xfrm>
            <a:off x="3978275" y="0"/>
            <a:ext cx="3059113" cy="452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smtClean="0">
                <a:latin typeface="Times New Roman" charset="0"/>
                <a:ea typeface="ＭＳ Ｐゴシック" charset="0"/>
              </a:defRPr>
            </a:lvl1pPr>
          </a:lstStyle>
          <a:p>
            <a:pPr>
              <a:defRPr/>
            </a:pPr>
            <a:endParaRPr lang="en-US"/>
          </a:p>
        </p:txBody>
      </p:sp>
      <p:sp>
        <p:nvSpPr>
          <p:cNvPr id="97284" name="Rectangle 4">
            <a:extLst>
              <a:ext uri="{FF2B5EF4-FFF2-40B4-BE49-F238E27FC236}">
                <a16:creationId xmlns:a16="http://schemas.microsoft.com/office/drawing/2014/main" id="{0DD358E6-ED12-A0A4-B33E-C0974E3F1B4D}"/>
              </a:ext>
            </a:extLst>
          </p:cNvPr>
          <p:cNvSpPr>
            <a:spLocks noGrp="1" noRot="1" noChangeAspect="1" noChangeArrowheads="1" noTextEdit="1"/>
          </p:cNvSpPr>
          <p:nvPr>
            <p:ph type="sldImg" idx="2"/>
          </p:nvPr>
        </p:nvSpPr>
        <p:spPr bwMode="auto">
          <a:xfrm>
            <a:off x="1206500" y="677863"/>
            <a:ext cx="4624388" cy="3468687"/>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97285" name="Rectangle 5">
            <a:extLst>
              <a:ext uri="{FF2B5EF4-FFF2-40B4-BE49-F238E27FC236}">
                <a16:creationId xmlns:a16="http://schemas.microsoft.com/office/drawing/2014/main" id="{BF5275E2-413E-9C93-6D98-47E2E742CD26}"/>
              </a:ext>
            </a:extLst>
          </p:cNvPr>
          <p:cNvSpPr>
            <a:spLocks noGrp="1" noChangeArrowheads="1"/>
          </p:cNvSpPr>
          <p:nvPr>
            <p:ph type="body" sz="quarter" idx="3"/>
          </p:nvPr>
        </p:nvSpPr>
        <p:spPr bwMode="auto">
          <a:xfrm>
            <a:off x="917575" y="4371975"/>
            <a:ext cx="5202238" cy="414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97286" name="Rectangle 6">
            <a:extLst>
              <a:ext uri="{FF2B5EF4-FFF2-40B4-BE49-F238E27FC236}">
                <a16:creationId xmlns:a16="http://schemas.microsoft.com/office/drawing/2014/main" id="{86B40954-96D5-8BFB-7D16-055AEB6F8E1D}"/>
              </a:ext>
            </a:extLst>
          </p:cNvPr>
          <p:cNvSpPr>
            <a:spLocks noGrp="1" noChangeArrowheads="1"/>
          </p:cNvSpPr>
          <p:nvPr>
            <p:ph type="ftr" sz="quarter" idx="4"/>
          </p:nvPr>
        </p:nvSpPr>
        <p:spPr bwMode="auto">
          <a:xfrm>
            <a:off x="0" y="8743950"/>
            <a:ext cx="3059113" cy="452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smtClean="0">
                <a:latin typeface="Times New Roman" charset="0"/>
                <a:ea typeface="ＭＳ Ｐゴシック" charset="0"/>
              </a:defRPr>
            </a:lvl1pPr>
          </a:lstStyle>
          <a:p>
            <a:pPr>
              <a:defRPr/>
            </a:pPr>
            <a:endParaRPr lang="en-US"/>
          </a:p>
        </p:txBody>
      </p:sp>
      <p:sp>
        <p:nvSpPr>
          <p:cNvPr id="97287" name="Rectangle 7">
            <a:extLst>
              <a:ext uri="{FF2B5EF4-FFF2-40B4-BE49-F238E27FC236}">
                <a16:creationId xmlns:a16="http://schemas.microsoft.com/office/drawing/2014/main" id="{F1D96AAA-50B7-E867-AAB7-D91EE7D676C6}"/>
              </a:ext>
            </a:extLst>
          </p:cNvPr>
          <p:cNvSpPr>
            <a:spLocks noGrp="1" noChangeArrowheads="1"/>
          </p:cNvSpPr>
          <p:nvPr>
            <p:ph type="sldNum" sz="quarter" idx="5"/>
          </p:nvPr>
        </p:nvSpPr>
        <p:spPr bwMode="auto">
          <a:xfrm>
            <a:off x="3978275" y="8743950"/>
            <a:ext cx="3059113" cy="452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lvl1pPr>
          </a:lstStyle>
          <a:p>
            <a:fld id="{3F448BDE-31D0-AC4D-BAAB-72A0C5E580D9}"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charset="0"/>
        <a:ea typeface="ＭＳ Ｐゴシック" charset="0"/>
        <a:cs typeface="+mn-cs"/>
      </a:defRPr>
    </a:lvl1pPr>
    <a:lvl2pPr marL="457200" algn="l" rtl="0" eaLnBrk="0" fontAlgn="base" hangingPunct="0">
      <a:spcBef>
        <a:spcPct val="30000"/>
      </a:spcBef>
      <a:spcAft>
        <a:spcPct val="0"/>
      </a:spcAft>
      <a:defRPr kumimoji="1" sz="1200" kern="1200">
        <a:solidFill>
          <a:schemeClr val="tx1"/>
        </a:solidFill>
        <a:latin typeface="Times New Roman" charset="0"/>
        <a:ea typeface="ＭＳ Ｐゴシック" charset="0"/>
        <a:cs typeface="+mn-cs"/>
      </a:defRPr>
    </a:lvl2pPr>
    <a:lvl3pPr marL="914400" algn="l" rtl="0" eaLnBrk="0" fontAlgn="base" hangingPunct="0">
      <a:spcBef>
        <a:spcPct val="30000"/>
      </a:spcBef>
      <a:spcAft>
        <a:spcPct val="0"/>
      </a:spcAft>
      <a:defRPr kumimoji="1" sz="1200" kern="1200">
        <a:solidFill>
          <a:schemeClr val="tx1"/>
        </a:solidFill>
        <a:latin typeface="Times New Roman" charset="0"/>
        <a:ea typeface="ＭＳ Ｐゴシック" charset="0"/>
        <a:cs typeface="+mn-cs"/>
      </a:defRPr>
    </a:lvl3pPr>
    <a:lvl4pPr marL="1371600" algn="l" rtl="0" eaLnBrk="0" fontAlgn="base" hangingPunct="0">
      <a:spcBef>
        <a:spcPct val="30000"/>
      </a:spcBef>
      <a:spcAft>
        <a:spcPct val="0"/>
      </a:spcAft>
      <a:defRPr kumimoji="1" sz="1200" kern="1200">
        <a:solidFill>
          <a:schemeClr val="tx1"/>
        </a:solidFill>
        <a:latin typeface="Times New Roman" charset="0"/>
        <a:ea typeface="ＭＳ Ｐゴシック" charset="0"/>
        <a:cs typeface="+mn-cs"/>
      </a:defRPr>
    </a:lvl4pPr>
    <a:lvl5pPr marL="1828800" algn="l" rtl="0" eaLnBrk="0" fontAlgn="base" hangingPunct="0">
      <a:spcBef>
        <a:spcPct val="30000"/>
      </a:spcBef>
      <a:spcAft>
        <a:spcPct val="0"/>
      </a:spcAft>
      <a:defRPr kumimoji="1" sz="1200" kern="1200">
        <a:solidFill>
          <a:schemeClr val="tx1"/>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E03932A-39D1-F369-DA0A-BA72693613CF}"/>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B5EA9F5A-8D29-8145-9719-41912557969B}" type="slidenum">
              <a:rPr lang="en-US" altLang="en-US" sz="1200"/>
              <a:pPr eaLnBrk="1" hangingPunct="1"/>
              <a:t>1</a:t>
            </a:fld>
            <a:endParaRPr lang="en-US" altLang="en-US" sz="1200"/>
          </a:p>
        </p:txBody>
      </p:sp>
      <p:sp>
        <p:nvSpPr>
          <p:cNvPr id="229378" name="Rectangle 2">
            <a:extLst>
              <a:ext uri="{FF2B5EF4-FFF2-40B4-BE49-F238E27FC236}">
                <a16:creationId xmlns:a16="http://schemas.microsoft.com/office/drawing/2014/main" id="{F8024039-ED5A-EDF0-0AF0-F0C55083C98A}"/>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29379" name="Rectangle 3">
            <a:extLst>
              <a:ext uri="{FF2B5EF4-FFF2-40B4-BE49-F238E27FC236}">
                <a16:creationId xmlns:a16="http://schemas.microsoft.com/office/drawing/2014/main" id="{E8F618D8-27EF-99D4-756B-DF33EA976A88}"/>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9DD0D714-519E-FB44-B78D-98940A41E54C}"/>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F9AFA638-A572-4A43-A297-5C4F8B840C17}" type="slidenum">
              <a:rPr lang="en-US" altLang="en-US" sz="1200"/>
              <a:pPr eaLnBrk="1" hangingPunct="1"/>
              <a:t>12</a:t>
            </a:fld>
            <a:endParaRPr lang="en-US" altLang="en-US" sz="1200"/>
          </a:p>
        </p:txBody>
      </p:sp>
      <p:sp>
        <p:nvSpPr>
          <p:cNvPr id="633858" name="Rectangle 2">
            <a:extLst>
              <a:ext uri="{FF2B5EF4-FFF2-40B4-BE49-F238E27FC236}">
                <a16:creationId xmlns:a16="http://schemas.microsoft.com/office/drawing/2014/main" id="{9392CF86-7108-40A2-5505-23224B0C3F25}"/>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33859" name="Rectangle 3">
            <a:extLst>
              <a:ext uri="{FF2B5EF4-FFF2-40B4-BE49-F238E27FC236}">
                <a16:creationId xmlns:a16="http://schemas.microsoft.com/office/drawing/2014/main" id="{39A87112-6163-7003-32F0-F0B43BB4C06B}"/>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6DE98A08-0280-32EF-56C3-DF695723104B}"/>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845B7F15-E044-A149-B0F3-38FA20D90F7C}" type="slidenum">
              <a:rPr lang="en-US" altLang="en-US" sz="1200"/>
              <a:pPr eaLnBrk="1" hangingPunct="1"/>
              <a:t>13</a:t>
            </a:fld>
            <a:endParaRPr lang="en-US" altLang="en-US" sz="1200"/>
          </a:p>
        </p:txBody>
      </p:sp>
      <p:sp>
        <p:nvSpPr>
          <p:cNvPr id="634882" name="Rectangle 2">
            <a:extLst>
              <a:ext uri="{FF2B5EF4-FFF2-40B4-BE49-F238E27FC236}">
                <a16:creationId xmlns:a16="http://schemas.microsoft.com/office/drawing/2014/main" id="{EDD75917-71E2-43DA-93CC-7AF4871B3749}"/>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34883" name="Rectangle 3">
            <a:extLst>
              <a:ext uri="{FF2B5EF4-FFF2-40B4-BE49-F238E27FC236}">
                <a16:creationId xmlns:a16="http://schemas.microsoft.com/office/drawing/2014/main" id="{65494B00-31DA-D8B5-B683-3568267F15F7}"/>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7A3F55D-3C3C-F1DB-937B-947076E2B080}"/>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A7207187-1E84-1E4A-B911-A24F153997B2}" type="slidenum">
              <a:rPr lang="en-US" altLang="en-US" sz="1200"/>
              <a:pPr eaLnBrk="1" hangingPunct="1"/>
              <a:t>14</a:t>
            </a:fld>
            <a:endParaRPr lang="en-US" altLang="en-US" sz="1200"/>
          </a:p>
        </p:txBody>
      </p:sp>
      <p:sp>
        <p:nvSpPr>
          <p:cNvPr id="643074" name="Rectangle 2">
            <a:extLst>
              <a:ext uri="{FF2B5EF4-FFF2-40B4-BE49-F238E27FC236}">
                <a16:creationId xmlns:a16="http://schemas.microsoft.com/office/drawing/2014/main" id="{C7406BCF-19CF-CED6-0168-782FFD40C810}"/>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43075" name="Rectangle 3">
            <a:extLst>
              <a:ext uri="{FF2B5EF4-FFF2-40B4-BE49-F238E27FC236}">
                <a16:creationId xmlns:a16="http://schemas.microsoft.com/office/drawing/2014/main" id="{5E7FBB31-7CD4-BD17-35EC-8FCB398ED2E9}"/>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2499CC7-23F0-E803-93D4-E2651926096B}"/>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D46C79CA-9295-6D4F-A559-8E4C03CBFA60}" type="slidenum">
              <a:rPr lang="en-US" altLang="en-US" sz="1200"/>
              <a:pPr eaLnBrk="1" hangingPunct="1"/>
              <a:t>15</a:t>
            </a:fld>
            <a:endParaRPr lang="en-US" altLang="en-US" sz="1200"/>
          </a:p>
        </p:txBody>
      </p:sp>
      <p:sp>
        <p:nvSpPr>
          <p:cNvPr id="640002" name="Rectangle 2">
            <a:extLst>
              <a:ext uri="{FF2B5EF4-FFF2-40B4-BE49-F238E27FC236}">
                <a16:creationId xmlns:a16="http://schemas.microsoft.com/office/drawing/2014/main" id="{49B19EB3-D95C-B2B8-49A0-37C900BED62E}"/>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40003" name="Rectangle 3">
            <a:extLst>
              <a:ext uri="{FF2B5EF4-FFF2-40B4-BE49-F238E27FC236}">
                <a16:creationId xmlns:a16="http://schemas.microsoft.com/office/drawing/2014/main" id="{34F8E2DB-1CEF-69AD-262E-5510C9616115}"/>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D87584F-E8D2-5DBE-F7D2-2CE418D2451B}"/>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E704A96D-BD88-CA49-992E-5277A0388E60}" type="slidenum">
              <a:rPr lang="en-US" altLang="en-US" sz="1200"/>
              <a:pPr eaLnBrk="1" hangingPunct="1"/>
              <a:t>16</a:t>
            </a:fld>
            <a:endParaRPr lang="en-US" altLang="en-US" sz="1200"/>
          </a:p>
        </p:txBody>
      </p:sp>
      <p:sp>
        <p:nvSpPr>
          <p:cNvPr id="467970" name="Rectangle 2">
            <a:extLst>
              <a:ext uri="{FF2B5EF4-FFF2-40B4-BE49-F238E27FC236}">
                <a16:creationId xmlns:a16="http://schemas.microsoft.com/office/drawing/2014/main" id="{B6066A49-C62B-AC7D-22C6-5776FD7648E3}"/>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67971" name="Rectangle 3">
            <a:extLst>
              <a:ext uri="{FF2B5EF4-FFF2-40B4-BE49-F238E27FC236}">
                <a16:creationId xmlns:a16="http://schemas.microsoft.com/office/drawing/2014/main" id="{6A43BBB7-7F3B-30F8-4A51-D9C19357F3A8}"/>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1FE1ED5-D5E4-BBF1-1049-87AA996BAC99}"/>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6AA89A9B-5457-4A4E-A589-DAA998F97924}" type="slidenum">
              <a:rPr lang="en-US" altLang="en-US" sz="1200"/>
              <a:pPr eaLnBrk="1" hangingPunct="1"/>
              <a:t>17</a:t>
            </a:fld>
            <a:endParaRPr lang="en-US" altLang="en-US" sz="1200"/>
          </a:p>
        </p:txBody>
      </p:sp>
      <p:sp>
        <p:nvSpPr>
          <p:cNvPr id="354306" name="Rectangle 2">
            <a:extLst>
              <a:ext uri="{FF2B5EF4-FFF2-40B4-BE49-F238E27FC236}">
                <a16:creationId xmlns:a16="http://schemas.microsoft.com/office/drawing/2014/main" id="{77FCEEA6-DDCD-86BC-4BB2-40E82C304AC8}"/>
              </a:ext>
            </a:extLst>
          </p:cNvPr>
          <p:cNvSpPr>
            <a:spLocks noGrp="1" noRot="1" noChangeAspect="1" noChangeArrowheads="1"/>
          </p:cNvSpPr>
          <p:nvPr>
            <p:ph type="sldImg"/>
          </p:nvPr>
        </p:nvSpPr>
        <p:spPr>
          <a:xfrm>
            <a:off x="1219200" y="688975"/>
            <a:ext cx="4597400" cy="3448050"/>
          </a:xfrm>
          <a:solidFill>
            <a:srgbClr val="FFFFFF"/>
          </a:solidFill>
          <a:ln/>
          <a:extLst>
            <a:ext uri="{FAA26D3D-D897-4be2-8F04-BA451C77F1D7}">
              <ma14:placeholderFlag xmlns:ma14="http://schemas.microsoft.com/office/mac/drawingml/2011/main" xmlns="" val="1"/>
            </a:ext>
          </a:extLst>
        </p:spPr>
      </p:sp>
      <p:sp>
        <p:nvSpPr>
          <p:cNvPr id="354307" name="Rectangle 3">
            <a:extLst>
              <a:ext uri="{FF2B5EF4-FFF2-40B4-BE49-F238E27FC236}">
                <a16:creationId xmlns:a16="http://schemas.microsoft.com/office/drawing/2014/main" id="{7CBC1CC8-0AC9-06E2-C906-C7F74FC90996}"/>
              </a:ext>
            </a:extLst>
          </p:cNvPr>
          <p:cNvSpPr>
            <a:spLocks noGrp="1" noChangeArrowheads="1"/>
          </p:cNvSpPr>
          <p:nvPr>
            <p:ph type="body" idx="1"/>
          </p:nvPr>
        </p:nvSpPr>
        <p:spPr>
          <a:xfrm>
            <a:off x="938213" y="4368800"/>
            <a:ext cx="5159375" cy="4137025"/>
          </a:xfr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pPr>
              <a:defRPr/>
            </a:pP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10656E1-3441-23AB-C0C2-6EFE545A8452}"/>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795B4565-1851-844A-A9A7-378EA866DDE3}" type="slidenum">
              <a:rPr lang="en-US" altLang="en-US" sz="1200"/>
              <a:pPr eaLnBrk="1" hangingPunct="1"/>
              <a:t>19</a:t>
            </a:fld>
            <a:endParaRPr lang="en-US" altLang="en-US" sz="1200"/>
          </a:p>
        </p:txBody>
      </p:sp>
      <p:sp>
        <p:nvSpPr>
          <p:cNvPr id="478210" name="Rectangle 2">
            <a:extLst>
              <a:ext uri="{FF2B5EF4-FFF2-40B4-BE49-F238E27FC236}">
                <a16:creationId xmlns:a16="http://schemas.microsoft.com/office/drawing/2014/main" id="{C36E86B9-3AA5-8DD0-3225-EB5C6D2338F9}"/>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78211" name="Rectangle 3">
            <a:extLst>
              <a:ext uri="{FF2B5EF4-FFF2-40B4-BE49-F238E27FC236}">
                <a16:creationId xmlns:a16="http://schemas.microsoft.com/office/drawing/2014/main" id="{FDBC4437-9AB1-2904-C733-58304CE6CC9D}"/>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B72F289-F754-2E07-3596-DC00EA4AE311}"/>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367E76BD-8C45-9547-BB7F-A067C37BE67C}" type="slidenum">
              <a:rPr lang="en-US" altLang="en-US" sz="1200"/>
              <a:pPr eaLnBrk="1" hangingPunct="1"/>
              <a:t>20</a:t>
            </a:fld>
            <a:endParaRPr lang="en-US" altLang="en-US" sz="1200"/>
          </a:p>
        </p:txBody>
      </p:sp>
      <p:sp>
        <p:nvSpPr>
          <p:cNvPr id="750594" name="Rectangle 2">
            <a:extLst>
              <a:ext uri="{FF2B5EF4-FFF2-40B4-BE49-F238E27FC236}">
                <a16:creationId xmlns:a16="http://schemas.microsoft.com/office/drawing/2014/main" id="{ECB0365D-818E-83DF-A2F6-1508A48F6B72}"/>
              </a:ext>
            </a:extLst>
          </p:cNvPr>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750595" name="Rectangle 3">
            <a:extLst>
              <a:ext uri="{FF2B5EF4-FFF2-40B4-BE49-F238E27FC236}">
                <a16:creationId xmlns:a16="http://schemas.microsoft.com/office/drawing/2014/main" id="{3325B403-D4EA-0934-F950-718A63CD6F37}"/>
              </a:ext>
            </a:extLst>
          </p:cNvPr>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pPr>
              <a:defRPr/>
            </a:pP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EF98D54-3990-CF4B-E774-783674EF1D1E}"/>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A06DAE08-310E-E245-9B73-03C209002BDD}" type="slidenum">
              <a:rPr lang="en-US" altLang="en-US" sz="1200"/>
              <a:pPr eaLnBrk="1" hangingPunct="1"/>
              <a:t>21</a:t>
            </a:fld>
            <a:endParaRPr lang="en-US" altLang="en-US" sz="1200"/>
          </a:p>
        </p:txBody>
      </p:sp>
      <p:sp>
        <p:nvSpPr>
          <p:cNvPr id="760834" name="Rectangle 2">
            <a:extLst>
              <a:ext uri="{FF2B5EF4-FFF2-40B4-BE49-F238E27FC236}">
                <a16:creationId xmlns:a16="http://schemas.microsoft.com/office/drawing/2014/main" id="{C362A9A3-75ED-73FC-52CE-BB6C1C0D9692}"/>
              </a:ext>
            </a:extLst>
          </p:cNvPr>
          <p:cNvSpPr>
            <a:spLocks noGrp="1" noRot="1" noChangeAspect="1" noChangeArrowheads="1"/>
          </p:cNvSpPr>
          <p:nvPr>
            <p:ph type="sldImg"/>
          </p:nvPr>
        </p:nvSpPr>
        <p:spPr>
          <a:xfrm>
            <a:off x="1219200" y="688975"/>
            <a:ext cx="4597400" cy="3448050"/>
          </a:xfrm>
          <a:solidFill>
            <a:srgbClr val="FFFFFF"/>
          </a:solidFill>
          <a:ln/>
          <a:extLst>
            <a:ext uri="{FAA26D3D-D897-4be2-8F04-BA451C77F1D7}">
              <ma14:placeholderFlag xmlns:ma14="http://schemas.microsoft.com/office/mac/drawingml/2011/main" xmlns="" val="1"/>
            </a:ext>
          </a:extLst>
        </p:spPr>
      </p:sp>
      <p:sp>
        <p:nvSpPr>
          <p:cNvPr id="760835" name="Rectangle 3">
            <a:extLst>
              <a:ext uri="{FF2B5EF4-FFF2-40B4-BE49-F238E27FC236}">
                <a16:creationId xmlns:a16="http://schemas.microsoft.com/office/drawing/2014/main" id="{1E06E7F6-AEE3-D444-20C8-C68A5EEBF5F9}"/>
              </a:ext>
            </a:extLst>
          </p:cNvPr>
          <p:cNvSpPr>
            <a:spLocks noGrp="1" noChangeArrowheads="1"/>
          </p:cNvSpPr>
          <p:nvPr>
            <p:ph type="body" idx="1"/>
          </p:nvPr>
        </p:nvSpPr>
        <p:spPr>
          <a:xfrm>
            <a:off x="938213" y="4368800"/>
            <a:ext cx="5159375" cy="4137025"/>
          </a:xfr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pPr>
              <a:defRPr/>
            </a:pP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1990E67-B1B9-0FC4-383B-F567C8F9E76E}"/>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46E062CD-8946-C24A-91FB-3234E072186D}" type="slidenum">
              <a:rPr lang="en-US" altLang="en-US" sz="1200"/>
              <a:pPr eaLnBrk="1" hangingPunct="1"/>
              <a:t>22</a:t>
            </a:fld>
            <a:endParaRPr lang="en-US" altLang="en-US" sz="1200"/>
          </a:p>
        </p:txBody>
      </p:sp>
      <p:sp>
        <p:nvSpPr>
          <p:cNvPr id="818178" name="Rectangle 2">
            <a:extLst>
              <a:ext uri="{FF2B5EF4-FFF2-40B4-BE49-F238E27FC236}">
                <a16:creationId xmlns:a16="http://schemas.microsoft.com/office/drawing/2014/main" id="{5E8183CC-FB75-25D7-803C-27B8ACC57C24}"/>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818179" name="Rectangle 3">
            <a:extLst>
              <a:ext uri="{FF2B5EF4-FFF2-40B4-BE49-F238E27FC236}">
                <a16:creationId xmlns:a16="http://schemas.microsoft.com/office/drawing/2014/main" id="{2B540383-AF7F-3DFE-A853-F19F9449ADDB}"/>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16A9CC8-6834-76E4-06D7-52AE8476A8A6}"/>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7F1BCC1C-E449-544C-BE3A-B71A66202A2E}" type="slidenum">
              <a:rPr lang="en-US" altLang="en-US" sz="1200"/>
              <a:pPr eaLnBrk="1" hangingPunct="1"/>
              <a:t>3</a:t>
            </a:fld>
            <a:endParaRPr lang="en-US" altLang="en-US" sz="1200"/>
          </a:p>
        </p:txBody>
      </p:sp>
      <p:sp>
        <p:nvSpPr>
          <p:cNvPr id="932866" name="Rectangle 2">
            <a:extLst>
              <a:ext uri="{FF2B5EF4-FFF2-40B4-BE49-F238E27FC236}">
                <a16:creationId xmlns:a16="http://schemas.microsoft.com/office/drawing/2014/main" id="{B8B818BF-19E2-B89D-6AB2-76410C23D74B}"/>
              </a:ext>
            </a:extLst>
          </p:cNvPr>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932867" name="Rectangle 3">
            <a:extLst>
              <a:ext uri="{FF2B5EF4-FFF2-40B4-BE49-F238E27FC236}">
                <a16:creationId xmlns:a16="http://schemas.microsoft.com/office/drawing/2014/main" id="{93CE650A-6A97-1549-08E5-DC68527C8D99}"/>
              </a:ext>
            </a:extLst>
          </p:cNvPr>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pPr>
              <a:defRPr/>
            </a:pP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233ECAC-6B00-00EE-321D-252BF0726D28}"/>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8861AE04-50A0-6741-A589-1BBAC3600556}" type="slidenum">
              <a:rPr lang="en-US" altLang="en-US" sz="1200"/>
              <a:pPr eaLnBrk="1" hangingPunct="1"/>
              <a:t>23</a:t>
            </a:fld>
            <a:endParaRPr lang="en-US" altLang="en-US" sz="1200"/>
          </a:p>
        </p:txBody>
      </p:sp>
      <p:sp>
        <p:nvSpPr>
          <p:cNvPr id="451586" name="Rectangle 2">
            <a:extLst>
              <a:ext uri="{FF2B5EF4-FFF2-40B4-BE49-F238E27FC236}">
                <a16:creationId xmlns:a16="http://schemas.microsoft.com/office/drawing/2014/main" id="{D5487652-667A-F73B-AC0D-35431B165C28}"/>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1587" name="Rectangle 3">
            <a:extLst>
              <a:ext uri="{FF2B5EF4-FFF2-40B4-BE49-F238E27FC236}">
                <a16:creationId xmlns:a16="http://schemas.microsoft.com/office/drawing/2014/main" id="{82F87C45-F475-2466-C0D5-2BEA1837BBFF}"/>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D02677A7-8E7D-BE46-DA45-2C8C1F1B17B3}"/>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9C67394C-6BAC-094D-9901-F1D274CE05FC}" type="slidenum">
              <a:rPr lang="en-US" altLang="en-US" sz="1200"/>
              <a:pPr eaLnBrk="1" hangingPunct="1"/>
              <a:t>24</a:t>
            </a:fld>
            <a:endParaRPr lang="en-US" altLang="en-US" sz="1200"/>
          </a:p>
        </p:txBody>
      </p:sp>
      <p:sp>
        <p:nvSpPr>
          <p:cNvPr id="819202" name="Rectangle 2">
            <a:extLst>
              <a:ext uri="{FF2B5EF4-FFF2-40B4-BE49-F238E27FC236}">
                <a16:creationId xmlns:a16="http://schemas.microsoft.com/office/drawing/2014/main" id="{9DC7D1DC-CD56-0AEE-864B-F656502879BF}"/>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819203" name="Rectangle 3">
            <a:extLst>
              <a:ext uri="{FF2B5EF4-FFF2-40B4-BE49-F238E27FC236}">
                <a16:creationId xmlns:a16="http://schemas.microsoft.com/office/drawing/2014/main" id="{6C930C4A-391B-7069-78F4-207CAB9BCAEF}"/>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F42072E-0E85-76C1-8ECA-F1A055542D48}"/>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70CD40B2-48C4-3148-98EF-E1D0A8F37961}" type="slidenum">
              <a:rPr lang="en-US" altLang="en-US" sz="1200"/>
              <a:pPr eaLnBrk="1" hangingPunct="1"/>
              <a:t>25</a:t>
            </a:fld>
            <a:endParaRPr lang="en-US" altLang="en-US" sz="1200"/>
          </a:p>
        </p:txBody>
      </p:sp>
      <p:sp>
        <p:nvSpPr>
          <p:cNvPr id="449538" name="Rectangle 2">
            <a:extLst>
              <a:ext uri="{FF2B5EF4-FFF2-40B4-BE49-F238E27FC236}">
                <a16:creationId xmlns:a16="http://schemas.microsoft.com/office/drawing/2014/main" id="{85119E3D-5521-9D78-0B40-533CD9365E98}"/>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49539" name="Rectangle 3">
            <a:extLst>
              <a:ext uri="{FF2B5EF4-FFF2-40B4-BE49-F238E27FC236}">
                <a16:creationId xmlns:a16="http://schemas.microsoft.com/office/drawing/2014/main" id="{5B82FC52-618E-6BED-D2A7-50E685CAFB78}"/>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22DAB4C6-D2AB-33EF-F007-24D00FEED5C2}"/>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B45C191E-D9AE-924A-B0A6-F4C4947F8664}" type="slidenum">
              <a:rPr lang="en-US" altLang="en-US" sz="1200"/>
              <a:pPr eaLnBrk="1" hangingPunct="1"/>
              <a:t>26</a:t>
            </a:fld>
            <a:endParaRPr lang="en-US" altLang="en-US" sz="1200"/>
          </a:p>
        </p:txBody>
      </p:sp>
      <p:sp>
        <p:nvSpPr>
          <p:cNvPr id="811010" name="Rectangle 2">
            <a:extLst>
              <a:ext uri="{FF2B5EF4-FFF2-40B4-BE49-F238E27FC236}">
                <a16:creationId xmlns:a16="http://schemas.microsoft.com/office/drawing/2014/main" id="{8540670E-EF5F-1463-0CF5-9583B2C2B4CE}"/>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811011" name="Rectangle 3">
            <a:extLst>
              <a:ext uri="{FF2B5EF4-FFF2-40B4-BE49-F238E27FC236}">
                <a16:creationId xmlns:a16="http://schemas.microsoft.com/office/drawing/2014/main" id="{DCD00A33-1B7D-B9A6-67D7-DC35F0C7573F}"/>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4105220-8556-AAC7-112E-06F99DD9CC84}"/>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DD830F93-C914-6244-9892-FDD65217BAD6}" type="slidenum">
              <a:rPr lang="en-US" altLang="en-US" sz="1200"/>
              <a:pPr eaLnBrk="1" hangingPunct="1"/>
              <a:t>28</a:t>
            </a:fld>
            <a:endParaRPr lang="en-US" altLang="en-US" sz="1200"/>
          </a:p>
        </p:txBody>
      </p:sp>
      <p:sp>
        <p:nvSpPr>
          <p:cNvPr id="461826" name="Rectangle 2">
            <a:extLst>
              <a:ext uri="{FF2B5EF4-FFF2-40B4-BE49-F238E27FC236}">
                <a16:creationId xmlns:a16="http://schemas.microsoft.com/office/drawing/2014/main" id="{7FABB257-7B34-6C37-6138-17968EDA3320}"/>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61827" name="Rectangle 3">
            <a:extLst>
              <a:ext uri="{FF2B5EF4-FFF2-40B4-BE49-F238E27FC236}">
                <a16:creationId xmlns:a16="http://schemas.microsoft.com/office/drawing/2014/main" id="{0720317D-6F4A-85B7-41AB-2948B1E82784}"/>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1CFF29AC-EE9E-1CE9-0C47-16F4CE1C371E}"/>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5C04121D-044B-224A-85BC-16FB0EEB26C1}" type="slidenum">
              <a:rPr lang="en-US" altLang="en-US" sz="1200"/>
              <a:pPr eaLnBrk="1" hangingPunct="1"/>
              <a:t>29</a:t>
            </a:fld>
            <a:endParaRPr lang="en-US" altLang="en-US" sz="1200"/>
          </a:p>
        </p:txBody>
      </p:sp>
      <p:sp>
        <p:nvSpPr>
          <p:cNvPr id="820226" name="Rectangle 2">
            <a:extLst>
              <a:ext uri="{FF2B5EF4-FFF2-40B4-BE49-F238E27FC236}">
                <a16:creationId xmlns:a16="http://schemas.microsoft.com/office/drawing/2014/main" id="{974C9D47-DF1F-EF3D-AA41-0C81901AEC5A}"/>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820227" name="Rectangle 3">
            <a:extLst>
              <a:ext uri="{FF2B5EF4-FFF2-40B4-BE49-F238E27FC236}">
                <a16:creationId xmlns:a16="http://schemas.microsoft.com/office/drawing/2014/main" id="{D2C9FBF4-0B14-1C72-EF69-A9546252F407}"/>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A4F80E9C-FCA7-AC7A-1E3A-DAAE1DFD814D}"/>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93D177D9-71D0-C643-9ECB-5FF396B94058}" type="slidenum">
              <a:rPr lang="en-US" altLang="en-US" sz="1200"/>
              <a:pPr eaLnBrk="1" hangingPunct="1"/>
              <a:t>30</a:t>
            </a:fld>
            <a:endParaRPr lang="en-US" altLang="en-US" sz="1200"/>
          </a:p>
        </p:txBody>
      </p:sp>
      <p:sp>
        <p:nvSpPr>
          <p:cNvPr id="816130" name="Rectangle 2">
            <a:extLst>
              <a:ext uri="{FF2B5EF4-FFF2-40B4-BE49-F238E27FC236}">
                <a16:creationId xmlns:a16="http://schemas.microsoft.com/office/drawing/2014/main" id="{98711A90-F1EC-6AB7-5D83-22B1A1F1D6A6}"/>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816131" name="Rectangle 3">
            <a:extLst>
              <a:ext uri="{FF2B5EF4-FFF2-40B4-BE49-F238E27FC236}">
                <a16:creationId xmlns:a16="http://schemas.microsoft.com/office/drawing/2014/main" id="{ECDE0420-44E2-478C-AA5F-DBB097839D86}"/>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CD82C02-D6D0-6759-3EBD-380C7D688B15}"/>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6752F446-F73D-3043-9BD1-7DC6DBF9128D}" type="slidenum">
              <a:rPr lang="en-US" altLang="en-US" sz="1200"/>
              <a:pPr eaLnBrk="1" hangingPunct="1"/>
              <a:t>31</a:t>
            </a:fld>
            <a:endParaRPr lang="en-US" altLang="en-US" sz="1200"/>
          </a:p>
        </p:txBody>
      </p:sp>
      <p:sp>
        <p:nvSpPr>
          <p:cNvPr id="817154" name="Rectangle 2">
            <a:extLst>
              <a:ext uri="{FF2B5EF4-FFF2-40B4-BE49-F238E27FC236}">
                <a16:creationId xmlns:a16="http://schemas.microsoft.com/office/drawing/2014/main" id="{A93E1BC6-7C9E-48F7-1FAE-6E58A827498C}"/>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817155" name="Rectangle 3">
            <a:extLst>
              <a:ext uri="{FF2B5EF4-FFF2-40B4-BE49-F238E27FC236}">
                <a16:creationId xmlns:a16="http://schemas.microsoft.com/office/drawing/2014/main" id="{50B02C50-4AAB-E4BE-637F-7FBA1F7AA643}"/>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491C856-50FB-0A18-7E17-B8A8726F4A37}"/>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FFACDB99-3C6F-AE45-8F9F-B20190109710}" type="slidenum">
              <a:rPr lang="en-US" altLang="en-US" sz="1200"/>
              <a:pPr eaLnBrk="1" hangingPunct="1"/>
              <a:t>33</a:t>
            </a:fld>
            <a:endParaRPr lang="en-US" altLang="en-US" sz="1200"/>
          </a:p>
        </p:txBody>
      </p:sp>
      <p:sp>
        <p:nvSpPr>
          <p:cNvPr id="455682" name="Rectangle 2">
            <a:extLst>
              <a:ext uri="{FF2B5EF4-FFF2-40B4-BE49-F238E27FC236}">
                <a16:creationId xmlns:a16="http://schemas.microsoft.com/office/drawing/2014/main" id="{078035C7-DF79-58A4-5930-F61F1680CFED}"/>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5683" name="Rectangle 3">
            <a:extLst>
              <a:ext uri="{FF2B5EF4-FFF2-40B4-BE49-F238E27FC236}">
                <a16:creationId xmlns:a16="http://schemas.microsoft.com/office/drawing/2014/main" id="{A3C5E7ED-FB2F-B3BA-7072-2C721547906A}"/>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201634A-B790-2EBD-1D37-76ED5096137A}"/>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67FCB20F-684A-E74E-B43F-46C28A8E5EF1}" type="slidenum">
              <a:rPr lang="en-US" altLang="en-US" sz="1200"/>
              <a:pPr eaLnBrk="1" hangingPunct="1"/>
              <a:t>34</a:t>
            </a:fld>
            <a:endParaRPr lang="en-US" altLang="en-US" sz="1200"/>
          </a:p>
        </p:txBody>
      </p:sp>
      <p:sp>
        <p:nvSpPr>
          <p:cNvPr id="452610" name="Rectangle 2">
            <a:extLst>
              <a:ext uri="{FF2B5EF4-FFF2-40B4-BE49-F238E27FC236}">
                <a16:creationId xmlns:a16="http://schemas.microsoft.com/office/drawing/2014/main" id="{575D5791-6510-7005-CBF7-6B247558F988}"/>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52611" name="Rectangle 3">
            <a:extLst>
              <a:ext uri="{FF2B5EF4-FFF2-40B4-BE49-F238E27FC236}">
                <a16:creationId xmlns:a16="http://schemas.microsoft.com/office/drawing/2014/main" id="{06C2CD03-D698-C756-7B8E-724CAB979DD6}"/>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3FDC553E-0894-2657-187A-8719E49B4113}"/>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F995537A-8515-9943-AD9C-54AE0831B8D7}" type="slidenum">
              <a:rPr lang="en-US" altLang="en-US" sz="1200"/>
              <a:pPr eaLnBrk="1" hangingPunct="1"/>
              <a:t>4</a:t>
            </a:fld>
            <a:endParaRPr lang="en-US" altLang="en-US" sz="1200"/>
          </a:p>
        </p:txBody>
      </p:sp>
      <p:sp>
        <p:nvSpPr>
          <p:cNvPr id="974850" name="Rectangle 2">
            <a:extLst>
              <a:ext uri="{FF2B5EF4-FFF2-40B4-BE49-F238E27FC236}">
                <a16:creationId xmlns:a16="http://schemas.microsoft.com/office/drawing/2014/main" id="{EC78140C-C9B2-F4DF-C04B-739315DB1DFE}"/>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974851" name="Rectangle 3">
            <a:extLst>
              <a:ext uri="{FF2B5EF4-FFF2-40B4-BE49-F238E27FC236}">
                <a16:creationId xmlns:a16="http://schemas.microsoft.com/office/drawing/2014/main" id="{56A05CD3-4F27-2DD1-FAFA-AC1764316860}"/>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EA7AEBFA-3337-0710-4623-C7355D1B1552}"/>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61D5A127-CA7E-1D48-BC03-3DE69FDA7706}" type="slidenum">
              <a:rPr lang="en-US" altLang="en-US" sz="1200"/>
              <a:pPr eaLnBrk="1" hangingPunct="1"/>
              <a:t>35</a:t>
            </a:fld>
            <a:endParaRPr lang="en-US" altLang="en-US" sz="1200"/>
          </a:p>
        </p:txBody>
      </p:sp>
      <p:sp>
        <p:nvSpPr>
          <p:cNvPr id="756738" name="Rectangle 2">
            <a:extLst>
              <a:ext uri="{FF2B5EF4-FFF2-40B4-BE49-F238E27FC236}">
                <a16:creationId xmlns:a16="http://schemas.microsoft.com/office/drawing/2014/main" id="{18FC34F4-B610-3CFE-5BF4-F971272120F1}"/>
              </a:ext>
            </a:extLst>
          </p:cNvPr>
          <p:cNvSpPr>
            <a:spLocks noGrp="1" noRot="1" noChangeAspect="1" noChangeArrowheads="1"/>
          </p:cNvSpPr>
          <p:nvPr>
            <p:ph type="sldImg"/>
          </p:nvPr>
        </p:nvSpPr>
        <p:spPr>
          <a:solidFill>
            <a:srgbClr val="FFFFFF"/>
          </a:solidFill>
          <a:ln/>
          <a:extLst>
            <a:ext uri="{FAA26D3D-D897-4be2-8F04-BA451C77F1D7}">
              <ma14:placeholderFlag xmlns:ma14="http://schemas.microsoft.com/office/mac/drawingml/2011/main" xmlns="" val="1"/>
            </a:ext>
          </a:extLst>
        </p:spPr>
      </p:sp>
      <p:sp>
        <p:nvSpPr>
          <p:cNvPr id="756739" name="Rectangle 3">
            <a:extLst>
              <a:ext uri="{FF2B5EF4-FFF2-40B4-BE49-F238E27FC236}">
                <a16:creationId xmlns:a16="http://schemas.microsoft.com/office/drawing/2014/main" id="{2D3FF3DD-5330-8D3E-AC35-E23D20861E7A}"/>
              </a:ext>
            </a:extLst>
          </p:cNvPr>
          <p:cNvSpPr>
            <a:spLocks noGrp="1" noChangeArrowheads="1"/>
          </p:cNvSpPr>
          <p:nvPr>
            <p:ph type="body" idx="1"/>
          </p:nvPr>
        </p:nvSpPr>
        <p:spPr>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pPr>
              <a:defRPr/>
            </a:pP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2C84D0D-2406-AB10-7CB4-53EBC467EA1B}"/>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742AAD28-75AC-5044-91B9-DC0D18E4F803}" type="slidenum">
              <a:rPr lang="en-US" altLang="en-US" sz="1200"/>
              <a:pPr eaLnBrk="1" hangingPunct="1"/>
              <a:t>5</a:t>
            </a:fld>
            <a:endParaRPr lang="en-US" altLang="en-US" sz="1200"/>
          </a:p>
        </p:txBody>
      </p:sp>
      <p:sp>
        <p:nvSpPr>
          <p:cNvPr id="466946" name="Rectangle 2">
            <a:extLst>
              <a:ext uri="{FF2B5EF4-FFF2-40B4-BE49-F238E27FC236}">
                <a16:creationId xmlns:a16="http://schemas.microsoft.com/office/drawing/2014/main" id="{7F4BC7BE-DEB4-FFBD-4573-1AA64E2D3858}"/>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66947" name="Rectangle 3">
            <a:extLst>
              <a:ext uri="{FF2B5EF4-FFF2-40B4-BE49-F238E27FC236}">
                <a16:creationId xmlns:a16="http://schemas.microsoft.com/office/drawing/2014/main" id="{AF333768-E317-1062-8A8B-DFAC84416EFC}"/>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92D6953-47C1-A3A5-1AFD-18D10292B2B9}"/>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3CB03C74-635B-4349-8888-4D9C459B55F1}" type="slidenum">
              <a:rPr lang="en-US" altLang="en-US" sz="1200"/>
              <a:pPr eaLnBrk="1" hangingPunct="1"/>
              <a:t>6</a:t>
            </a:fld>
            <a:endParaRPr lang="en-US" altLang="en-US" sz="1200"/>
          </a:p>
        </p:txBody>
      </p:sp>
      <p:sp>
        <p:nvSpPr>
          <p:cNvPr id="369666" name="Rectangle 2">
            <a:extLst>
              <a:ext uri="{FF2B5EF4-FFF2-40B4-BE49-F238E27FC236}">
                <a16:creationId xmlns:a16="http://schemas.microsoft.com/office/drawing/2014/main" id="{ECE8FBC9-9186-66F8-8725-EE5619C1F6CD}"/>
              </a:ext>
            </a:extLst>
          </p:cNvPr>
          <p:cNvSpPr>
            <a:spLocks noGrp="1" noRot="1" noChangeAspect="1" noChangeArrowheads="1"/>
          </p:cNvSpPr>
          <p:nvPr>
            <p:ph type="sldImg"/>
          </p:nvPr>
        </p:nvSpPr>
        <p:spPr>
          <a:xfrm>
            <a:off x="1219200" y="688975"/>
            <a:ext cx="4597400" cy="3448050"/>
          </a:xfrm>
          <a:solidFill>
            <a:srgbClr val="FFFFFF"/>
          </a:solidFill>
          <a:ln/>
          <a:extLst>
            <a:ext uri="{FAA26D3D-D897-4be2-8F04-BA451C77F1D7}">
              <ma14:placeholderFlag xmlns:ma14="http://schemas.microsoft.com/office/mac/drawingml/2011/main" xmlns="" val="1"/>
            </a:ext>
          </a:extLst>
        </p:spPr>
      </p:sp>
      <p:sp>
        <p:nvSpPr>
          <p:cNvPr id="369667" name="Rectangle 3">
            <a:extLst>
              <a:ext uri="{FF2B5EF4-FFF2-40B4-BE49-F238E27FC236}">
                <a16:creationId xmlns:a16="http://schemas.microsoft.com/office/drawing/2014/main" id="{E5A1310C-2D44-7291-4BAA-7036DDDD965F}"/>
              </a:ext>
            </a:extLst>
          </p:cNvPr>
          <p:cNvSpPr>
            <a:spLocks noGrp="1" noChangeArrowheads="1"/>
          </p:cNvSpPr>
          <p:nvPr>
            <p:ph type="body" idx="1"/>
          </p:nvPr>
        </p:nvSpPr>
        <p:spPr>
          <a:xfrm>
            <a:off x="938213" y="4367213"/>
            <a:ext cx="5159375" cy="4138612"/>
          </a:xfr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lIns="91004" tIns="45502" rIns="91004" bIns="45502"/>
          <a:lstStyle/>
          <a:p>
            <a:pPr>
              <a:defRPr/>
            </a:pP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CC631B3A-92F3-4E0C-2E35-1329664384A0}"/>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0B0B0D03-72DD-D344-B102-2F1883414982}" type="slidenum">
              <a:rPr lang="en-US" altLang="en-US" sz="1200"/>
              <a:pPr eaLnBrk="1" hangingPunct="1"/>
              <a:t>7</a:t>
            </a:fld>
            <a:endParaRPr lang="en-US" altLang="en-US" sz="1200"/>
          </a:p>
        </p:txBody>
      </p:sp>
      <p:sp>
        <p:nvSpPr>
          <p:cNvPr id="815106" name="Rectangle 2">
            <a:extLst>
              <a:ext uri="{FF2B5EF4-FFF2-40B4-BE49-F238E27FC236}">
                <a16:creationId xmlns:a16="http://schemas.microsoft.com/office/drawing/2014/main" id="{6C08D966-9CF1-2F43-CDF5-E9CCDA6B0C58}"/>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815107" name="Rectangle 3">
            <a:extLst>
              <a:ext uri="{FF2B5EF4-FFF2-40B4-BE49-F238E27FC236}">
                <a16:creationId xmlns:a16="http://schemas.microsoft.com/office/drawing/2014/main" id="{252317A0-CDED-0CFE-CF77-DABC87ED6824}"/>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5C9709CE-7807-316A-DD13-7375F4EB116D}"/>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AFDD74C9-9C04-4A49-895C-79B5C5042AE4}" type="slidenum">
              <a:rPr lang="en-US" altLang="en-US" sz="1200"/>
              <a:pPr eaLnBrk="1" hangingPunct="1"/>
              <a:t>8</a:t>
            </a:fld>
            <a:endParaRPr lang="en-US" altLang="en-US" sz="1200"/>
          </a:p>
        </p:txBody>
      </p:sp>
      <p:sp>
        <p:nvSpPr>
          <p:cNvPr id="474114" name="Rectangle 2">
            <a:extLst>
              <a:ext uri="{FF2B5EF4-FFF2-40B4-BE49-F238E27FC236}">
                <a16:creationId xmlns:a16="http://schemas.microsoft.com/office/drawing/2014/main" id="{7AE7DE9B-5AB3-97A1-0ED7-33B96764C5EF}"/>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474115" name="Rectangle 3">
            <a:extLst>
              <a:ext uri="{FF2B5EF4-FFF2-40B4-BE49-F238E27FC236}">
                <a16:creationId xmlns:a16="http://schemas.microsoft.com/office/drawing/2014/main" id="{9A29B13A-8D16-9797-7683-F2C81F6B3004}"/>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F2299A67-237C-DE54-04B1-2CDA17AF150B}"/>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43E445CD-8E46-0342-A14B-66EB4AB07877}" type="slidenum">
              <a:rPr lang="en-US" altLang="en-US" sz="1200"/>
              <a:pPr eaLnBrk="1" hangingPunct="1"/>
              <a:t>9</a:t>
            </a:fld>
            <a:endParaRPr lang="en-US" altLang="en-US" sz="1200"/>
          </a:p>
        </p:txBody>
      </p:sp>
      <p:sp>
        <p:nvSpPr>
          <p:cNvPr id="966658" name="Rectangle 2">
            <a:extLst>
              <a:ext uri="{FF2B5EF4-FFF2-40B4-BE49-F238E27FC236}">
                <a16:creationId xmlns:a16="http://schemas.microsoft.com/office/drawing/2014/main" id="{AE39E138-91DC-E23A-9EDE-D9864C6CA8DF}"/>
              </a:ext>
            </a:extLst>
          </p:cNvPr>
          <p:cNvSpPr>
            <a:spLocks noGrp="1" noRot="1" noChangeAspect="1" noChangeArrowheads="1"/>
          </p:cNvSpPr>
          <p:nvPr>
            <p:ph type="sldImg"/>
          </p:nvPr>
        </p:nvSpPr>
        <p:spPr>
          <a:xfrm>
            <a:off x="1219200" y="688975"/>
            <a:ext cx="4597400" cy="3448050"/>
          </a:xfrm>
          <a:solidFill>
            <a:srgbClr val="FFFFFF"/>
          </a:solidFill>
          <a:ln/>
          <a:extLst>
            <a:ext uri="{FAA26D3D-D897-4be2-8F04-BA451C77F1D7}">
              <ma14:placeholderFlag xmlns:ma14="http://schemas.microsoft.com/office/mac/drawingml/2011/main" xmlns="" val="1"/>
            </a:ext>
          </a:extLst>
        </p:spPr>
      </p:sp>
      <p:sp>
        <p:nvSpPr>
          <p:cNvPr id="966659" name="Rectangle 3">
            <a:extLst>
              <a:ext uri="{FF2B5EF4-FFF2-40B4-BE49-F238E27FC236}">
                <a16:creationId xmlns:a16="http://schemas.microsoft.com/office/drawing/2014/main" id="{4B58C132-B234-B7F7-9E99-6F0B4DF39FAB}"/>
              </a:ext>
            </a:extLst>
          </p:cNvPr>
          <p:cNvSpPr>
            <a:spLocks noGrp="1" noChangeArrowheads="1"/>
          </p:cNvSpPr>
          <p:nvPr>
            <p:ph type="body" idx="1"/>
          </p:nvPr>
        </p:nvSpPr>
        <p:spPr>
          <a:xfrm>
            <a:off x="938213" y="4368800"/>
            <a:ext cx="5159375" cy="4137025"/>
          </a:xfr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a:lstStyle/>
          <a:p>
            <a:pPr>
              <a:defRPr/>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a:extLst>
              <a:ext uri="{FF2B5EF4-FFF2-40B4-BE49-F238E27FC236}">
                <a16:creationId xmlns:a16="http://schemas.microsoft.com/office/drawing/2014/main" id="{89672AAF-B7C3-BCC0-90A7-BB9A2B82F38F}"/>
              </a:ext>
            </a:extLst>
          </p:cNvPr>
          <p:cNvSpPr>
            <a:spLocks noGrp="1" noChangeArrowheads="1"/>
          </p:cNvSpPr>
          <p:nvPr>
            <p:ph type="sldNum" sz="quarter" idx="5"/>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fld id="{ED1D9326-43B5-564C-BAD4-5F6E1B6ED87B}" type="slidenum">
              <a:rPr lang="en-US" altLang="en-US" sz="1200"/>
              <a:pPr eaLnBrk="1" hangingPunct="1"/>
              <a:t>11</a:t>
            </a:fld>
            <a:endParaRPr lang="en-US" altLang="en-US" sz="1200"/>
          </a:p>
        </p:txBody>
      </p:sp>
      <p:sp>
        <p:nvSpPr>
          <p:cNvPr id="632834" name="Rectangle 2">
            <a:extLst>
              <a:ext uri="{FF2B5EF4-FFF2-40B4-BE49-F238E27FC236}">
                <a16:creationId xmlns:a16="http://schemas.microsoft.com/office/drawing/2014/main" id="{39F00221-B4C4-1A47-5D30-B6D96CDC185B}"/>
              </a:ext>
            </a:extLst>
          </p:cNvPr>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632835" name="Rectangle 3">
            <a:extLst>
              <a:ext uri="{FF2B5EF4-FFF2-40B4-BE49-F238E27FC236}">
                <a16:creationId xmlns:a16="http://schemas.microsoft.com/office/drawing/2014/main" id="{C776D2B0-0555-4349-F902-F18AD7F49F85}"/>
              </a:ext>
            </a:extLst>
          </p:cNvPr>
          <p:cNvSpPr>
            <a:spLocks noGrp="1" noChangeArrowheads="1"/>
          </p:cNvSpPr>
          <p:nvPr>
            <p:ph type="body" idx="1"/>
          </p:nvPr>
        </p:nvSpPr>
        <p:spPr/>
        <p:txBody>
          <a:bodyPr/>
          <a:lstStyle/>
          <a:p>
            <a:pPr>
              <a:defRPr/>
            </a:pP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a:extLst>
              <a:ext uri="{FF2B5EF4-FFF2-40B4-BE49-F238E27FC236}">
                <a16:creationId xmlns:a16="http://schemas.microsoft.com/office/drawing/2014/main" id="{1105596E-8F88-7C2F-885D-BD53C1F29C05}"/>
              </a:ext>
            </a:extLst>
          </p:cNvPr>
          <p:cNvGrpSpPr>
            <a:grpSpLocks/>
          </p:cNvGrpSpPr>
          <p:nvPr/>
        </p:nvGrpSpPr>
        <p:grpSpPr bwMode="auto">
          <a:xfrm>
            <a:off x="0" y="0"/>
            <a:ext cx="8478838" cy="6173788"/>
            <a:chOff x="0" y="0"/>
            <a:chExt cx="5341" cy="3889"/>
          </a:xfrm>
        </p:grpSpPr>
        <p:sp>
          <p:nvSpPr>
            <p:cNvPr id="3" name="Freeform 3">
              <a:extLst>
                <a:ext uri="{FF2B5EF4-FFF2-40B4-BE49-F238E27FC236}">
                  <a16:creationId xmlns:a16="http://schemas.microsoft.com/office/drawing/2014/main" id="{B6511DF8-786C-F366-365D-93BA253C555B}"/>
                </a:ext>
              </a:extLst>
            </p:cNvPr>
            <p:cNvSpPr>
              <a:spLocks/>
            </p:cNvSpPr>
            <p:nvPr/>
          </p:nvSpPr>
          <p:spPr bwMode="auto">
            <a:xfrm>
              <a:off x="0" y="0"/>
              <a:ext cx="3863" cy="3889"/>
            </a:xfrm>
            <a:custGeom>
              <a:avLst/>
              <a:gdLst>
                <a:gd name="T0" fmla="*/ 3862 w 3863"/>
                <a:gd name="T1" fmla="*/ 3418 h 3889"/>
                <a:gd name="T2" fmla="*/ 457 w 3863"/>
                <a:gd name="T3" fmla="*/ 0 h 3889"/>
                <a:gd name="T4" fmla="*/ 0 w 3863"/>
                <a:gd name="T5" fmla="*/ 0 h 3889"/>
                <a:gd name="T6" fmla="*/ 0 w 3863"/>
                <a:gd name="T7" fmla="*/ 481 h 3889"/>
                <a:gd name="T8" fmla="*/ 3394 w 3863"/>
                <a:gd name="T9" fmla="*/ 3888 h 3889"/>
                <a:gd name="T10" fmla="*/ 3862 w 3863"/>
                <a:gd name="T11" fmla="*/ 3418 h 388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863" h="3889">
                  <a:moveTo>
                    <a:pt x="3862" y="3418"/>
                  </a:moveTo>
                  <a:lnTo>
                    <a:pt x="457" y="0"/>
                  </a:lnTo>
                  <a:lnTo>
                    <a:pt x="0" y="0"/>
                  </a:lnTo>
                  <a:lnTo>
                    <a:pt x="0" y="481"/>
                  </a:lnTo>
                  <a:lnTo>
                    <a:pt x="3394" y="3888"/>
                  </a:lnTo>
                  <a:lnTo>
                    <a:pt x="3862" y="3418"/>
                  </a:lnTo>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endParaRPr lang="en-US"/>
            </a:p>
          </p:txBody>
        </p:sp>
        <p:sp>
          <p:nvSpPr>
            <p:cNvPr id="4" name="Freeform 4">
              <a:extLst>
                <a:ext uri="{FF2B5EF4-FFF2-40B4-BE49-F238E27FC236}">
                  <a16:creationId xmlns:a16="http://schemas.microsoft.com/office/drawing/2014/main" id="{F6667474-AF0A-C66D-995A-BBB77AD7261D}"/>
                </a:ext>
              </a:extLst>
            </p:cNvPr>
            <p:cNvSpPr>
              <a:spLocks/>
            </p:cNvSpPr>
            <p:nvPr/>
          </p:nvSpPr>
          <p:spPr bwMode="auto">
            <a:xfrm>
              <a:off x="860" y="0"/>
              <a:ext cx="3394" cy="3223"/>
            </a:xfrm>
            <a:custGeom>
              <a:avLst/>
              <a:gdLst>
                <a:gd name="T0" fmla="*/ 370 w 3394"/>
                <a:gd name="T1" fmla="*/ 0 h 3223"/>
                <a:gd name="T2" fmla="*/ 3393 w 3394"/>
                <a:gd name="T3" fmla="*/ 3036 h 3223"/>
                <a:gd name="T4" fmla="*/ 3208 w 3394"/>
                <a:gd name="T5" fmla="*/ 3222 h 3223"/>
                <a:gd name="T6" fmla="*/ 0 w 3394"/>
                <a:gd name="T7" fmla="*/ 0 h 3223"/>
                <a:gd name="T8" fmla="*/ 370 w 3394"/>
                <a:gd name="T9" fmla="*/ 0 h 322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94" h="3223">
                  <a:moveTo>
                    <a:pt x="370" y="0"/>
                  </a:moveTo>
                  <a:lnTo>
                    <a:pt x="3393" y="3036"/>
                  </a:lnTo>
                  <a:lnTo>
                    <a:pt x="3208" y="3222"/>
                  </a:lnTo>
                  <a:lnTo>
                    <a:pt x="0" y="0"/>
                  </a:lnTo>
                  <a:lnTo>
                    <a:pt x="370" y="0"/>
                  </a:lnTo>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endParaRPr lang="en-US"/>
            </a:p>
          </p:txBody>
        </p:sp>
        <p:sp>
          <p:nvSpPr>
            <p:cNvPr id="5" name="Freeform 5">
              <a:extLst>
                <a:ext uri="{FF2B5EF4-FFF2-40B4-BE49-F238E27FC236}">
                  <a16:creationId xmlns:a16="http://schemas.microsoft.com/office/drawing/2014/main" id="{2A239260-46E0-8622-F1B9-27240EBE1EF5}"/>
                </a:ext>
              </a:extLst>
            </p:cNvPr>
            <p:cNvSpPr>
              <a:spLocks/>
            </p:cNvSpPr>
            <p:nvPr/>
          </p:nvSpPr>
          <p:spPr bwMode="auto">
            <a:xfrm>
              <a:off x="2187" y="0"/>
              <a:ext cx="2859" cy="2556"/>
            </a:xfrm>
            <a:custGeom>
              <a:avLst/>
              <a:gdLst>
                <a:gd name="T0" fmla="*/ 630 w 2859"/>
                <a:gd name="T1" fmla="*/ 0 h 2556"/>
                <a:gd name="T2" fmla="*/ 2858 w 2859"/>
                <a:gd name="T3" fmla="*/ 2238 h 2556"/>
                <a:gd name="T4" fmla="*/ 2543 w 2859"/>
                <a:gd name="T5" fmla="*/ 2555 h 2556"/>
                <a:gd name="T6" fmla="*/ 0 w 2859"/>
                <a:gd name="T7" fmla="*/ 0 h 2556"/>
                <a:gd name="T8" fmla="*/ 630 w 2859"/>
                <a:gd name="T9" fmla="*/ 0 h 255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59" h="2556">
                  <a:moveTo>
                    <a:pt x="630" y="0"/>
                  </a:moveTo>
                  <a:lnTo>
                    <a:pt x="2858" y="2238"/>
                  </a:lnTo>
                  <a:lnTo>
                    <a:pt x="2543" y="2555"/>
                  </a:lnTo>
                  <a:lnTo>
                    <a:pt x="0" y="0"/>
                  </a:lnTo>
                  <a:lnTo>
                    <a:pt x="630" y="0"/>
                  </a:lnTo>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endParaRPr lang="en-US"/>
            </a:p>
          </p:txBody>
        </p:sp>
        <p:sp>
          <p:nvSpPr>
            <p:cNvPr id="6" name="Freeform 6">
              <a:extLst>
                <a:ext uri="{FF2B5EF4-FFF2-40B4-BE49-F238E27FC236}">
                  <a16:creationId xmlns:a16="http://schemas.microsoft.com/office/drawing/2014/main" id="{C69BB6A5-2345-96FA-6F32-9459EA1D582B}"/>
                </a:ext>
              </a:extLst>
            </p:cNvPr>
            <p:cNvSpPr>
              <a:spLocks/>
            </p:cNvSpPr>
            <p:nvPr/>
          </p:nvSpPr>
          <p:spPr bwMode="auto">
            <a:xfrm>
              <a:off x="3055" y="0"/>
              <a:ext cx="2286" cy="2121"/>
            </a:xfrm>
            <a:custGeom>
              <a:avLst/>
              <a:gdLst>
                <a:gd name="T0" fmla="*/ 0 w 2286"/>
                <a:gd name="T1" fmla="*/ 0 h 2121"/>
                <a:gd name="T2" fmla="*/ 2111 w 2286"/>
                <a:gd name="T3" fmla="*/ 2120 h 2121"/>
                <a:gd name="T4" fmla="*/ 2285 w 2286"/>
                <a:gd name="T5" fmla="*/ 1945 h 2121"/>
                <a:gd name="T6" fmla="*/ 348 w 2286"/>
                <a:gd name="T7" fmla="*/ 0 h 2121"/>
                <a:gd name="T8" fmla="*/ 0 w 2286"/>
                <a:gd name="T9" fmla="*/ 0 h 21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286" h="2121">
                  <a:moveTo>
                    <a:pt x="0" y="0"/>
                  </a:moveTo>
                  <a:lnTo>
                    <a:pt x="2111" y="2120"/>
                  </a:lnTo>
                  <a:lnTo>
                    <a:pt x="2285" y="1945"/>
                  </a:lnTo>
                  <a:lnTo>
                    <a:pt x="348" y="0"/>
                  </a:lnTo>
                  <a:lnTo>
                    <a:pt x="0" y="0"/>
                  </a:lnTo>
                </a:path>
              </a:pathLst>
            </a:custGeom>
            <a:solidFill>
              <a:schemeClr val="bg1">
                <a:alpha val="50195"/>
              </a:schemeClr>
            </a:soli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a:lstStyle/>
            <a:p>
              <a:endParaRPr lang="en-US"/>
            </a:p>
          </p:txBody>
        </p:sp>
      </p:grpSp>
      <p:sp>
        <p:nvSpPr>
          <p:cNvPr id="417799" name="Rectangle 7"/>
          <p:cNvSpPr>
            <a:spLocks noGrp="1" noChangeArrowheads="1"/>
          </p:cNvSpPr>
          <p:nvPr>
            <p:ph type="ctrTitle" sz="quarter"/>
          </p:nvPr>
        </p:nvSpPr>
        <p:spPr>
          <a:xfrm>
            <a:off x="685800" y="1143000"/>
            <a:ext cx="7772400" cy="1143000"/>
          </a:xfrm>
        </p:spPr>
        <p:txBody>
          <a:bodyPr/>
          <a:lstStyle>
            <a:lvl1pPr>
              <a:defRPr/>
            </a:lvl1pPr>
          </a:lstStyle>
          <a:p>
            <a:pPr lvl="0"/>
            <a:r>
              <a:rPr lang="en-US" noProof="0"/>
              <a:t>Click to edit Master title style</a:t>
            </a:r>
          </a:p>
        </p:txBody>
      </p:sp>
      <p:sp>
        <p:nvSpPr>
          <p:cNvPr id="417800" name="Rectangle 8"/>
          <p:cNvSpPr>
            <a:spLocks noGrp="1" noChangeArrowheads="1"/>
          </p:cNvSpPr>
          <p:nvPr>
            <p:ph type="subTitle" sz="quarter" idx="1"/>
          </p:nvPr>
        </p:nvSpPr>
        <p:spPr>
          <a:xfrm>
            <a:off x="1371600" y="2819400"/>
            <a:ext cx="6400800" cy="1752600"/>
          </a:xfrm>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075" tIns="46038" rIns="92075" bIns="46038"/>
          <a:lstStyle>
            <a:lvl1pPr marL="0" indent="0" algn="ctr">
              <a:buFont typeface="Wingdings" charset="0"/>
              <a:buNone/>
              <a:defRPr/>
            </a:lvl1pPr>
          </a:lstStyle>
          <a:p>
            <a:pPr lvl="0"/>
            <a:r>
              <a:rPr lang="en-US" noProof="0"/>
              <a:t>Click to edit Master subtitle style</a:t>
            </a:r>
          </a:p>
        </p:txBody>
      </p:sp>
      <p:sp>
        <p:nvSpPr>
          <p:cNvPr id="7" name="Rectangle 9">
            <a:extLst>
              <a:ext uri="{FF2B5EF4-FFF2-40B4-BE49-F238E27FC236}">
                <a16:creationId xmlns:a16="http://schemas.microsoft.com/office/drawing/2014/main" id="{A82F31A4-1598-414C-C1CE-CC94F80B8ADC}"/>
              </a:ext>
            </a:extLst>
          </p:cNvPr>
          <p:cNvSpPr>
            <a:spLocks noGrp="1" noChangeArrowheads="1"/>
          </p:cNvSpPr>
          <p:nvPr>
            <p:ph type="dt" sz="quarter" idx="10"/>
          </p:nvPr>
        </p:nvSpPr>
        <p:spPr>
          <a:xfrm>
            <a:off x="685800" y="6248400"/>
            <a:ext cx="1905000" cy="457200"/>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a:defRPr sz="1400" smtClean="0">
                <a:solidFill>
                  <a:srgbClr val="FFFFFF"/>
                </a:solidFill>
              </a:defRPr>
            </a:lvl1pPr>
          </a:lstStyle>
          <a:p>
            <a:pPr>
              <a:defRPr/>
            </a:pPr>
            <a:endParaRPr lang="en-US"/>
          </a:p>
        </p:txBody>
      </p:sp>
      <p:sp>
        <p:nvSpPr>
          <p:cNvPr id="8" name="Rectangle 10">
            <a:extLst>
              <a:ext uri="{FF2B5EF4-FFF2-40B4-BE49-F238E27FC236}">
                <a16:creationId xmlns:a16="http://schemas.microsoft.com/office/drawing/2014/main" id="{E186162C-D628-47F2-7B2C-6466BF3C7B12}"/>
              </a:ext>
            </a:extLst>
          </p:cNvPr>
          <p:cNvSpPr>
            <a:spLocks noGrp="1" noChangeArrowheads="1"/>
          </p:cNvSpPr>
          <p:nvPr>
            <p:ph type="ftr" sz="quarter" idx="11"/>
          </p:nvPr>
        </p:nvSpPr>
        <p:spPr>
          <a:xfrm>
            <a:off x="3124200" y="6248400"/>
            <a:ext cx="2895600" cy="457200"/>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a:defRPr sz="1400" smtClean="0">
                <a:solidFill>
                  <a:srgbClr val="FFFFFF"/>
                </a:solidFill>
                <a:latin typeface="Times New Roman" charset="0"/>
                <a:ea typeface="ＭＳ Ｐゴシック" charset="0"/>
              </a:defRPr>
            </a:lvl1pPr>
          </a:lstStyle>
          <a:p>
            <a:pPr>
              <a:defRPr/>
            </a:pPr>
            <a:endParaRPr lang="en-US"/>
          </a:p>
        </p:txBody>
      </p:sp>
      <p:sp>
        <p:nvSpPr>
          <p:cNvPr id="9" name="Rectangle 11">
            <a:extLst>
              <a:ext uri="{FF2B5EF4-FFF2-40B4-BE49-F238E27FC236}">
                <a16:creationId xmlns:a16="http://schemas.microsoft.com/office/drawing/2014/main" id="{2AC5A177-15BB-E07B-BAF9-D4D86BB9616A}"/>
              </a:ext>
            </a:extLst>
          </p:cNvPr>
          <p:cNvSpPr>
            <a:spLocks noGrp="1" noChangeArrowheads="1"/>
          </p:cNvSpPr>
          <p:nvPr>
            <p:ph type="sldNum" sz="quarter" idx="12"/>
          </p:nvPr>
        </p:nvSpPr>
        <p:spPr>
          <a:xfrm>
            <a:off x="6553200" y="6248400"/>
            <a:ext cx="1905000" cy="457200"/>
          </a:xfrm>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a:defRPr sz="1400">
                <a:solidFill>
                  <a:srgbClr val="FFFFFF"/>
                </a:solidFill>
                <a:latin typeface="Times New Roman" panose="02020603050405020304" pitchFamily="18" charset="0"/>
                <a:ea typeface="ＭＳ Ｐゴシック" panose="020B0600070205080204" pitchFamily="34" charset="-128"/>
              </a:defRPr>
            </a:lvl1pPr>
          </a:lstStyle>
          <a:p>
            <a:fld id="{4C22A111-CE17-6F44-AFC9-A07BC82DEE8D}" type="slidenum">
              <a:rPr lang="en-US" altLang="en-US"/>
              <a:pPr/>
              <a:t>‹#›</a:t>
            </a:fld>
            <a:endParaRPr lang="en-US" altLang="en-US"/>
          </a:p>
        </p:txBody>
      </p:sp>
    </p:spTree>
    <p:extLst>
      <p:ext uri="{BB962C8B-B14F-4D97-AF65-F5344CB8AC3E}">
        <p14:creationId xmlns:p14="http://schemas.microsoft.com/office/powerpoint/2010/main" val="2000519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B1871E5F-6E22-3202-1EB2-F5AA313E45E3}"/>
              </a:ext>
            </a:extLst>
          </p:cNvPr>
          <p:cNvSpPr>
            <a:spLocks noGrp="1" noChangeArrowheads="1"/>
          </p:cNvSpPr>
          <p:nvPr>
            <p:ph type="dt" sz="half" idx="10"/>
          </p:nvPr>
        </p:nvSpPr>
        <p:spPr>
          <a:ln/>
        </p:spPr>
        <p:txBody>
          <a:bodyPr/>
          <a:lstStyle>
            <a:lvl1pPr>
              <a:defRPr/>
            </a:lvl1pPr>
          </a:lstStyle>
          <a:p>
            <a:pPr>
              <a:defRPr/>
            </a:pPr>
            <a:endParaRPr lang="en-US"/>
          </a:p>
          <a:p>
            <a:pPr>
              <a:defRPr/>
            </a:pPr>
            <a:r>
              <a:rPr lang="en-US"/>
              <a:t>09/25-26/08</a:t>
            </a:r>
          </a:p>
        </p:txBody>
      </p:sp>
      <p:sp>
        <p:nvSpPr>
          <p:cNvPr id="5" name="Rectangle 4">
            <a:extLst>
              <a:ext uri="{FF2B5EF4-FFF2-40B4-BE49-F238E27FC236}">
                <a16:creationId xmlns:a16="http://schemas.microsoft.com/office/drawing/2014/main" id="{B2A27C84-3221-22E1-F226-9B8BECAABAD9}"/>
              </a:ext>
            </a:extLst>
          </p:cNvPr>
          <p:cNvSpPr>
            <a:spLocks noGrp="1" noChangeArrowheads="1"/>
          </p:cNvSpPr>
          <p:nvPr>
            <p:ph type="ftr" sz="quarter" idx="11"/>
          </p:nvPr>
        </p:nvSpPr>
        <p:spPr>
          <a:ln/>
        </p:spPr>
        <p:txBody>
          <a:bodyPr/>
          <a:lstStyle>
            <a:lvl1pPr>
              <a:defRPr sz="1400"/>
            </a:lvl1pPr>
          </a:lstStyle>
          <a:p>
            <a:endParaRPr lang="en-US" altLang="en-US"/>
          </a:p>
          <a:p>
            <a:r>
              <a:rPr lang="en-US" altLang="en-US" sz="1200"/>
              <a:t>Bozdogan  </a:t>
            </a:r>
            <a:fld id="{890DB2CC-F31D-9146-BC5C-6BA50B8F2088}" type="slidenum">
              <a:rPr lang="en-US" altLang="en-US" sz="1200"/>
              <a:pPr/>
              <a:t>‹#›</a:t>
            </a:fld>
            <a:endParaRPr lang="en-US" altLang="en-US" sz="1200"/>
          </a:p>
        </p:txBody>
      </p:sp>
      <p:sp>
        <p:nvSpPr>
          <p:cNvPr id="6" name="Rectangle 5">
            <a:extLst>
              <a:ext uri="{FF2B5EF4-FFF2-40B4-BE49-F238E27FC236}">
                <a16:creationId xmlns:a16="http://schemas.microsoft.com/office/drawing/2014/main" id="{32D1D989-26F6-0E85-18AB-4F038250AAAA}"/>
              </a:ext>
            </a:extLst>
          </p:cNvPr>
          <p:cNvSpPr>
            <a:spLocks noGrp="1" noChangeArrowheads="1"/>
          </p:cNvSpPr>
          <p:nvPr>
            <p:ph type="sldNum"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17558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52400"/>
            <a:ext cx="2133600" cy="5943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152400"/>
            <a:ext cx="6248400" cy="5943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952C3304-C98F-F0C3-7AD3-4F9BA6999DB0}"/>
              </a:ext>
            </a:extLst>
          </p:cNvPr>
          <p:cNvSpPr>
            <a:spLocks noGrp="1" noChangeArrowheads="1"/>
          </p:cNvSpPr>
          <p:nvPr>
            <p:ph type="dt" sz="half" idx="10"/>
          </p:nvPr>
        </p:nvSpPr>
        <p:spPr>
          <a:ln/>
        </p:spPr>
        <p:txBody>
          <a:bodyPr/>
          <a:lstStyle>
            <a:lvl1pPr>
              <a:defRPr/>
            </a:lvl1pPr>
          </a:lstStyle>
          <a:p>
            <a:pPr>
              <a:defRPr/>
            </a:pPr>
            <a:endParaRPr lang="en-US"/>
          </a:p>
          <a:p>
            <a:pPr>
              <a:defRPr/>
            </a:pPr>
            <a:r>
              <a:rPr lang="en-US"/>
              <a:t>09/25-26/08</a:t>
            </a:r>
          </a:p>
        </p:txBody>
      </p:sp>
      <p:sp>
        <p:nvSpPr>
          <p:cNvPr id="5" name="Rectangle 4">
            <a:extLst>
              <a:ext uri="{FF2B5EF4-FFF2-40B4-BE49-F238E27FC236}">
                <a16:creationId xmlns:a16="http://schemas.microsoft.com/office/drawing/2014/main" id="{1773770B-75FA-CED6-69EA-283A8F413ECC}"/>
              </a:ext>
            </a:extLst>
          </p:cNvPr>
          <p:cNvSpPr>
            <a:spLocks noGrp="1" noChangeArrowheads="1"/>
          </p:cNvSpPr>
          <p:nvPr>
            <p:ph type="ftr" sz="quarter" idx="11"/>
          </p:nvPr>
        </p:nvSpPr>
        <p:spPr>
          <a:ln/>
        </p:spPr>
        <p:txBody>
          <a:bodyPr/>
          <a:lstStyle>
            <a:lvl1pPr>
              <a:defRPr sz="1400"/>
            </a:lvl1pPr>
          </a:lstStyle>
          <a:p>
            <a:endParaRPr lang="en-US" altLang="en-US"/>
          </a:p>
          <a:p>
            <a:r>
              <a:rPr lang="en-US" altLang="en-US" sz="1200"/>
              <a:t>Bozdogan  </a:t>
            </a:r>
            <a:fld id="{80E52BBA-11D1-D343-A5F5-E3F05BA0A494}" type="slidenum">
              <a:rPr lang="en-US" altLang="en-US" sz="1200"/>
              <a:pPr/>
              <a:t>‹#›</a:t>
            </a:fld>
            <a:endParaRPr lang="en-US" altLang="en-US" sz="1200"/>
          </a:p>
        </p:txBody>
      </p:sp>
      <p:sp>
        <p:nvSpPr>
          <p:cNvPr id="6" name="Rectangle 5">
            <a:extLst>
              <a:ext uri="{FF2B5EF4-FFF2-40B4-BE49-F238E27FC236}">
                <a16:creationId xmlns:a16="http://schemas.microsoft.com/office/drawing/2014/main" id="{2C86F2F7-2221-3E2A-6BAB-727A401D7A7F}"/>
              </a:ext>
            </a:extLst>
          </p:cNvPr>
          <p:cNvSpPr>
            <a:spLocks noGrp="1" noChangeArrowheads="1"/>
          </p:cNvSpPr>
          <p:nvPr>
            <p:ph type="sldNum"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033169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295400" y="152400"/>
            <a:ext cx="7467600" cy="685800"/>
          </a:xfrm>
        </p:spPr>
        <p:txBody>
          <a:bodyPr/>
          <a:lstStyle/>
          <a:p>
            <a:r>
              <a:rPr lang="en-US"/>
              <a:t>Click to edit Master title style</a:t>
            </a:r>
          </a:p>
        </p:txBody>
      </p:sp>
      <p:sp>
        <p:nvSpPr>
          <p:cNvPr id="3" name="Table Placeholder 2"/>
          <p:cNvSpPr>
            <a:spLocks noGrp="1"/>
          </p:cNvSpPr>
          <p:nvPr>
            <p:ph type="tbl" idx="1"/>
          </p:nvPr>
        </p:nvSpPr>
        <p:spPr>
          <a:xfrm>
            <a:off x="381000" y="990600"/>
            <a:ext cx="8534400" cy="5105400"/>
          </a:xfrm>
        </p:spPr>
        <p:txBody>
          <a:bodyPr/>
          <a:lstStyle/>
          <a:p>
            <a:pPr lvl="0"/>
            <a:endParaRPr lang="en-US" noProof="0"/>
          </a:p>
        </p:txBody>
      </p:sp>
      <p:sp>
        <p:nvSpPr>
          <p:cNvPr id="4" name="Rectangle 3">
            <a:extLst>
              <a:ext uri="{FF2B5EF4-FFF2-40B4-BE49-F238E27FC236}">
                <a16:creationId xmlns:a16="http://schemas.microsoft.com/office/drawing/2014/main" id="{650DE0E7-20D6-9D79-BD54-9D8FFA200876}"/>
              </a:ext>
            </a:extLst>
          </p:cNvPr>
          <p:cNvSpPr>
            <a:spLocks noGrp="1" noChangeArrowheads="1"/>
          </p:cNvSpPr>
          <p:nvPr>
            <p:ph type="dt" sz="half" idx="10"/>
          </p:nvPr>
        </p:nvSpPr>
        <p:spPr>
          <a:ln/>
        </p:spPr>
        <p:txBody>
          <a:bodyPr/>
          <a:lstStyle>
            <a:lvl1pPr>
              <a:defRPr/>
            </a:lvl1pPr>
          </a:lstStyle>
          <a:p>
            <a:pPr>
              <a:defRPr/>
            </a:pPr>
            <a:endParaRPr lang="en-US"/>
          </a:p>
          <a:p>
            <a:pPr>
              <a:defRPr/>
            </a:pPr>
            <a:r>
              <a:rPr lang="en-US"/>
              <a:t>09/25-26/08</a:t>
            </a:r>
          </a:p>
        </p:txBody>
      </p:sp>
      <p:sp>
        <p:nvSpPr>
          <p:cNvPr id="5" name="Rectangle 4">
            <a:extLst>
              <a:ext uri="{FF2B5EF4-FFF2-40B4-BE49-F238E27FC236}">
                <a16:creationId xmlns:a16="http://schemas.microsoft.com/office/drawing/2014/main" id="{8D8DBF12-F60B-F626-A2A3-02475DCC4E85}"/>
              </a:ext>
            </a:extLst>
          </p:cNvPr>
          <p:cNvSpPr>
            <a:spLocks noGrp="1" noChangeArrowheads="1"/>
          </p:cNvSpPr>
          <p:nvPr>
            <p:ph type="ftr" sz="quarter" idx="11"/>
          </p:nvPr>
        </p:nvSpPr>
        <p:spPr>
          <a:ln/>
        </p:spPr>
        <p:txBody>
          <a:bodyPr/>
          <a:lstStyle>
            <a:lvl1pPr>
              <a:defRPr sz="1400"/>
            </a:lvl1pPr>
          </a:lstStyle>
          <a:p>
            <a:endParaRPr lang="en-US" altLang="en-US"/>
          </a:p>
          <a:p>
            <a:r>
              <a:rPr lang="en-US" altLang="en-US" sz="1200"/>
              <a:t>Bozdogan  </a:t>
            </a:r>
            <a:fld id="{BD267BF8-5C27-D348-8F57-E6FA9DE2172E}" type="slidenum">
              <a:rPr lang="en-US" altLang="en-US" sz="1200"/>
              <a:pPr/>
              <a:t>‹#›</a:t>
            </a:fld>
            <a:endParaRPr lang="en-US" altLang="en-US" sz="1200"/>
          </a:p>
        </p:txBody>
      </p:sp>
      <p:sp>
        <p:nvSpPr>
          <p:cNvPr id="6" name="Rectangle 5">
            <a:extLst>
              <a:ext uri="{FF2B5EF4-FFF2-40B4-BE49-F238E27FC236}">
                <a16:creationId xmlns:a16="http://schemas.microsoft.com/office/drawing/2014/main" id="{ACFEB1BB-944B-AF56-9009-D9CAC16C6F2C}"/>
              </a:ext>
            </a:extLst>
          </p:cNvPr>
          <p:cNvSpPr>
            <a:spLocks noGrp="1" noChangeArrowheads="1"/>
          </p:cNvSpPr>
          <p:nvPr>
            <p:ph type="sldNum"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253977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DEB3C00B-AC7A-99DF-396E-31A624479279}"/>
              </a:ext>
            </a:extLst>
          </p:cNvPr>
          <p:cNvSpPr>
            <a:spLocks noGrp="1" noChangeArrowheads="1"/>
          </p:cNvSpPr>
          <p:nvPr>
            <p:ph type="dt" sz="half" idx="10"/>
          </p:nvPr>
        </p:nvSpPr>
        <p:spPr>
          <a:ln/>
        </p:spPr>
        <p:txBody>
          <a:bodyPr/>
          <a:lstStyle>
            <a:lvl1pPr>
              <a:defRPr/>
            </a:lvl1pPr>
          </a:lstStyle>
          <a:p>
            <a:pPr>
              <a:defRPr/>
            </a:pPr>
            <a:endParaRPr lang="en-US"/>
          </a:p>
          <a:p>
            <a:pPr>
              <a:defRPr/>
            </a:pPr>
            <a:r>
              <a:rPr lang="en-US"/>
              <a:t>09/25-26/08</a:t>
            </a:r>
          </a:p>
        </p:txBody>
      </p:sp>
      <p:sp>
        <p:nvSpPr>
          <p:cNvPr id="5" name="Rectangle 4">
            <a:extLst>
              <a:ext uri="{FF2B5EF4-FFF2-40B4-BE49-F238E27FC236}">
                <a16:creationId xmlns:a16="http://schemas.microsoft.com/office/drawing/2014/main" id="{8524DF0C-DC50-1AB5-CDE5-0E06C9A28AA3}"/>
              </a:ext>
            </a:extLst>
          </p:cNvPr>
          <p:cNvSpPr>
            <a:spLocks noGrp="1" noChangeArrowheads="1"/>
          </p:cNvSpPr>
          <p:nvPr>
            <p:ph type="ftr" sz="quarter" idx="11"/>
          </p:nvPr>
        </p:nvSpPr>
        <p:spPr>
          <a:ln/>
        </p:spPr>
        <p:txBody>
          <a:bodyPr/>
          <a:lstStyle>
            <a:lvl1pPr>
              <a:defRPr sz="1400"/>
            </a:lvl1pPr>
          </a:lstStyle>
          <a:p>
            <a:endParaRPr lang="en-US" altLang="en-US"/>
          </a:p>
          <a:p>
            <a:r>
              <a:rPr lang="en-US" altLang="en-US" sz="1200"/>
              <a:t>Bozdogan  </a:t>
            </a:r>
            <a:fld id="{10A9B4A9-E19D-4C46-93E9-6AB0761224AD}" type="slidenum">
              <a:rPr lang="en-US" altLang="en-US" sz="1200"/>
              <a:pPr/>
              <a:t>‹#›</a:t>
            </a:fld>
            <a:endParaRPr lang="en-US" altLang="en-US" sz="1200"/>
          </a:p>
        </p:txBody>
      </p:sp>
      <p:sp>
        <p:nvSpPr>
          <p:cNvPr id="6" name="Rectangle 5">
            <a:extLst>
              <a:ext uri="{FF2B5EF4-FFF2-40B4-BE49-F238E27FC236}">
                <a16:creationId xmlns:a16="http://schemas.microsoft.com/office/drawing/2014/main" id="{DD4CDBC8-544F-9A86-EA7C-960D6AA7C967}"/>
              </a:ext>
            </a:extLst>
          </p:cNvPr>
          <p:cNvSpPr>
            <a:spLocks noGrp="1" noChangeArrowheads="1"/>
          </p:cNvSpPr>
          <p:nvPr>
            <p:ph type="sldNum"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8541693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a:extLst>
              <a:ext uri="{FF2B5EF4-FFF2-40B4-BE49-F238E27FC236}">
                <a16:creationId xmlns:a16="http://schemas.microsoft.com/office/drawing/2014/main" id="{44271337-4263-5721-4C78-02D10191EE75}"/>
              </a:ext>
            </a:extLst>
          </p:cNvPr>
          <p:cNvSpPr>
            <a:spLocks noGrp="1" noChangeArrowheads="1"/>
          </p:cNvSpPr>
          <p:nvPr>
            <p:ph type="dt" sz="half" idx="10"/>
          </p:nvPr>
        </p:nvSpPr>
        <p:spPr>
          <a:ln/>
        </p:spPr>
        <p:txBody>
          <a:bodyPr/>
          <a:lstStyle>
            <a:lvl1pPr>
              <a:defRPr/>
            </a:lvl1pPr>
          </a:lstStyle>
          <a:p>
            <a:pPr>
              <a:defRPr/>
            </a:pPr>
            <a:endParaRPr lang="en-US"/>
          </a:p>
          <a:p>
            <a:pPr>
              <a:defRPr/>
            </a:pPr>
            <a:r>
              <a:rPr lang="en-US"/>
              <a:t>09/25-26/08</a:t>
            </a:r>
          </a:p>
        </p:txBody>
      </p:sp>
      <p:sp>
        <p:nvSpPr>
          <p:cNvPr id="5" name="Rectangle 4">
            <a:extLst>
              <a:ext uri="{FF2B5EF4-FFF2-40B4-BE49-F238E27FC236}">
                <a16:creationId xmlns:a16="http://schemas.microsoft.com/office/drawing/2014/main" id="{E215D6CC-2B1E-F95F-72F2-6A6AD573886E}"/>
              </a:ext>
            </a:extLst>
          </p:cNvPr>
          <p:cNvSpPr>
            <a:spLocks noGrp="1" noChangeArrowheads="1"/>
          </p:cNvSpPr>
          <p:nvPr>
            <p:ph type="ftr" sz="quarter" idx="11"/>
          </p:nvPr>
        </p:nvSpPr>
        <p:spPr>
          <a:ln/>
        </p:spPr>
        <p:txBody>
          <a:bodyPr/>
          <a:lstStyle>
            <a:lvl1pPr>
              <a:defRPr sz="1400"/>
            </a:lvl1pPr>
          </a:lstStyle>
          <a:p>
            <a:endParaRPr lang="en-US" altLang="en-US"/>
          </a:p>
          <a:p>
            <a:r>
              <a:rPr lang="en-US" altLang="en-US" sz="1200"/>
              <a:t>Bozdogan  </a:t>
            </a:r>
            <a:fld id="{7A5A5704-AECC-564E-9A05-40A92297B793}" type="slidenum">
              <a:rPr lang="en-US" altLang="en-US" sz="1200"/>
              <a:pPr/>
              <a:t>‹#›</a:t>
            </a:fld>
            <a:endParaRPr lang="en-US" altLang="en-US" sz="1200"/>
          </a:p>
        </p:txBody>
      </p:sp>
      <p:sp>
        <p:nvSpPr>
          <p:cNvPr id="6" name="Rectangle 5">
            <a:extLst>
              <a:ext uri="{FF2B5EF4-FFF2-40B4-BE49-F238E27FC236}">
                <a16:creationId xmlns:a16="http://schemas.microsoft.com/office/drawing/2014/main" id="{DD601B83-6DED-CE8D-5717-913BD0783E0D}"/>
              </a:ext>
            </a:extLst>
          </p:cNvPr>
          <p:cNvSpPr>
            <a:spLocks noGrp="1" noChangeArrowheads="1"/>
          </p:cNvSpPr>
          <p:nvPr>
            <p:ph type="sldNum"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0938364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990600"/>
            <a:ext cx="41910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24400" y="990600"/>
            <a:ext cx="41910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a:extLst>
              <a:ext uri="{FF2B5EF4-FFF2-40B4-BE49-F238E27FC236}">
                <a16:creationId xmlns:a16="http://schemas.microsoft.com/office/drawing/2014/main" id="{66FF55BA-29C3-F81A-1C06-9BF8FF18FC15}"/>
              </a:ext>
            </a:extLst>
          </p:cNvPr>
          <p:cNvSpPr>
            <a:spLocks noGrp="1" noChangeArrowheads="1"/>
          </p:cNvSpPr>
          <p:nvPr>
            <p:ph type="dt" sz="half" idx="10"/>
          </p:nvPr>
        </p:nvSpPr>
        <p:spPr>
          <a:ln/>
        </p:spPr>
        <p:txBody>
          <a:bodyPr/>
          <a:lstStyle>
            <a:lvl1pPr>
              <a:defRPr/>
            </a:lvl1pPr>
          </a:lstStyle>
          <a:p>
            <a:pPr>
              <a:defRPr/>
            </a:pPr>
            <a:endParaRPr lang="en-US"/>
          </a:p>
          <a:p>
            <a:pPr>
              <a:defRPr/>
            </a:pPr>
            <a:r>
              <a:rPr lang="en-US"/>
              <a:t>09/25-26/08</a:t>
            </a:r>
          </a:p>
        </p:txBody>
      </p:sp>
      <p:sp>
        <p:nvSpPr>
          <p:cNvPr id="6" name="Rectangle 4">
            <a:extLst>
              <a:ext uri="{FF2B5EF4-FFF2-40B4-BE49-F238E27FC236}">
                <a16:creationId xmlns:a16="http://schemas.microsoft.com/office/drawing/2014/main" id="{512B139F-C08D-F13D-141B-11894FB077A5}"/>
              </a:ext>
            </a:extLst>
          </p:cNvPr>
          <p:cNvSpPr>
            <a:spLocks noGrp="1" noChangeArrowheads="1"/>
          </p:cNvSpPr>
          <p:nvPr>
            <p:ph type="ftr" sz="quarter" idx="11"/>
          </p:nvPr>
        </p:nvSpPr>
        <p:spPr>
          <a:ln/>
        </p:spPr>
        <p:txBody>
          <a:bodyPr/>
          <a:lstStyle>
            <a:lvl1pPr>
              <a:defRPr sz="1400"/>
            </a:lvl1pPr>
          </a:lstStyle>
          <a:p>
            <a:endParaRPr lang="en-US" altLang="en-US"/>
          </a:p>
          <a:p>
            <a:r>
              <a:rPr lang="en-US" altLang="en-US" sz="1200"/>
              <a:t>Bozdogan  </a:t>
            </a:r>
            <a:fld id="{37CCB9BA-88DD-BA43-9662-6E13CA5E6645}" type="slidenum">
              <a:rPr lang="en-US" altLang="en-US" sz="1200"/>
              <a:pPr/>
              <a:t>‹#›</a:t>
            </a:fld>
            <a:endParaRPr lang="en-US" altLang="en-US" sz="1200"/>
          </a:p>
        </p:txBody>
      </p:sp>
      <p:sp>
        <p:nvSpPr>
          <p:cNvPr id="7" name="Rectangle 5">
            <a:extLst>
              <a:ext uri="{FF2B5EF4-FFF2-40B4-BE49-F238E27FC236}">
                <a16:creationId xmlns:a16="http://schemas.microsoft.com/office/drawing/2014/main" id="{76EAFBF2-C704-7438-E4C0-75AF9DAA59A9}"/>
              </a:ext>
            </a:extLst>
          </p:cNvPr>
          <p:cNvSpPr>
            <a:spLocks noGrp="1" noChangeArrowheads="1"/>
          </p:cNvSpPr>
          <p:nvPr>
            <p:ph type="sldNum"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8548228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a:extLst>
              <a:ext uri="{FF2B5EF4-FFF2-40B4-BE49-F238E27FC236}">
                <a16:creationId xmlns:a16="http://schemas.microsoft.com/office/drawing/2014/main" id="{3486F57E-13D6-F550-97A1-B7C161151EF8}"/>
              </a:ext>
            </a:extLst>
          </p:cNvPr>
          <p:cNvSpPr>
            <a:spLocks noGrp="1" noChangeArrowheads="1"/>
          </p:cNvSpPr>
          <p:nvPr>
            <p:ph type="dt" sz="half" idx="10"/>
          </p:nvPr>
        </p:nvSpPr>
        <p:spPr>
          <a:ln/>
        </p:spPr>
        <p:txBody>
          <a:bodyPr/>
          <a:lstStyle>
            <a:lvl1pPr>
              <a:defRPr/>
            </a:lvl1pPr>
          </a:lstStyle>
          <a:p>
            <a:pPr>
              <a:defRPr/>
            </a:pPr>
            <a:endParaRPr lang="en-US"/>
          </a:p>
          <a:p>
            <a:pPr>
              <a:defRPr/>
            </a:pPr>
            <a:r>
              <a:rPr lang="en-US"/>
              <a:t>09/25-26/08</a:t>
            </a:r>
          </a:p>
        </p:txBody>
      </p:sp>
      <p:sp>
        <p:nvSpPr>
          <p:cNvPr id="8" name="Rectangle 4">
            <a:extLst>
              <a:ext uri="{FF2B5EF4-FFF2-40B4-BE49-F238E27FC236}">
                <a16:creationId xmlns:a16="http://schemas.microsoft.com/office/drawing/2014/main" id="{BBFF2373-D296-BB77-8916-A6C6E0FC0FBA}"/>
              </a:ext>
            </a:extLst>
          </p:cNvPr>
          <p:cNvSpPr>
            <a:spLocks noGrp="1" noChangeArrowheads="1"/>
          </p:cNvSpPr>
          <p:nvPr>
            <p:ph type="ftr" sz="quarter" idx="11"/>
          </p:nvPr>
        </p:nvSpPr>
        <p:spPr>
          <a:ln/>
        </p:spPr>
        <p:txBody>
          <a:bodyPr/>
          <a:lstStyle>
            <a:lvl1pPr>
              <a:defRPr sz="1400"/>
            </a:lvl1pPr>
          </a:lstStyle>
          <a:p>
            <a:endParaRPr lang="en-US" altLang="en-US"/>
          </a:p>
          <a:p>
            <a:r>
              <a:rPr lang="en-US" altLang="en-US" sz="1200"/>
              <a:t>Bozdogan  </a:t>
            </a:r>
            <a:fld id="{7CEA0EB5-2CE2-8E4D-B521-941623EFCB37}" type="slidenum">
              <a:rPr lang="en-US" altLang="en-US" sz="1200"/>
              <a:pPr/>
              <a:t>‹#›</a:t>
            </a:fld>
            <a:endParaRPr lang="en-US" altLang="en-US" sz="1200"/>
          </a:p>
        </p:txBody>
      </p:sp>
      <p:sp>
        <p:nvSpPr>
          <p:cNvPr id="9" name="Rectangle 5">
            <a:extLst>
              <a:ext uri="{FF2B5EF4-FFF2-40B4-BE49-F238E27FC236}">
                <a16:creationId xmlns:a16="http://schemas.microsoft.com/office/drawing/2014/main" id="{01EB06F0-4887-0837-1F1A-BFBA28F216B5}"/>
              </a:ext>
            </a:extLst>
          </p:cNvPr>
          <p:cNvSpPr>
            <a:spLocks noGrp="1" noChangeArrowheads="1"/>
          </p:cNvSpPr>
          <p:nvPr>
            <p:ph type="sldNum"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453721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a:extLst>
              <a:ext uri="{FF2B5EF4-FFF2-40B4-BE49-F238E27FC236}">
                <a16:creationId xmlns:a16="http://schemas.microsoft.com/office/drawing/2014/main" id="{C2517FAE-855A-8F58-342B-784272954C09}"/>
              </a:ext>
            </a:extLst>
          </p:cNvPr>
          <p:cNvSpPr>
            <a:spLocks noGrp="1" noChangeArrowheads="1"/>
          </p:cNvSpPr>
          <p:nvPr>
            <p:ph type="dt" sz="half" idx="10"/>
          </p:nvPr>
        </p:nvSpPr>
        <p:spPr>
          <a:ln/>
        </p:spPr>
        <p:txBody>
          <a:bodyPr/>
          <a:lstStyle>
            <a:lvl1pPr>
              <a:defRPr/>
            </a:lvl1pPr>
          </a:lstStyle>
          <a:p>
            <a:pPr>
              <a:defRPr/>
            </a:pPr>
            <a:endParaRPr lang="en-US"/>
          </a:p>
          <a:p>
            <a:pPr>
              <a:defRPr/>
            </a:pPr>
            <a:r>
              <a:rPr lang="en-US"/>
              <a:t>09/25-26/08</a:t>
            </a:r>
          </a:p>
        </p:txBody>
      </p:sp>
      <p:sp>
        <p:nvSpPr>
          <p:cNvPr id="4" name="Rectangle 4">
            <a:extLst>
              <a:ext uri="{FF2B5EF4-FFF2-40B4-BE49-F238E27FC236}">
                <a16:creationId xmlns:a16="http://schemas.microsoft.com/office/drawing/2014/main" id="{033A3ECE-D712-7A39-ACDA-C268934F3C5A}"/>
              </a:ext>
            </a:extLst>
          </p:cNvPr>
          <p:cNvSpPr>
            <a:spLocks noGrp="1" noChangeArrowheads="1"/>
          </p:cNvSpPr>
          <p:nvPr>
            <p:ph type="ftr" sz="quarter" idx="11"/>
          </p:nvPr>
        </p:nvSpPr>
        <p:spPr>
          <a:ln/>
        </p:spPr>
        <p:txBody>
          <a:bodyPr/>
          <a:lstStyle>
            <a:lvl1pPr>
              <a:defRPr sz="1400"/>
            </a:lvl1pPr>
          </a:lstStyle>
          <a:p>
            <a:endParaRPr lang="en-US" altLang="en-US"/>
          </a:p>
          <a:p>
            <a:r>
              <a:rPr lang="en-US" altLang="en-US" sz="1200"/>
              <a:t>Bozdogan  </a:t>
            </a:r>
            <a:fld id="{CABB36D2-3A2A-C749-9DA0-6287919325C0}" type="slidenum">
              <a:rPr lang="en-US" altLang="en-US" sz="1200"/>
              <a:pPr/>
              <a:t>‹#›</a:t>
            </a:fld>
            <a:endParaRPr lang="en-US" altLang="en-US" sz="1200"/>
          </a:p>
        </p:txBody>
      </p:sp>
      <p:sp>
        <p:nvSpPr>
          <p:cNvPr id="5" name="Rectangle 5">
            <a:extLst>
              <a:ext uri="{FF2B5EF4-FFF2-40B4-BE49-F238E27FC236}">
                <a16:creationId xmlns:a16="http://schemas.microsoft.com/office/drawing/2014/main" id="{CCC27442-45C0-0EBA-963A-949FE2BE5617}"/>
              </a:ext>
            </a:extLst>
          </p:cNvPr>
          <p:cNvSpPr>
            <a:spLocks noGrp="1" noChangeArrowheads="1"/>
          </p:cNvSpPr>
          <p:nvPr>
            <p:ph type="sldNum"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14644378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a:extLst>
              <a:ext uri="{FF2B5EF4-FFF2-40B4-BE49-F238E27FC236}">
                <a16:creationId xmlns:a16="http://schemas.microsoft.com/office/drawing/2014/main" id="{89727807-377B-4311-2705-C78BE42EB373}"/>
              </a:ext>
            </a:extLst>
          </p:cNvPr>
          <p:cNvSpPr>
            <a:spLocks noGrp="1" noChangeArrowheads="1"/>
          </p:cNvSpPr>
          <p:nvPr>
            <p:ph type="dt" sz="half" idx="10"/>
          </p:nvPr>
        </p:nvSpPr>
        <p:spPr>
          <a:ln/>
        </p:spPr>
        <p:txBody>
          <a:bodyPr/>
          <a:lstStyle>
            <a:lvl1pPr>
              <a:defRPr/>
            </a:lvl1pPr>
          </a:lstStyle>
          <a:p>
            <a:pPr>
              <a:defRPr/>
            </a:pPr>
            <a:endParaRPr lang="en-US"/>
          </a:p>
          <a:p>
            <a:pPr>
              <a:defRPr/>
            </a:pPr>
            <a:r>
              <a:rPr lang="en-US"/>
              <a:t>09/25-26/08</a:t>
            </a:r>
          </a:p>
        </p:txBody>
      </p:sp>
      <p:sp>
        <p:nvSpPr>
          <p:cNvPr id="3" name="Rectangle 4">
            <a:extLst>
              <a:ext uri="{FF2B5EF4-FFF2-40B4-BE49-F238E27FC236}">
                <a16:creationId xmlns:a16="http://schemas.microsoft.com/office/drawing/2014/main" id="{01FAD51D-C63F-8B7B-ACCC-40BC3BDCC148}"/>
              </a:ext>
            </a:extLst>
          </p:cNvPr>
          <p:cNvSpPr>
            <a:spLocks noGrp="1" noChangeArrowheads="1"/>
          </p:cNvSpPr>
          <p:nvPr>
            <p:ph type="ftr" sz="quarter" idx="11"/>
          </p:nvPr>
        </p:nvSpPr>
        <p:spPr>
          <a:ln/>
        </p:spPr>
        <p:txBody>
          <a:bodyPr/>
          <a:lstStyle>
            <a:lvl1pPr>
              <a:defRPr sz="1400"/>
            </a:lvl1pPr>
          </a:lstStyle>
          <a:p>
            <a:endParaRPr lang="en-US" altLang="en-US"/>
          </a:p>
          <a:p>
            <a:r>
              <a:rPr lang="en-US" altLang="en-US" sz="1200"/>
              <a:t>Bozdogan  </a:t>
            </a:r>
            <a:fld id="{A9490389-44E4-B14A-8DDB-407DAC4FEDCE}" type="slidenum">
              <a:rPr lang="en-US" altLang="en-US" sz="1200"/>
              <a:pPr/>
              <a:t>‹#›</a:t>
            </a:fld>
            <a:endParaRPr lang="en-US" altLang="en-US" sz="1200"/>
          </a:p>
        </p:txBody>
      </p:sp>
      <p:sp>
        <p:nvSpPr>
          <p:cNvPr id="4" name="Rectangle 5">
            <a:extLst>
              <a:ext uri="{FF2B5EF4-FFF2-40B4-BE49-F238E27FC236}">
                <a16:creationId xmlns:a16="http://schemas.microsoft.com/office/drawing/2014/main" id="{13455D8A-9B33-7171-7833-4F545A497504}"/>
              </a:ext>
            </a:extLst>
          </p:cNvPr>
          <p:cNvSpPr>
            <a:spLocks noGrp="1" noChangeArrowheads="1"/>
          </p:cNvSpPr>
          <p:nvPr>
            <p:ph type="sldNum"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8986338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id="{62F8BC4E-D1A9-7F94-F5E0-FE4E148DCFA1}"/>
              </a:ext>
            </a:extLst>
          </p:cNvPr>
          <p:cNvSpPr>
            <a:spLocks noGrp="1" noChangeArrowheads="1"/>
          </p:cNvSpPr>
          <p:nvPr>
            <p:ph type="dt" sz="half" idx="10"/>
          </p:nvPr>
        </p:nvSpPr>
        <p:spPr>
          <a:ln/>
        </p:spPr>
        <p:txBody>
          <a:bodyPr/>
          <a:lstStyle>
            <a:lvl1pPr>
              <a:defRPr/>
            </a:lvl1pPr>
          </a:lstStyle>
          <a:p>
            <a:pPr>
              <a:defRPr/>
            </a:pPr>
            <a:endParaRPr lang="en-US"/>
          </a:p>
          <a:p>
            <a:pPr>
              <a:defRPr/>
            </a:pPr>
            <a:r>
              <a:rPr lang="en-US"/>
              <a:t>09/25-26/08</a:t>
            </a:r>
          </a:p>
        </p:txBody>
      </p:sp>
      <p:sp>
        <p:nvSpPr>
          <p:cNvPr id="6" name="Rectangle 4">
            <a:extLst>
              <a:ext uri="{FF2B5EF4-FFF2-40B4-BE49-F238E27FC236}">
                <a16:creationId xmlns:a16="http://schemas.microsoft.com/office/drawing/2014/main" id="{F9D39723-61F1-2052-17A1-C648AEA59131}"/>
              </a:ext>
            </a:extLst>
          </p:cNvPr>
          <p:cNvSpPr>
            <a:spLocks noGrp="1" noChangeArrowheads="1"/>
          </p:cNvSpPr>
          <p:nvPr>
            <p:ph type="ftr" sz="quarter" idx="11"/>
          </p:nvPr>
        </p:nvSpPr>
        <p:spPr>
          <a:ln/>
        </p:spPr>
        <p:txBody>
          <a:bodyPr/>
          <a:lstStyle>
            <a:lvl1pPr>
              <a:defRPr sz="1400"/>
            </a:lvl1pPr>
          </a:lstStyle>
          <a:p>
            <a:endParaRPr lang="en-US" altLang="en-US"/>
          </a:p>
          <a:p>
            <a:r>
              <a:rPr lang="en-US" altLang="en-US" sz="1200"/>
              <a:t>Bozdogan  </a:t>
            </a:r>
            <a:fld id="{06DFCE4C-918B-534A-ACFF-7882E1AA8B80}" type="slidenum">
              <a:rPr lang="en-US" altLang="en-US" sz="1200"/>
              <a:pPr/>
              <a:t>‹#›</a:t>
            </a:fld>
            <a:endParaRPr lang="en-US" altLang="en-US" sz="1200"/>
          </a:p>
        </p:txBody>
      </p:sp>
      <p:sp>
        <p:nvSpPr>
          <p:cNvPr id="7" name="Rectangle 5">
            <a:extLst>
              <a:ext uri="{FF2B5EF4-FFF2-40B4-BE49-F238E27FC236}">
                <a16:creationId xmlns:a16="http://schemas.microsoft.com/office/drawing/2014/main" id="{6DA863E6-B363-BC90-4A9D-658BC98A265E}"/>
              </a:ext>
            </a:extLst>
          </p:cNvPr>
          <p:cNvSpPr>
            <a:spLocks noGrp="1" noChangeArrowheads="1"/>
          </p:cNvSpPr>
          <p:nvPr>
            <p:ph type="sldNum"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691100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a:ext uri="{FF2B5EF4-FFF2-40B4-BE49-F238E27FC236}">
                <a16:creationId xmlns:a16="http://schemas.microsoft.com/office/drawing/2014/main" id="{65A0B5F8-1DDE-E13E-6A5D-C51142DA9613}"/>
              </a:ext>
            </a:extLst>
          </p:cNvPr>
          <p:cNvSpPr>
            <a:spLocks noGrp="1" noChangeArrowheads="1"/>
          </p:cNvSpPr>
          <p:nvPr>
            <p:ph type="dt" sz="half" idx="10"/>
          </p:nvPr>
        </p:nvSpPr>
        <p:spPr>
          <a:ln/>
        </p:spPr>
        <p:txBody>
          <a:bodyPr/>
          <a:lstStyle>
            <a:lvl1pPr>
              <a:defRPr/>
            </a:lvl1pPr>
          </a:lstStyle>
          <a:p>
            <a:pPr>
              <a:defRPr/>
            </a:pPr>
            <a:endParaRPr lang="en-US"/>
          </a:p>
          <a:p>
            <a:pPr>
              <a:defRPr/>
            </a:pPr>
            <a:r>
              <a:rPr lang="en-US"/>
              <a:t>09/25-26/08</a:t>
            </a:r>
          </a:p>
        </p:txBody>
      </p:sp>
      <p:sp>
        <p:nvSpPr>
          <p:cNvPr id="6" name="Rectangle 4">
            <a:extLst>
              <a:ext uri="{FF2B5EF4-FFF2-40B4-BE49-F238E27FC236}">
                <a16:creationId xmlns:a16="http://schemas.microsoft.com/office/drawing/2014/main" id="{DB5BF8E7-8871-04A2-27C9-1619EA2B03BA}"/>
              </a:ext>
            </a:extLst>
          </p:cNvPr>
          <p:cNvSpPr>
            <a:spLocks noGrp="1" noChangeArrowheads="1"/>
          </p:cNvSpPr>
          <p:nvPr>
            <p:ph type="ftr" sz="quarter" idx="11"/>
          </p:nvPr>
        </p:nvSpPr>
        <p:spPr>
          <a:ln/>
        </p:spPr>
        <p:txBody>
          <a:bodyPr/>
          <a:lstStyle>
            <a:lvl1pPr>
              <a:defRPr sz="1400"/>
            </a:lvl1pPr>
          </a:lstStyle>
          <a:p>
            <a:endParaRPr lang="en-US" altLang="en-US"/>
          </a:p>
          <a:p>
            <a:r>
              <a:rPr lang="en-US" altLang="en-US" sz="1200"/>
              <a:t>Bozdogan  </a:t>
            </a:r>
            <a:fld id="{A59088EF-E4F1-104D-96DE-164824C11D51}" type="slidenum">
              <a:rPr lang="en-US" altLang="en-US" sz="1200"/>
              <a:pPr/>
              <a:t>‹#›</a:t>
            </a:fld>
            <a:endParaRPr lang="en-US" altLang="en-US" sz="1200"/>
          </a:p>
        </p:txBody>
      </p:sp>
      <p:sp>
        <p:nvSpPr>
          <p:cNvPr id="7" name="Rectangle 5">
            <a:extLst>
              <a:ext uri="{FF2B5EF4-FFF2-40B4-BE49-F238E27FC236}">
                <a16:creationId xmlns:a16="http://schemas.microsoft.com/office/drawing/2014/main" id="{8E5A9086-040C-128E-1334-731759BFA170}"/>
              </a:ext>
            </a:extLst>
          </p:cNvPr>
          <p:cNvSpPr>
            <a:spLocks noGrp="1" noChangeArrowheads="1"/>
          </p:cNvSpPr>
          <p:nvPr>
            <p:ph type="sldNum"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26997639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5400000" scaled="1"/>
        </a:gradFill>
        <a:effectLst/>
      </p:bgPr>
    </p:bg>
    <p:spTree>
      <p:nvGrpSpPr>
        <p:cNvPr id="1" name=""/>
        <p:cNvGrpSpPr/>
        <p:nvPr/>
      </p:nvGrpSpPr>
      <p:grpSpPr>
        <a:xfrm>
          <a:off x="0" y="0"/>
          <a:ext cx="0" cy="0"/>
          <a:chOff x="0" y="0"/>
          <a:chExt cx="0" cy="0"/>
        </a:xfrm>
      </p:grpSpPr>
      <p:sp>
        <p:nvSpPr>
          <p:cNvPr id="416770" name="Rectangle 2">
            <a:extLst>
              <a:ext uri="{FF2B5EF4-FFF2-40B4-BE49-F238E27FC236}">
                <a16:creationId xmlns:a16="http://schemas.microsoft.com/office/drawing/2014/main" id="{17B1B923-94FC-3CE8-91CC-0B7EFF6D844D}"/>
              </a:ext>
            </a:extLst>
          </p:cNvPr>
          <p:cNvSpPr>
            <a:spLocks noGrp="1" noChangeArrowheads="1"/>
          </p:cNvSpPr>
          <p:nvPr>
            <p:ph type="title"/>
          </p:nvPr>
        </p:nvSpPr>
        <p:spPr bwMode="auto">
          <a:xfrm>
            <a:off x="1295400" y="152400"/>
            <a:ext cx="7467600" cy="685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416771" name="Rectangle 3">
            <a:extLst>
              <a:ext uri="{FF2B5EF4-FFF2-40B4-BE49-F238E27FC236}">
                <a16:creationId xmlns:a16="http://schemas.microsoft.com/office/drawing/2014/main" id="{2DE9EE4D-3031-7246-4336-4286E443C8F4}"/>
              </a:ext>
            </a:extLst>
          </p:cNvPr>
          <p:cNvSpPr>
            <a:spLocks noGrp="1" noChangeArrowheads="1"/>
          </p:cNvSpPr>
          <p:nvPr>
            <p:ph type="dt" sz="half" idx="2"/>
          </p:nvPr>
        </p:nvSpPr>
        <p:spPr bwMode="auto">
          <a:xfrm>
            <a:off x="381000" y="6248400"/>
            <a:ext cx="2209800" cy="533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spcBef>
                <a:spcPct val="50000"/>
              </a:spcBef>
              <a:defRPr sz="1200" smtClean="0">
                <a:latin typeface="Times New Roman" charset="0"/>
                <a:ea typeface="ＭＳ Ｐゴシック" charset="0"/>
              </a:defRPr>
            </a:lvl1pPr>
          </a:lstStyle>
          <a:p>
            <a:pPr>
              <a:defRPr/>
            </a:pPr>
            <a:endParaRPr lang="en-US"/>
          </a:p>
          <a:p>
            <a:pPr>
              <a:defRPr/>
            </a:pPr>
            <a:r>
              <a:rPr lang="en-US"/>
              <a:t>09/25-26/08</a:t>
            </a:r>
          </a:p>
        </p:txBody>
      </p:sp>
      <p:sp>
        <p:nvSpPr>
          <p:cNvPr id="416772" name="Rectangle 4">
            <a:extLst>
              <a:ext uri="{FF2B5EF4-FFF2-40B4-BE49-F238E27FC236}">
                <a16:creationId xmlns:a16="http://schemas.microsoft.com/office/drawing/2014/main" id="{282FB34D-DB68-687E-354D-9B1217F0BB2A}"/>
              </a:ext>
            </a:extLst>
          </p:cNvPr>
          <p:cNvSpPr>
            <a:spLocks noGrp="1" noChangeArrowheads="1"/>
          </p:cNvSpPr>
          <p:nvPr>
            <p:ph type="ftr" sz="quarter" idx="3"/>
          </p:nvPr>
        </p:nvSpPr>
        <p:spPr bwMode="auto">
          <a:xfrm>
            <a:off x="2971800" y="6248400"/>
            <a:ext cx="2667000" cy="533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spcBef>
                <a:spcPct val="50000"/>
              </a:spcBef>
              <a:defRPr sz="1200"/>
            </a:lvl1pPr>
          </a:lstStyle>
          <a:p>
            <a:endParaRPr lang="en-US" altLang="en-US" sz="1400"/>
          </a:p>
          <a:p>
            <a:r>
              <a:rPr lang="en-US" altLang="en-US"/>
              <a:t>Bozdogan  </a:t>
            </a:r>
            <a:fld id="{7ED45799-74E6-644E-9AC8-7C8386C3E630}" type="slidenum">
              <a:rPr lang="en-US" altLang="en-US"/>
              <a:pPr/>
              <a:t>‹#›</a:t>
            </a:fld>
            <a:endParaRPr lang="en-US" altLang="en-US"/>
          </a:p>
        </p:txBody>
      </p:sp>
      <p:sp>
        <p:nvSpPr>
          <p:cNvPr id="416773" name="Rectangle 5">
            <a:extLst>
              <a:ext uri="{FF2B5EF4-FFF2-40B4-BE49-F238E27FC236}">
                <a16:creationId xmlns:a16="http://schemas.microsoft.com/office/drawing/2014/main" id="{747B4F67-A223-423D-0E53-C9176FC53C32}"/>
              </a:ext>
            </a:extLst>
          </p:cNvPr>
          <p:cNvSpPr>
            <a:spLocks noGrp="1" noChangeArrowheads="1"/>
          </p:cNvSpPr>
          <p:nvPr>
            <p:ph type="sldNum" sz="quarter" idx="4"/>
          </p:nvPr>
        </p:nvSpPr>
        <p:spPr bwMode="auto">
          <a:xfrm>
            <a:off x="5791200" y="6248400"/>
            <a:ext cx="20574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spcBef>
                <a:spcPct val="50000"/>
              </a:spcBef>
              <a:defRPr sz="1200" smtClean="0">
                <a:latin typeface="Times New Roman" charset="0"/>
                <a:ea typeface="ＭＳ Ｐゴシック" charset="0"/>
              </a:defRPr>
            </a:lvl1pPr>
          </a:lstStyle>
          <a:p>
            <a:pPr>
              <a:defRPr/>
            </a:pPr>
            <a:endParaRPr lang="en-US"/>
          </a:p>
        </p:txBody>
      </p:sp>
      <p:sp>
        <p:nvSpPr>
          <p:cNvPr id="416774" name="Rectangle 6">
            <a:extLst>
              <a:ext uri="{FF2B5EF4-FFF2-40B4-BE49-F238E27FC236}">
                <a16:creationId xmlns:a16="http://schemas.microsoft.com/office/drawing/2014/main" id="{89BEAF95-9601-BF61-CBC0-4272240E2B94}"/>
              </a:ext>
            </a:extLst>
          </p:cNvPr>
          <p:cNvSpPr>
            <a:spLocks noGrp="1" noChangeArrowheads="1"/>
          </p:cNvSpPr>
          <p:nvPr>
            <p:ph type="body" idx="1"/>
          </p:nvPr>
        </p:nvSpPr>
        <p:spPr bwMode="auto">
          <a:xfrm>
            <a:off x="381000" y="990600"/>
            <a:ext cx="8534400" cy="5105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6775" name="Text Box 7">
            <a:extLst>
              <a:ext uri="{FF2B5EF4-FFF2-40B4-BE49-F238E27FC236}">
                <a16:creationId xmlns:a16="http://schemas.microsoft.com/office/drawing/2014/main" id="{713E8700-B7B2-3E27-834B-9089230DE03B}"/>
              </a:ext>
            </a:extLst>
          </p:cNvPr>
          <p:cNvSpPr txBox="1">
            <a:spLocks noChangeArrowheads="1"/>
          </p:cNvSpPr>
          <p:nvPr/>
        </p:nvSpPr>
        <p:spPr bwMode="auto">
          <a:xfrm>
            <a:off x="288925" y="79375"/>
            <a:ext cx="396875"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endParaRPr lang="en-US" sz="2800">
              <a:latin typeface="Times New Roman" charset="0"/>
              <a:ea typeface="ＭＳ Ｐゴシック" charset="0"/>
            </a:endParaRPr>
          </a:p>
        </p:txBody>
      </p:sp>
      <p:grpSp>
        <p:nvGrpSpPr>
          <p:cNvPr id="1032" name="Group 8">
            <a:extLst>
              <a:ext uri="{FF2B5EF4-FFF2-40B4-BE49-F238E27FC236}">
                <a16:creationId xmlns:a16="http://schemas.microsoft.com/office/drawing/2014/main" id="{5D706886-F7AF-E85A-F290-52B1D741BE51}"/>
              </a:ext>
            </a:extLst>
          </p:cNvPr>
          <p:cNvGrpSpPr>
            <a:grpSpLocks/>
          </p:cNvGrpSpPr>
          <p:nvPr/>
        </p:nvGrpSpPr>
        <p:grpSpPr bwMode="auto">
          <a:xfrm>
            <a:off x="152400" y="152400"/>
            <a:ext cx="990600" cy="609600"/>
            <a:chOff x="5184" y="3932"/>
            <a:chExt cx="432" cy="294"/>
          </a:xfrm>
        </p:grpSpPr>
        <p:sp>
          <p:nvSpPr>
            <p:cNvPr id="416777" name="Rectangle 9">
              <a:extLst>
                <a:ext uri="{FF2B5EF4-FFF2-40B4-BE49-F238E27FC236}">
                  <a16:creationId xmlns:a16="http://schemas.microsoft.com/office/drawing/2014/main" id="{1B4FCC62-758D-00FC-E70A-DFEF9C4AE7E2}"/>
                </a:ext>
              </a:extLst>
            </p:cNvPr>
            <p:cNvSpPr>
              <a:spLocks noChangeArrowheads="1"/>
            </p:cNvSpPr>
            <p:nvPr userDrawn="1"/>
          </p:nvSpPr>
          <p:spPr bwMode="auto">
            <a:xfrm>
              <a:off x="5184" y="3932"/>
              <a:ext cx="432" cy="294"/>
            </a:xfrm>
            <a:prstGeom prst="rect">
              <a:avLst/>
            </a:prstGeom>
            <a:solidFill>
              <a:schemeClr val="tx1"/>
            </a:solidFill>
            <a:ln w="12700">
              <a:solidFill>
                <a:srgbClr val="2B6EB5"/>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pic>
          <p:nvPicPr>
            <p:cNvPr id="1038" name="Picture 10">
              <a:extLst>
                <a:ext uri="{FF2B5EF4-FFF2-40B4-BE49-F238E27FC236}">
                  <a16:creationId xmlns:a16="http://schemas.microsoft.com/office/drawing/2014/main" id="{2E76F7AB-FC20-9B02-3DE3-807DE6C8CAFF}"/>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208" y="4002"/>
              <a:ext cx="384" cy="15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grpSp>
      <p:sp>
        <p:nvSpPr>
          <p:cNvPr id="416779" name="Rectangle 11">
            <a:extLst>
              <a:ext uri="{FF2B5EF4-FFF2-40B4-BE49-F238E27FC236}">
                <a16:creationId xmlns:a16="http://schemas.microsoft.com/office/drawing/2014/main" id="{65394458-39AE-AA8A-3EAC-C6953DC9E6C3}"/>
              </a:ext>
            </a:extLst>
          </p:cNvPr>
          <p:cNvSpPr>
            <a:spLocks noChangeArrowheads="1"/>
          </p:cNvSpPr>
          <p:nvPr/>
        </p:nvSpPr>
        <p:spPr bwMode="auto">
          <a:xfrm>
            <a:off x="8567738" y="5972175"/>
            <a:ext cx="18415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endParaRPr lang="en-US" sz="2800">
              <a:latin typeface="Times New Roman" charset="0"/>
              <a:ea typeface="ＭＳ Ｐゴシック" charset="0"/>
            </a:endParaRPr>
          </a:p>
        </p:txBody>
      </p:sp>
      <p:sp>
        <p:nvSpPr>
          <p:cNvPr id="416780" name="Text Box 12">
            <a:extLst>
              <a:ext uri="{FF2B5EF4-FFF2-40B4-BE49-F238E27FC236}">
                <a16:creationId xmlns:a16="http://schemas.microsoft.com/office/drawing/2014/main" id="{4B523378-1577-8A94-D011-2F8DAF30E902}"/>
              </a:ext>
            </a:extLst>
          </p:cNvPr>
          <p:cNvSpPr txBox="1">
            <a:spLocks noChangeArrowheads="1"/>
          </p:cNvSpPr>
          <p:nvPr/>
        </p:nvSpPr>
        <p:spPr bwMode="auto">
          <a:xfrm>
            <a:off x="8534400" y="6019800"/>
            <a:ext cx="18415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spcBef>
                <a:spcPct val="50000"/>
              </a:spcBef>
              <a:defRPr/>
            </a:pPr>
            <a:endParaRPr lang="en-US" sz="2800">
              <a:latin typeface="Times New Roman" charset="0"/>
              <a:ea typeface="ＭＳ Ｐゴシック" charset="0"/>
            </a:endParaRPr>
          </a:p>
        </p:txBody>
      </p:sp>
      <p:sp>
        <p:nvSpPr>
          <p:cNvPr id="416781" name="Text Box 13">
            <a:extLst>
              <a:ext uri="{FF2B5EF4-FFF2-40B4-BE49-F238E27FC236}">
                <a16:creationId xmlns:a16="http://schemas.microsoft.com/office/drawing/2014/main" id="{76CA923D-A5F0-7FF2-A262-0CAFC6519AD7}"/>
              </a:ext>
            </a:extLst>
          </p:cNvPr>
          <p:cNvSpPr txBox="1">
            <a:spLocks noChangeArrowheads="1"/>
          </p:cNvSpPr>
          <p:nvPr/>
        </p:nvSpPr>
        <p:spPr bwMode="auto">
          <a:xfrm>
            <a:off x="8442325" y="6175375"/>
            <a:ext cx="18415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endParaRPr lang="en-US" sz="2800">
              <a:latin typeface="Times New Roman" charset="0"/>
              <a:ea typeface="ＭＳ Ｐゴシック" charset="0"/>
            </a:endParaRPr>
          </a:p>
        </p:txBody>
      </p:sp>
      <p:pic>
        <p:nvPicPr>
          <p:cNvPr id="416782" name="Picture 14">
            <a:extLst>
              <a:ext uri="{FF2B5EF4-FFF2-40B4-BE49-F238E27FC236}">
                <a16:creationId xmlns:a16="http://schemas.microsoft.com/office/drawing/2014/main" id="{00B4B7C9-7B11-204F-44B0-F8163EDF2495}"/>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l="10220" t="39305" r="5801" b="9358"/>
          <a:stretch>
            <a:fillRect/>
          </a:stretch>
        </p:blipFill>
        <p:spPr bwMode="auto">
          <a:xfrm>
            <a:off x="7924800" y="6096000"/>
            <a:ext cx="990600" cy="609600"/>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Tree>
  </p:cSld>
  <p:clrMap bg1="dk2" tx1="lt1" bg2="dk1" tx2="lt2" accent1="accent1" accent2="accent2" accent3="accent3" accent4="accent4" accent5="accent5" accent6="accent6" hlink="hlink" folHlink="folHlink"/>
  <p:sldLayoutIdLst>
    <p:sldLayoutId id="2147483684"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hf sldNum="0" hdr="0"/>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charset="0"/>
          <a:ea typeface="ＭＳ Ｐゴシック"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charset="0"/>
          <a:ea typeface="ＭＳ Ｐゴシック"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charset="0"/>
          <a:ea typeface="ＭＳ Ｐゴシック"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New Roman" charset="0"/>
          <a:ea typeface="ＭＳ Ｐゴシック"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imes New Roman" charset="0"/>
          <a:ea typeface="ＭＳ Ｐゴシック"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imes New Roman" charset="0"/>
          <a:ea typeface="ＭＳ Ｐゴシック"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imes New Roman" charset="0"/>
          <a:ea typeface="ＭＳ Ｐゴシック"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imes New Roman" charset="0"/>
          <a:ea typeface="ＭＳ Ｐゴシック" charset="0"/>
        </a:defRPr>
      </a:lvl9pPr>
    </p:titleStyle>
    <p:bodyStyle>
      <a:lvl1pPr marL="342900" indent="-342900" algn="l" rtl="0" eaLnBrk="0" fontAlgn="base" hangingPunct="0">
        <a:spcBef>
          <a:spcPct val="20000"/>
        </a:spcBef>
        <a:spcAft>
          <a:spcPct val="0"/>
        </a:spcAft>
        <a:buClr>
          <a:schemeClr val="tx2"/>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ea typeface="+mn-ea"/>
        </a:defRPr>
      </a:lvl2pPr>
      <a:lvl3pPr marL="1143000" indent="-228600" algn="l" rtl="0" eaLnBrk="0" fontAlgn="base" hangingPunct="0">
        <a:spcBef>
          <a:spcPct val="20000"/>
        </a:spcBef>
        <a:spcAft>
          <a:spcPct val="0"/>
        </a:spcAft>
        <a:buClr>
          <a:schemeClr val="tx1"/>
        </a:buClr>
        <a:buChar char="»"/>
        <a:defRPr sz="2400">
          <a:solidFill>
            <a:schemeClr val="tx1"/>
          </a:solidFill>
          <a:effectLst>
            <a:outerShdw blurRad="38100" dist="38100" dir="2700000" algn="tl">
              <a:srgbClr val="000000"/>
            </a:outerShdw>
          </a:effectLst>
          <a:latin typeface="+mn-lt"/>
          <a:ea typeface="+mn-ea"/>
        </a:defRPr>
      </a:lvl3pPr>
      <a:lvl4pPr marL="1600200" indent="-228600" algn="l" rtl="0" eaLnBrk="0" fontAlgn="base" hangingPunct="0">
        <a:spcBef>
          <a:spcPct val="20000"/>
        </a:spcBef>
        <a:spcAft>
          <a:spcPct val="0"/>
        </a:spcAft>
        <a:buClr>
          <a:schemeClr val="tx2"/>
        </a:buClr>
        <a:buSzPct val="75000"/>
        <a:buFont typeface="Wingdings" pitchFamily="2" charset="2"/>
        <a:buChar char="n"/>
        <a:defRPr sz="2000">
          <a:solidFill>
            <a:schemeClr val="tx1"/>
          </a:solidFill>
          <a:effectLst>
            <a:outerShdw blurRad="38100" dist="38100" dir="2700000" algn="tl">
              <a:srgbClr val="000000"/>
            </a:outerShdw>
          </a:effectLst>
          <a:latin typeface="+mn-lt"/>
          <a:ea typeface="+mn-ea"/>
        </a:defRPr>
      </a:lvl4pPr>
      <a:lvl5pPr marL="2057400" indent="-228600" algn="l" rtl="0" eaLnBrk="0" fontAlgn="base" hangingPunct="0">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ea typeface="+mn-ea"/>
        </a:defRPr>
      </a:lvl5pPr>
      <a:lvl6pPr marL="25146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ea typeface="+mn-ea"/>
        </a:defRPr>
      </a:lvl6pPr>
      <a:lvl7pPr marL="29718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ea typeface="+mn-ea"/>
        </a:defRPr>
      </a:lvl7pPr>
      <a:lvl8pPr marL="34290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ea typeface="+mn-ea"/>
        </a:defRPr>
      </a:lvl8pPr>
      <a:lvl9pPr marL="3886200" indent="-228600" algn="l" rtl="0" fontAlgn="base">
        <a:spcBef>
          <a:spcPct val="20000"/>
        </a:spcBef>
        <a:spcAft>
          <a:spcPct val="0"/>
        </a:spcAft>
        <a:buClr>
          <a:schemeClr val="tx1"/>
        </a:buClr>
        <a:buChar char="–"/>
        <a:defRPr sz="2000">
          <a:solidFill>
            <a:schemeClr val="tx1"/>
          </a:solidFill>
          <a:effectLst>
            <a:outerShdw blurRad="38100" dist="38100" dir="2700000" algn="tl">
              <a:srgbClr val="000000"/>
            </a:outerShdw>
          </a:effectLst>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5.xml"/><Relationship Id="rId1" Type="http://schemas.openxmlformats.org/officeDocument/2006/relationships/slideLayout" Target="../slideLayouts/slideLayout12.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image" Target="../media/image6.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13.emf"/><Relationship Id="rId4" Type="http://schemas.openxmlformats.org/officeDocument/2006/relationships/image" Target="../media/image12.emf"/></Relationships>
</file>

<file path=ppt/slides/_rels/slide36.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8.emf"/><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7764" name="Rectangle 4">
            <a:extLst>
              <a:ext uri="{FF2B5EF4-FFF2-40B4-BE49-F238E27FC236}">
                <a16:creationId xmlns:a16="http://schemas.microsoft.com/office/drawing/2014/main" id="{BBCCB1BA-522C-C511-D1A5-375653E2333E}"/>
              </a:ext>
            </a:extLst>
          </p:cNvPr>
          <p:cNvSpPr>
            <a:spLocks noChangeArrowheads="1"/>
          </p:cNvSpPr>
          <p:nvPr/>
        </p:nvSpPr>
        <p:spPr bwMode="auto">
          <a:xfrm>
            <a:off x="304800" y="2590800"/>
            <a:ext cx="8534400" cy="487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92075" tIns="46038" rIns="92075" bIns="46038"/>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algn="ctr" eaLnBrk="1" hangingPunct="1">
              <a:spcBef>
                <a:spcPct val="20000"/>
              </a:spcBef>
              <a:buClr>
                <a:schemeClr val="tx2"/>
              </a:buClr>
              <a:buSzPct val="75000"/>
              <a:buFont typeface="Wingdings" pitchFamily="2" charset="2"/>
              <a:buNone/>
            </a:pPr>
            <a:r>
              <a:rPr lang="en-US" altLang="en-US" sz="2800">
                <a:solidFill>
                  <a:schemeClr val="tx2"/>
                </a:solidFill>
                <a:effectLst>
                  <a:outerShdw blurRad="38100" dist="38100" dir="2700000" algn="tl">
                    <a:srgbClr val="000000"/>
                  </a:outerShdw>
                </a:effectLst>
              </a:rPr>
              <a:t>Modeling-enabled Design of Enterprise Transformation: Implications for Complex Enterprise Systems Architecting and Engineering</a:t>
            </a:r>
            <a:r>
              <a:rPr lang="en-US" altLang="en-US" sz="3200">
                <a:solidFill>
                  <a:schemeClr val="tx2"/>
                </a:solidFill>
                <a:effectLst>
                  <a:outerShdw blurRad="38100" dist="38100" dir="2700000" algn="tl">
                    <a:srgbClr val="000000"/>
                  </a:outerShdw>
                </a:effectLst>
              </a:rPr>
              <a:t>  </a:t>
            </a:r>
          </a:p>
          <a:p>
            <a:pPr algn="ctr" eaLnBrk="1" hangingPunct="1">
              <a:spcBef>
                <a:spcPct val="20000"/>
              </a:spcBef>
              <a:buClr>
                <a:schemeClr val="tx2"/>
              </a:buClr>
              <a:buSzPct val="75000"/>
              <a:buFont typeface="Wingdings" pitchFamily="2" charset="2"/>
              <a:buNone/>
            </a:pPr>
            <a:r>
              <a:rPr lang="en-US" altLang="en-US" sz="2400">
                <a:effectLst>
                  <a:outerShdw blurRad="38100" dist="38100" dir="2700000" algn="tl">
                    <a:srgbClr val="000000"/>
                  </a:outerShdw>
                </a:effectLst>
              </a:rPr>
              <a:t>By</a:t>
            </a:r>
          </a:p>
          <a:p>
            <a:pPr algn="ctr" eaLnBrk="1" hangingPunct="1">
              <a:spcBef>
                <a:spcPct val="20000"/>
              </a:spcBef>
              <a:buClr>
                <a:schemeClr val="tx2"/>
              </a:buClr>
              <a:buSzPct val="75000"/>
              <a:buFont typeface="Wingdings" pitchFamily="2" charset="2"/>
              <a:buNone/>
            </a:pPr>
            <a:r>
              <a:rPr lang="en-US" altLang="en-US" sz="2400">
                <a:effectLst>
                  <a:outerShdw blurRad="38100" dist="38100" dir="2700000" algn="tl">
                    <a:srgbClr val="000000"/>
                  </a:outerShdw>
                </a:effectLst>
              </a:rPr>
              <a:t>Kirk Bozdogan</a:t>
            </a:r>
            <a:endParaRPr lang="en-US" altLang="en-US" sz="3200">
              <a:effectLst>
                <a:outerShdw blurRad="38100" dist="38100" dir="2700000" algn="tl">
                  <a:srgbClr val="000000"/>
                </a:outerShdw>
              </a:effectLst>
            </a:endParaRPr>
          </a:p>
          <a:p>
            <a:pPr algn="ctr" eaLnBrk="1" hangingPunct="1">
              <a:spcBef>
                <a:spcPct val="20000"/>
              </a:spcBef>
              <a:buClr>
                <a:schemeClr val="tx2"/>
              </a:buClr>
              <a:buSzPct val="75000"/>
              <a:buFont typeface="Wingdings" pitchFamily="2" charset="2"/>
              <a:buNone/>
            </a:pPr>
            <a:r>
              <a:rPr lang="en-US" altLang="en-US" sz="2400">
                <a:effectLst>
                  <a:outerShdw blurRad="38100" dist="38100" dir="2700000" algn="tl">
                    <a:srgbClr val="000000"/>
                  </a:outerShdw>
                </a:effectLst>
              </a:rPr>
              <a:t>MITRE-MIT Enterprise Modeling Exchange Conference </a:t>
            </a:r>
          </a:p>
          <a:p>
            <a:pPr algn="ctr" eaLnBrk="1" hangingPunct="1">
              <a:spcBef>
                <a:spcPct val="20000"/>
              </a:spcBef>
              <a:buClr>
                <a:schemeClr val="tx2"/>
              </a:buClr>
              <a:buSzPct val="75000"/>
              <a:buFont typeface="Wingdings" pitchFamily="2" charset="2"/>
              <a:buNone/>
            </a:pPr>
            <a:r>
              <a:rPr lang="en-US" altLang="en-US" sz="2400">
                <a:effectLst>
                  <a:outerShdw blurRad="38100" dist="38100" dir="2700000" algn="tl">
                    <a:srgbClr val="000000"/>
                  </a:outerShdw>
                </a:effectLst>
              </a:rPr>
              <a:t>MITRE Corp., McLean, VA </a:t>
            </a:r>
          </a:p>
          <a:p>
            <a:pPr algn="ctr" eaLnBrk="1" hangingPunct="1">
              <a:spcBef>
                <a:spcPct val="20000"/>
              </a:spcBef>
              <a:buClr>
                <a:schemeClr val="tx2"/>
              </a:buClr>
              <a:buSzPct val="75000"/>
              <a:buFont typeface="Wingdings" pitchFamily="2" charset="2"/>
              <a:buNone/>
            </a:pPr>
            <a:r>
              <a:rPr lang="en-US" altLang="en-US" sz="2400">
                <a:effectLst>
                  <a:outerShdw blurRad="38100" dist="38100" dir="2700000" algn="tl">
                    <a:srgbClr val="000000"/>
                  </a:outerShdw>
                </a:effectLst>
              </a:rPr>
              <a:t>September 25-26, 2008</a:t>
            </a:r>
          </a:p>
          <a:p>
            <a:pPr eaLnBrk="1" hangingPunct="1">
              <a:spcBef>
                <a:spcPct val="20000"/>
              </a:spcBef>
              <a:buClr>
                <a:schemeClr val="tx2"/>
              </a:buClr>
              <a:buSzPct val="75000"/>
              <a:buFont typeface="Wingdings" pitchFamily="2" charset="2"/>
              <a:buNone/>
            </a:pPr>
            <a:endParaRPr lang="en-US" altLang="en-US">
              <a:effectLst>
                <a:outerShdw blurRad="38100" dist="38100" dir="2700000" algn="tl">
                  <a:srgbClr val="000000"/>
                </a:outerShdw>
              </a:effectLst>
            </a:endParaRPr>
          </a:p>
          <a:p>
            <a:pPr eaLnBrk="1" hangingPunct="1">
              <a:spcBef>
                <a:spcPct val="20000"/>
              </a:spcBef>
              <a:buClr>
                <a:schemeClr val="tx2"/>
              </a:buClr>
              <a:buSzPct val="75000"/>
              <a:buFont typeface="Wingdings" pitchFamily="2" charset="2"/>
              <a:buNone/>
            </a:pPr>
            <a:r>
              <a:rPr lang="en-US" altLang="en-US">
                <a:effectLst>
                  <a:outerShdw blurRad="38100" dist="38100" dir="2700000" algn="tl">
                    <a:srgbClr val="000000"/>
                  </a:outerShdw>
                </a:effectLst>
              </a:rPr>
              <a:t>Acknowledgments: Dr Kenneth Hoffman (MITRE), Prof Joseph Sussman (MIT), Christopher Glazner (MIT)</a:t>
            </a:r>
          </a:p>
        </p:txBody>
      </p:sp>
      <p:pic>
        <p:nvPicPr>
          <p:cNvPr id="117767" name="Picture 7">
            <a:extLst>
              <a:ext uri="{FF2B5EF4-FFF2-40B4-BE49-F238E27FC236}">
                <a16:creationId xmlns:a16="http://schemas.microsoft.com/office/drawing/2014/main" id="{9C4147B8-39B9-6216-67B2-DE0D1E430E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0220" t="39305" r="5801" b="9358"/>
          <a:stretch>
            <a:fillRect/>
          </a:stretch>
        </p:blipFill>
        <p:spPr bwMode="auto">
          <a:xfrm>
            <a:off x="1066800" y="457200"/>
            <a:ext cx="3111500" cy="1816100"/>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nvGrpSpPr>
          <p:cNvPr id="5123" name="Group 8">
            <a:extLst>
              <a:ext uri="{FF2B5EF4-FFF2-40B4-BE49-F238E27FC236}">
                <a16:creationId xmlns:a16="http://schemas.microsoft.com/office/drawing/2014/main" id="{56732468-1D18-64C2-7CB1-47E02D827C48}"/>
              </a:ext>
            </a:extLst>
          </p:cNvPr>
          <p:cNvGrpSpPr>
            <a:grpSpLocks/>
          </p:cNvGrpSpPr>
          <p:nvPr/>
        </p:nvGrpSpPr>
        <p:grpSpPr bwMode="auto">
          <a:xfrm>
            <a:off x="5029200" y="457200"/>
            <a:ext cx="3225800" cy="1828800"/>
            <a:chOff x="5184" y="3932"/>
            <a:chExt cx="432" cy="294"/>
          </a:xfrm>
        </p:grpSpPr>
        <p:sp>
          <p:nvSpPr>
            <p:cNvPr id="117769" name="Rectangle 9">
              <a:extLst>
                <a:ext uri="{FF2B5EF4-FFF2-40B4-BE49-F238E27FC236}">
                  <a16:creationId xmlns:a16="http://schemas.microsoft.com/office/drawing/2014/main" id="{B447DA73-9A06-CF6F-800B-20DCD743C90B}"/>
                </a:ext>
              </a:extLst>
            </p:cNvPr>
            <p:cNvSpPr>
              <a:spLocks noChangeArrowheads="1"/>
            </p:cNvSpPr>
            <p:nvPr/>
          </p:nvSpPr>
          <p:spPr bwMode="auto">
            <a:xfrm>
              <a:off x="5184" y="3932"/>
              <a:ext cx="432" cy="294"/>
            </a:xfrm>
            <a:prstGeom prst="rect">
              <a:avLst/>
            </a:prstGeom>
            <a:solidFill>
              <a:schemeClr val="tx1"/>
            </a:solidFill>
            <a:ln w="12700">
              <a:solidFill>
                <a:srgbClr val="2B6EB5"/>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pic>
          <p:nvPicPr>
            <p:cNvPr id="5125" name="Picture 10">
              <a:extLst>
                <a:ext uri="{FF2B5EF4-FFF2-40B4-BE49-F238E27FC236}">
                  <a16:creationId xmlns:a16="http://schemas.microsoft.com/office/drawing/2014/main" id="{D3736D6F-DF3F-320F-1961-0BB7CE7018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08" y="4002"/>
              <a:ext cx="384" cy="15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7EC3855-36A2-61DC-E69A-6BE6545FCCF2}"/>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5" name="Footer Placeholder 4">
            <a:extLst>
              <a:ext uri="{FF2B5EF4-FFF2-40B4-BE49-F238E27FC236}">
                <a16:creationId xmlns:a16="http://schemas.microsoft.com/office/drawing/2014/main" id="{D8193D68-59A8-A3CB-3D62-5F75AB5925E5}"/>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E2F2F3EE-81CB-5247-A6C9-A8F5C76C03EA}" type="slidenum">
              <a:rPr lang="en-US" altLang="en-US" sz="1200"/>
              <a:pPr eaLnBrk="1" hangingPunct="1"/>
              <a:t>10</a:t>
            </a:fld>
            <a:endParaRPr lang="en-US" altLang="en-US" sz="1200"/>
          </a:p>
        </p:txBody>
      </p:sp>
      <p:sp>
        <p:nvSpPr>
          <p:cNvPr id="963586" name="Rectangle 2">
            <a:extLst>
              <a:ext uri="{FF2B5EF4-FFF2-40B4-BE49-F238E27FC236}">
                <a16:creationId xmlns:a16="http://schemas.microsoft.com/office/drawing/2014/main" id="{8F5C5B55-8CEC-609F-F721-67C5A7AEAAC0}"/>
              </a:ext>
            </a:extLst>
          </p:cNvPr>
          <p:cNvSpPr>
            <a:spLocks noGrp="1" noChangeArrowheads="1"/>
          </p:cNvSpPr>
          <p:nvPr>
            <p:ph type="title"/>
          </p:nvPr>
        </p:nvSpPr>
        <p:spPr/>
        <p:txBody>
          <a:bodyPr/>
          <a:lstStyle/>
          <a:p>
            <a:pPr eaLnBrk="1" hangingPunct="1"/>
            <a:r>
              <a:rPr lang="en-US" altLang="en-US" sz="2800"/>
              <a:t>How To Think About Enterprise Change and Transformation</a:t>
            </a:r>
          </a:p>
        </p:txBody>
      </p:sp>
      <p:sp>
        <p:nvSpPr>
          <p:cNvPr id="963587" name="Rectangle 3">
            <a:extLst>
              <a:ext uri="{FF2B5EF4-FFF2-40B4-BE49-F238E27FC236}">
                <a16:creationId xmlns:a16="http://schemas.microsoft.com/office/drawing/2014/main" id="{1ACB343C-16DD-A293-1C97-94AA0001E1E9}"/>
              </a:ext>
            </a:extLst>
          </p:cNvPr>
          <p:cNvSpPr>
            <a:spLocks noGrp="1" noChangeArrowheads="1"/>
          </p:cNvSpPr>
          <p:nvPr>
            <p:ph type="body" idx="1"/>
          </p:nvPr>
        </p:nvSpPr>
        <p:spPr>
          <a:xfrm>
            <a:off x="228600" y="914400"/>
            <a:ext cx="8686800" cy="5486400"/>
          </a:xfrm>
        </p:spPr>
        <p:txBody>
          <a:bodyPr/>
          <a:lstStyle/>
          <a:p>
            <a:pPr eaLnBrk="1" hangingPunct="1">
              <a:lnSpc>
                <a:spcPct val="90000"/>
              </a:lnSpc>
            </a:pPr>
            <a:r>
              <a:rPr lang="en-US" altLang="en-US" sz="2000"/>
              <a:t>Dominant academic view (until recently): punctuated equilibrium model of organizational change, which argues that relatively long periods of incremental change (convergent periods) are sharply disrupted by short periods of discontinuous, radical change (reorientations) caused by major environmental change [Tushman &amp; Romanelli 1985; Gersick 1991; Romanelli &amp; Tushman 1994]</a:t>
            </a:r>
            <a:r>
              <a:rPr lang="en-US" altLang="en-US" sz="2000" b="1"/>
              <a:t> </a:t>
            </a:r>
            <a:endParaRPr lang="en-US" altLang="en-US" sz="2000"/>
          </a:p>
          <a:p>
            <a:pPr lvl="1" eaLnBrk="1" hangingPunct="1">
              <a:lnSpc>
                <a:spcPct val="90000"/>
              </a:lnSpc>
            </a:pPr>
            <a:r>
              <a:rPr lang="en-US" altLang="en-US" sz="1600"/>
              <a:t>Over convergent (stable, equilibrium) periods, change is rare, risky, ill-advised, and often made very difficult by organizational inertia </a:t>
            </a:r>
          </a:p>
          <a:p>
            <a:pPr lvl="1" eaLnBrk="1" hangingPunct="1">
              <a:lnSpc>
                <a:spcPct val="90000"/>
              </a:lnSpc>
            </a:pPr>
            <a:r>
              <a:rPr lang="en-US" altLang="en-US" sz="1600"/>
              <a:t>Radical change following environmental jolts is drastic, affecting an organization</a:t>
            </a:r>
            <a:r>
              <a:rPr lang="ja-JP" altLang="en-US" sz="1600">
                <a:latin typeface="Arial" panose="020B0604020202020204" pitchFamily="34" charset="0"/>
              </a:rPr>
              <a:t>’</a:t>
            </a:r>
            <a:r>
              <a:rPr lang="en-US" altLang="ja-JP" sz="1600"/>
              <a:t>s basic structure, configuration, and patterns of activity </a:t>
            </a:r>
          </a:p>
          <a:p>
            <a:pPr eaLnBrk="1" hangingPunct="1">
              <a:lnSpc>
                <a:spcPct val="90000"/>
              </a:lnSpc>
            </a:pPr>
            <a:r>
              <a:rPr lang="en-US" altLang="en-US" sz="2000"/>
              <a:t>Emerging (new) consensus view: organizations (firms) change continuously in adaptive response to shifts in the environment</a:t>
            </a:r>
          </a:p>
          <a:p>
            <a:pPr lvl="1" eaLnBrk="1" hangingPunct="1">
              <a:lnSpc>
                <a:spcPct val="90000"/>
              </a:lnSpc>
            </a:pPr>
            <a:r>
              <a:rPr lang="en-US" altLang="en-US" sz="1600"/>
              <a:t>Change is frequent, relentless, often rapid, and common; ability to change is a core capability for survival and success  </a:t>
            </a:r>
          </a:p>
          <a:p>
            <a:pPr lvl="1" eaLnBrk="1" hangingPunct="1">
              <a:lnSpc>
                <a:spcPct val="90000"/>
              </a:lnSpc>
            </a:pPr>
            <a:r>
              <a:rPr lang="en-US" altLang="en-US" sz="1600"/>
              <a:t>Change is driven by continual attention to the present and future; transitions provide direction and continuity, set the tempo, and shape time-based evolution </a:t>
            </a:r>
          </a:p>
          <a:p>
            <a:pPr lvl="1" eaLnBrk="1" hangingPunct="1">
              <a:lnSpc>
                <a:spcPct val="90000"/>
              </a:lnSpc>
            </a:pPr>
            <a:r>
              <a:rPr lang="en-US" altLang="en-US" sz="1600"/>
              <a:t>This view is very much in tune with the theory of complex adaptive systems</a:t>
            </a:r>
            <a:r>
              <a:rPr lang="en-US" altLang="en-US" sz="1800"/>
              <a:t> </a:t>
            </a:r>
          </a:p>
          <a:p>
            <a:pPr eaLnBrk="1" hangingPunct="1">
              <a:lnSpc>
                <a:spcPct val="90000"/>
              </a:lnSpc>
            </a:pPr>
            <a:r>
              <a:rPr lang="en-US" altLang="en-US" sz="2000">
                <a:solidFill>
                  <a:schemeClr val="tx2"/>
                </a:solidFill>
              </a:rPr>
              <a:t>Takeaway: View enterprise transformation not as a (short or long) jump from </a:t>
            </a:r>
            <a:r>
              <a:rPr lang="ja-JP" altLang="en-US" sz="2000">
                <a:solidFill>
                  <a:schemeClr val="tx2"/>
                </a:solidFill>
                <a:latin typeface="Arial" panose="020B0604020202020204" pitchFamily="34" charset="0"/>
              </a:rPr>
              <a:t>“</a:t>
            </a:r>
            <a:r>
              <a:rPr lang="en-US" altLang="ja-JP" sz="2000">
                <a:solidFill>
                  <a:schemeClr val="tx2"/>
                </a:solidFill>
              </a:rPr>
              <a:t>current-state</a:t>
            </a:r>
            <a:r>
              <a:rPr lang="ja-JP" altLang="en-US" sz="2000">
                <a:solidFill>
                  <a:schemeClr val="tx2"/>
                </a:solidFill>
                <a:latin typeface="Arial" panose="020B0604020202020204" pitchFamily="34" charset="0"/>
              </a:rPr>
              <a:t>”</a:t>
            </a:r>
            <a:r>
              <a:rPr lang="en-US" altLang="ja-JP" sz="2000">
                <a:solidFill>
                  <a:schemeClr val="tx2"/>
                </a:solidFill>
              </a:rPr>
              <a:t> to a desired </a:t>
            </a:r>
            <a:r>
              <a:rPr lang="ja-JP" altLang="en-US" sz="2000">
                <a:solidFill>
                  <a:schemeClr val="tx2"/>
                </a:solidFill>
                <a:latin typeface="Arial" panose="020B0604020202020204" pitchFamily="34" charset="0"/>
              </a:rPr>
              <a:t>“</a:t>
            </a:r>
            <a:r>
              <a:rPr lang="en-US" altLang="ja-JP" sz="2000">
                <a:solidFill>
                  <a:schemeClr val="tx2"/>
                </a:solidFill>
              </a:rPr>
              <a:t>future-state</a:t>
            </a:r>
            <a:r>
              <a:rPr lang="ja-JP" altLang="en-US" sz="2000">
                <a:solidFill>
                  <a:schemeClr val="tx2"/>
                </a:solidFill>
                <a:latin typeface="Arial" panose="020B0604020202020204" pitchFamily="34" charset="0"/>
              </a:rPr>
              <a:t>”</a:t>
            </a:r>
            <a:r>
              <a:rPr lang="en-US" altLang="ja-JP" sz="2000">
                <a:solidFill>
                  <a:schemeClr val="tx2"/>
                </a:solidFill>
              </a:rPr>
              <a:t>, but rather as a continuous, dynamic change process in response to an unfolding external environment</a:t>
            </a:r>
          </a:p>
          <a:p>
            <a:pPr eaLnBrk="1" hangingPunct="1">
              <a:lnSpc>
                <a:spcPct val="90000"/>
              </a:lnSpc>
            </a:pPr>
            <a:endParaRPr lang="en-US" altLang="en-US" sz="2000">
              <a:solidFill>
                <a:schemeClr val="tx2"/>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Date Placeholder 2">
            <a:extLst>
              <a:ext uri="{FF2B5EF4-FFF2-40B4-BE49-F238E27FC236}">
                <a16:creationId xmlns:a16="http://schemas.microsoft.com/office/drawing/2014/main" id="{8720A383-D91B-19CE-1F0A-F4835718F835}"/>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39" name="Footer Placeholder 3">
            <a:extLst>
              <a:ext uri="{FF2B5EF4-FFF2-40B4-BE49-F238E27FC236}">
                <a16:creationId xmlns:a16="http://schemas.microsoft.com/office/drawing/2014/main" id="{4DCA0C21-07C8-C18C-8636-ACA8F336017A}"/>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3A14B652-795F-6043-80BB-102539A74FD1}" type="slidenum">
              <a:rPr lang="en-US" altLang="en-US" sz="1200"/>
              <a:pPr eaLnBrk="1" hangingPunct="1"/>
              <a:t>11</a:t>
            </a:fld>
            <a:endParaRPr lang="en-US" altLang="en-US" sz="1200"/>
          </a:p>
        </p:txBody>
      </p:sp>
      <p:sp>
        <p:nvSpPr>
          <p:cNvPr id="539650" name="Rectangle 2">
            <a:extLst>
              <a:ext uri="{FF2B5EF4-FFF2-40B4-BE49-F238E27FC236}">
                <a16:creationId xmlns:a16="http://schemas.microsoft.com/office/drawing/2014/main" id="{900865F6-BA95-CC99-CD99-735630641146}"/>
              </a:ext>
            </a:extLst>
          </p:cNvPr>
          <p:cNvSpPr>
            <a:spLocks noGrp="1" noChangeArrowheads="1"/>
          </p:cNvSpPr>
          <p:nvPr>
            <p:ph type="title"/>
          </p:nvPr>
        </p:nvSpPr>
        <p:spPr>
          <a:xfrm>
            <a:off x="1295400" y="0"/>
            <a:ext cx="7467600" cy="838200"/>
          </a:xfrm>
        </p:spPr>
        <p:txBody>
          <a:bodyPr/>
          <a:lstStyle/>
          <a:p>
            <a:pPr eaLnBrk="1" hangingPunct="1"/>
            <a:r>
              <a:rPr lang="en-US" altLang="en-US" sz="2800"/>
              <a:t>Enterprise Transformation by Design -- </a:t>
            </a:r>
            <a:br>
              <a:rPr lang="en-US" altLang="en-US" sz="2800"/>
            </a:br>
            <a:r>
              <a:rPr lang="en-US" altLang="en-US" sz="2800"/>
              <a:t>Proposed Conceptual Framework (Schematics)</a:t>
            </a:r>
            <a:r>
              <a:rPr lang="en-US" altLang="en-US"/>
              <a:t> </a:t>
            </a:r>
          </a:p>
        </p:txBody>
      </p:sp>
      <p:pic>
        <p:nvPicPr>
          <p:cNvPr id="23556" name="Picture 3">
            <a:extLst>
              <a:ext uri="{FF2B5EF4-FFF2-40B4-BE49-F238E27FC236}">
                <a16:creationId xmlns:a16="http://schemas.microsoft.com/office/drawing/2014/main" id="{926A9D42-5E62-E687-210D-05CA265995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276600"/>
            <a:ext cx="1143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7" name="Picture 4">
            <a:extLst>
              <a:ext uri="{FF2B5EF4-FFF2-40B4-BE49-F238E27FC236}">
                <a16:creationId xmlns:a16="http://schemas.microsoft.com/office/drawing/2014/main" id="{19C91D7F-893A-5459-7D2F-3C2D9427344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01000" y="3276600"/>
            <a:ext cx="1143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9657" name="AutoShape 9">
            <a:extLst>
              <a:ext uri="{FF2B5EF4-FFF2-40B4-BE49-F238E27FC236}">
                <a16:creationId xmlns:a16="http://schemas.microsoft.com/office/drawing/2014/main" id="{AA6B016D-0EFF-A218-7018-6A516199095E}"/>
              </a:ext>
            </a:extLst>
          </p:cNvPr>
          <p:cNvSpPr>
            <a:spLocks noChangeArrowheads="1"/>
          </p:cNvSpPr>
          <p:nvPr/>
        </p:nvSpPr>
        <p:spPr bwMode="auto">
          <a:xfrm>
            <a:off x="3124200" y="1143000"/>
            <a:ext cx="2895600" cy="1219200"/>
          </a:xfrm>
          <a:custGeom>
            <a:avLst/>
            <a:gdLst>
              <a:gd name="T0" fmla="*/ 1447800 w 21600"/>
              <a:gd name="T1" fmla="*/ 0 h 21600"/>
              <a:gd name="T2" fmla="*/ 398145 w 21600"/>
              <a:gd name="T3" fmla="*/ 740777 h 21600"/>
              <a:gd name="T4" fmla="*/ 1447800 w 21600"/>
              <a:gd name="T5" fmla="*/ 297293 h 21600"/>
              <a:gd name="T6" fmla="*/ 2497455 w 21600"/>
              <a:gd name="T7" fmla="*/ 740777 h 21600"/>
              <a:gd name="T8" fmla="*/ 0 60000 65536"/>
              <a:gd name="T9" fmla="*/ 0 60000 65536"/>
              <a:gd name="T10" fmla="*/ 0 60000 65536"/>
              <a:gd name="T11" fmla="*/ 0 60000 65536"/>
              <a:gd name="T12" fmla="*/ 0 w 21600"/>
              <a:gd name="T13" fmla="*/ 0 h 21600"/>
              <a:gd name="T14" fmla="*/ 21600 w 21600"/>
              <a:gd name="T15" fmla="*/ 11074 h 21600"/>
            </a:gdLst>
            <a:ahLst/>
            <a:cxnLst>
              <a:cxn ang="T8">
                <a:pos x="T0" y="T1"/>
              </a:cxn>
              <a:cxn ang="T9">
                <a:pos x="T2" y="T3"/>
              </a:cxn>
              <a:cxn ang="T10">
                <a:pos x="T4" y="T5"/>
              </a:cxn>
              <a:cxn ang="T11">
                <a:pos x="T6" y="T7"/>
              </a:cxn>
            </a:cxnLst>
            <a:rect l="T12" t="T13" r="T14" b="T15"/>
            <a:pathLst>
              <a:path w="21600" h="21600">
                <a:moveTo>
                  <a:pt x="5495" y="12374"/>
                </a:moveTo>
                <a:cubicBezTo>
                  <a:pt x="5344" y="11863"/>
                  <a:pt x="5267" y="11333"/>
                  <a:pt x="5267" y="10800"/>
                </a:cubicBezTo>
                <a:cubicBezTo>
                  <a:pt x="5267" y="7744"/>
                  <a:pt x="7744" y="5267"/>
                  <a:pt x="10800" y="5267"/>
                </a:cubicBezTo>
                <a:cubicBezTo>
                  <a:pt x="13855" y="5267"/>
                  <a:pt x="16333" y="7744"/>
                  <a:pt x="16333" y="10800"/>
                </a:cubicBezTo>
                <a:cubicBezTo>
                  <a:pt x="16332" y="11333"/>
                  <a:pt x="16255" y="11863"/>
                  <a:pt x="16104" y="12374"/>
                </a:cubicBezTo>
                <a:lnTo>
                  <a:pt x="21153" y="13873"/>
                </a:lnTo>
                <a:cubicBezTo>
                  <a:pt x="21449" y="12876"/>
                  <a:pt x="21600" y="11840"/>
                  <a:pt x="21600" y="10800"/>
                </a:cubicBezTo>
                <a:cubicBezTo>
                  <a:pt x="21600" y="4835"/>
                  <a:pt x="16764" y="0"/>
                  <a:pt x="10800" y="0"/>
                </a:cubicBezTo>
                <a:cubicBezTo>
                  <a:pt x="4835" y="0"/>
                  <a:pt x="0" y="4835"/>
                  <a:pt x="0" y="10800"/>
                </a:cubicBezTo>
                <a:cubicBezTo>
                  <a:pt x="-1" y="11840"/>
                  <a:pt x="150" y="12876"/>
                  <a:pt x="446" y="13873"/>
                </a:cubicBezTo>
                <a:lnTo>
                  <a:pt x="5495" y="12374"/>
                </a:lnTo>
                <a:close/>
              </a:path>
            </a:pathLst>
          </a:custGeom>
          <a:solidFill>
            <a:schemeClr val="tx2"/>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539664" name="Text Box 16">
            <a:extLst>
              <a:ext uri="{FF2B5EF4-FFF2-40B4-BE49-F238E27FC236}">
                <a16:creationId xmlns:a16="http://schemas.microsoft.com/office/drawing/2014/main" id="{EB87B096-D9A1-63F8-AACC-5BF663E8F0B9}"/>
              </a:ext>
            </a:extLst>
          </p:cNvPr>
          <p:cNvSpPr txBox="1">
            <a:spLocks noChangeArrowheads="1"/>
          </p:cNvSpPr>
          <p:nvPr/>
        </p:nvSpPr>
        <p:spPr bwMode="auto">
          <a:xfrm>
            <a:off x="3810000" y="1143000"/>
            <a:ext cx="17430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1800" b="1">
                <a:solidFill>
                  <a:schemeClr val="bg1"/>
                </a:solidFill>
                <a:latin typeface="Times New Roman" charset="0"/>
                <a:ea typeface="ＭＳ Ｐゴシック" charset="0"/>
              </a:rPr>
              <a:t>Environment</a:t>
            </a:r>
            <a:endParaRPr lang="en-US" sz="1800">
              <a:latin typeface="Times New Roman" charset="0"/>
              <a:ea typeface="ＭＳ Ｐゴシック" charset="0"/>
            </a:endParaRPr>
          </a:p>
        </p:txBody>
      </p:sp>
      <p:sp>
        <p:nvSpPr>
          <p:cNvPr id="539668" name="Freeform 20">
            <a:extLst>
              <a:ext uri="{FF2B5EF4-FFF2-40B4-BE49-F238E27FC236}">
                <a16:creationId xmlns:a16="http://schemas.microsoft.com/office/drawing/2014/main" id="{B2193E2F-4BAC-1FAB-B961-2CE255C09475}"/>
              </a:ext>
            </a:extLst>
          </p:cNvPr>
          <p:cNvSpPr>
            <a:spLocks/>
          </p:cNvSpPr>
          <p:nvPr/>
        </p:nvSpPr>
        <p:spPr bwMode="auto">
          <a:xfrm>
            <a:off x="2514600" y="4114800"/>
            <a:ext cx="1397000" cy="1016000"/>
          </a:xfrm>
          <a:custGeom>
            <a:avLst/>
            <a:gdLst>
              <a:gd name="T0" fmla="*/ 0 w 880"/>
              <a:gd name="T1" fmla="*/ 0 h 640"/>
              <a:gd name="T2" fmla="*/ 139700 w 880"/>
              <a:gd name="T3" fmla="*/ 342900 h 640"/>
              <a:gd name="T4" fmla="*/ 368300 w 880"/>
              <a:gd name="T5" fmla="*/ 558800 h 640"/>
              <a:gd name="T6" fmla="*/ 660400 w 880"/>
              <a:gd name="T7" fmla="*/ 812800 h 640"/>
              <a:gd name="T8" fmla="*/ 952500 w 880"/>
              <a:gd name="T9" fmla="*/ 901700 h 640"/>
              <a:gd name="T10" fmla="*/ 1397000 w 880"/>
              <a:gd name="T11" fmla="*/ 1016000 h 6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80" h="640">
                <a:moveTo>
                  <a:pt x="0" y="0"/>
                </a:moveTo>
                <a:cubicBezTo>
                  <a:pt x="14" y="115"/>
                  <a:pt x="27" y="120"/>
                  <a:pt x="88" y="216"/>
                </a:cubicBezTo>
                <a:cubicBezTo>
                  <a:pt x="125" y="274"/>
                  <a:pt x="161" y="334"/>
                  <a:pt x="232" y="352"/>
                </a:cubicBezTo>
                <a:cubicBezTo>
                  <a:pt x="282" y="415"/>
                  <a:pt x="343" y="472"/>
                  <a:pt x="416" y="512"/>
                </a:cubicBezTo>
                <a:cubicBezTo>
                  <a:pt x="469" y="541"/>
                  <a:pt x="542" y="548"/>
                  <a:pt x="600" y="568"/>
                </a:cubicBezTo>
                <a:cubicBezTo>
                  <a:pt x="692" y="598"/>
                  <a:pt x="779" y="640"/>
                  <a:pt x="880" y="640"/>
                </a:cubicBezTo>
              </a:path>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7150" cap="sq" cmpd="sng">
                <a:solidFill>
                  <a:schemeClr val="tx1"/>
                </a:solidFill>
                <a:prstDash val="solid"/>
                <a:round/>
                <a:headEnd type="none" w="sm" len="sm"/>
                <a:tailEnd type="triangle" w="med" len="me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539669" name="Arc 21">
            <a:extLst>
              <a:ext uri="{FF2B5EF4-FFF2-40B4-BE49-F238E27FC236}">
                <a16:creationId xmlns:a16="http://schemas.microsoft.com/office/drawing/2014/main" id="{27D75ACF-616D-3941-2E39-5C6E282DE381}"/>
              </a:ext>
            </a:extLst>
          </p:cNvPr>
          <p:cNvSpPr>
            <a:spLocks/>
          </p:cNvSpPr>
          <p:nvPr/>
        </p:nvSpPr>
        <p:spPr bwMode="auto">
          <a:xfrm flipH="1" flipV="1">
            <a:off x="2514600" y="4191000"/>
            <a:ext cx="1404938" cy="990600"/>
          </a:xfrm>
          <a:custGeom>
            <a:avLst/>
            <a:gdLst>
              <a:gd name="T0" fmla="*/ 0 w 23428"/>
              <a:gd name="T1" fmla="*/ 3577 h 21600"/>
              <a:gd name="T2" fmla="*/ 1404938 w 23428"/>
              <a:gd name="T3" fmla="*/ 990600 h 21600"/>
              <a:gd name="T4" fmla="*/ 109622 w 23428"/>
              <a:gd name="T5" fmla="*/ 990600 h 21600"/>
              <a:gd name="T6" fmla="*/ 0 60000 65536"/>
              <a:gd name="T7" fmla="*/ 0 60000 65536"/>
              <a:gd name="T8" fmla="*/ 0 60000 65536"/>
            </a:gdLst>
            <a:ahLst/>
            <a:cxnLst>
              <a:cxn ang="T6">
                <a:pos x="T0" y="T1"/>
              </a:cxn>
              <a:cxn ang="T7">
                <a:pos x="T2" y="T3"/>
              </a:cxn>
              <a:cxn ang="T8">
                <a:pos x="T4" y="T5"/>
              </a:cxn>
            </a:cxnLst>
            <a:rect l="0" t="0" r="r" b="b"/>
            <a:pathLst>
              <a:path w="23428" h="21600" fill="none" extrusionOk="0">
                <a:moveTo>
                  <a:pt x="-1" y="77"/>
                </a:moveTo>
                <a:cubicBezTo>
                  <a:pt x="607" y="25"/>
                  <a:pt x="1217" y="-1"/>
                  <a:pt x="1828" y="-1"/>
                </a:cubicBezTo>
                <a:cubicBezTo>
                  <a:pt x="13757" y="-1"/>
                  <a:pt x="23428" y="9670"/>
                  <a:pt x="23428" y="21600"/>
                </a:cubicBezTo>
              </a:path>
              <a:path w="23428" h="21600" stroke="0" extrusionOk="0">
                <a:moveTo>
                  <a:pt x="-1" y="77"/>
                </a:moveTo>
                <a:cubicBezTo>
                  <a:pt x="607" y="25"/>
                  <a:pt x="1217" y="-1"/>
                  <a:pt x="1828" y="-1"/>
                </a:cubicBezTo>
                <a:cubicBezTo>
                  <a:pt x="13757" y="-1"/>
                  <a:pt x="23428" y="9670"/>
                  <a:pt x="23428" y="21600"/>
                </a:cubicBezTo>
                <a:lnTo>
                  <a:pt x="1828" y="21600"/>
                </a:lnTo>
                <a:lnTo>
                  <a:pt x="-1" y="77"/>
                </a:lnTo>
                <a:close/>
              </a:path>
            </a:pathLst>
          </a:custGeom>
          <a:noFill/>
          <a:ln w="57150" cap="sq">
            <a:solidFill>
              <a:schemeClr val="hlink"/>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539671" name="Arc 23">
            <a:extLst>
              <a:ext uri="{FF2B5EF4-FFF2-40B4-BE49-F238E27FC236}">
                <a16:creationId xmlns:a16="http://schemas.microsoft.com/office/drawing/2014/main" id="{732CA58E-0CE3-52E0-07BA-9B38134F39E3}"/>
              </a:ext>
            </a:extLst>
          </p:cNvPr>
          <p:cNvSpPr>
            <a:spLocks/>
          </p:cNvSpPr>
          <p:nvPr/>
        </p:nvSpPr>
        <p:spPr bwMode="auto">
          <a:xfrm flipV="1">
            <a:off x="5257800" y="4168775"/>
            <a:ext cx="1371600" cy="1020763"/>
          </a:xfrm>
          <a:custGeom>
            <a:avLst/>
            <a:gdLst>
              <a:gd name="T0" fmla="*/ 0 w 26371"/>
              <a:gd name="T1" fmla="*/ 22600 h 24119"/>
              <a:gd name="T2" fmla="*/ 1363902 w 26371"/>
              <a:gd name="T3" fmla="*/ 1020763 h 24119"/>
              <a:gd name="T4" fmla="*/ 248148 w 26371"/>
              <a:gd name="T5" fmla="*/ 914154 h 24119"/>
              <a:gd name="T6" fmla="*/ 0 60000 65536"/>
              <a:gd name="T7" fmla="*/ 0 60000 65536"/>
              <a:gd name="T8" fmla="*/ 0 60000 65536"/>
            </a:gdLst>
            <a:ahLst/>
            <a:cxnLst>
              <a:cxn ang="T6">
                <a:pos x="T0" y="T1"/>
              </a:cxn>
              <a:cxn ang="T7">
                <a:pos x="T2" y="T3"/>
              </a:cxn>
              <a:cxn ang="T8">
                <a:pos x="T4" y="T5"/>
              </a:cxn>
            </a:cxnLst>
            <a:rect l="0" t="0" r="r" b="b"/>
            <a:pathLst>
              <a:path w="26371" h="24119" fill="none" extrusionOk="0">
                <a:moveTo>
                  <a:pt x="-1" y="533"/>
                </a:moveTo>
                <a:cubicBezTo>
                  <a:pt x="1565" y="178"/>
                  <a:pt x="3165" y="-1"/>
                  <a:pt x="4771" y="-1"/>
                </a:cubicBezTo>
                <a:cubicBezTo>
                  <a:pt x="16700" y="0"/>
                  <a:pt x="26371" y="9670"/>
                  <a:pt x="26371" y="21600"/>
                </a:cubicBezTo>
                <a:cubicBezTo>
                  <a:pt x="26371" y="22441"/>
                  <a:pt x="26321" y="23282"/>
                  <a:pt x="26223" y="24119"/>
                </a:cubicBezTo>
              </a:path>
              <a:path w="26371" h="24119" stroke="0" extrusionOk="0">
                <a:moveTo>
                  <a:pt x="-1" y="533"/>
                </a:moveTo>
                <a:cubicBezTo>
                  <a:pt x="1565" y="178"/>
                  <a:pt x="3165" y="-1"/>
                  <a:pt x="4771" y="-1"/>
                </a:cubicBezTo>
                <a:cubicBezTo>
                  <a:pt x="16700" y="0"/>
                  <a:pt x="26371" y="9670"/>
                  <a:pt x="26371" y="21600"/>
                </a:cubicBezTo>
                <a:cubicBezTo>
                  <a:pt x="26371" y="22441"/>
                  <a:pt x="26321" y="23282"/>
                  <a:pt x="26223" y="24119"/>
                </a:cubicBezTo>
                <a:lnTo>
                  <a:pt x="4771" y="21600"/>
                </a:lnTo>
                <a:lnTo>
                  <a:pt x="-1" y="533"/>
                </a:lnTo>
                <a:close/>
              </a:path>
            </a:pathLst>
          </a:custGeom>
          <a:noFill/>
          <a:ln w="57150" cap="sq">
            <a:solidFill>
              <a:schemeClr val="hlink"/>
            </a:solidFill>
            <a:round/>
            <a:headEnd type="none" w="sm" len="sm"/>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539672" name="Arc 24">
            <a:extLst>
              <a:ext uri="{FF2B5EF4-FFF2-40B4-BE49-F238E27FC236}">
                <a16:creationId xmlns:a16="http://schemas.microsoft.com/office/drawing/2014/main" id="{13D3F0AF-DA48-0671-BAC5-0DB7734D66D9}"/>
              </a:ext>
            </a:extLst>
          </p:cNvPr>
          <p:cNvSpPr>
            <a:spLocks/>
          </p:cNvSpPr>
          <p:nvPr/>
        </p:nvSpPr>
        <p:spPr bwMode="auto">
          <a:xfrm rot="3844565" flipH="1">
            <a:off x="5310982" y="2232818"/>
            <a:ext cx="1371600" cy="1020763"/>
          </a:xfrm>
          <a:custGeom>
            <a:avLst/>
            <a:gdLst>
              <a:gd name="T0" fmla="*/ 0 w 26371"/>
              <a:gd name="T1" fmla="*/ 22600 h 24119"/>
              <a:gd name="T2" fmla="*/ 1363902 w 26371"/>
              <a:gd name="T3" fmla="*/ 1020763 h 24119"/>
              <a:gd name="T4" fmla="*/ 248148 w 26371"/>
              <a:gd name="T5" fmla="*/ 914154 h 24119"/>
              <a:gd name="T6" fmla="*/ 0 60000 65536"/>
              <a:gd name="T7" fmla="*/ 0 60000 65536"/>
              <a:gd name="T8" fmla="*/ 0 60000 65536"/>
            </a:gdLst>
            <a:ahLst/>
            <a:cxnLst>
              <a:cxn ang="T6">
                <a:pos x="T0" y="T1"/>
              </a:cxn>
              <a:cxn ang="T7">
                <a:pos x="T2" y="T3"/>
              </a:cxn>
              <a:cxn ang="T8">
                <a:pos x="T4" y="T5"/>
              </a:cxn>
            </a:cxnLst>
            <a:rect l="0" t="0" r="r" b="b"/>
            <a:pathLst>
              <a:path w="26371" h="24119" fill="none" extrusionOk="0">
                <a:moveTo>
                  <a:pt x="-1" y="533"/>
                </a:moveTo>
                <a:cubicBezTo>
                  <a:pt x="1565" y="178"/>
                  <a:pt x="3165" y="-1"/>
                  <a:pt x="4771" y="-1"/>
                </a:cubicBezTo>
                <a:cubicBezTo>
                  <a:pt x="16700" y="0"/>
                  <a:pt x="26371" y="9670"/>
                  <a:pt x="26371" y="21600"/>
                </a:cubicBezTo>
                <a:cubicBezTo>
                  <a:pt x="26371" y="22441"/>
                  <a:pt x="26321" y="23282"/>
                  <a:pt x="26223" y="24119"/>
                </a:cubicBezTo>
              </a:path>
              <a:path w="26371" h="24119" stroke="0" extrusionOk="0">
                <a:moveTo>
                  <a:pt x="-1" y="533"/>
                </a:moveTo>
                <a:cubicBezTo>
                  <a:pt x="1565" y="178"/>
                  <a:pt x="3165" y="-1"/>
                  <a:pt x="4771" y="-1"/>
                </a:cubicBezTo>
                <a:cubicBezTo>
                  <a:pt x="16700" y="0"/>
                  <a:pt x="26371" y="9670"/>
                  <a:pt x="26371" y="21600"/>
                </a:cubicBezTo>
                <a:cubicBezTo>
                  <a:pt x="26371" y="22441"/>
                  <a:pt x="26321" y="23282"/>
                  <a:pt x="26223" y="24119"/>
                </a:cubicBezTo>
                <a:lnTo>
                  <a:pt x="4771" y="21600"/>
                </a:lnTo>
                <a:lnTo>
                  <a:pt x="-1" y="533"/>
                </a:lnTo>
                <a:close/>
              </a:path>
            </a:pathLst>
          </a:custGeom>
          <a:noFill/>
          <a:ln w="57150" cap="sq">
            <a:solidFill>
              <a:schemeClr val="hlink"/>
            </a:solidFill>
            <a:round/>
            <a:headEnd type="none" w="sm" len="sm"/>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539673" name="Arc 25">
            <a:extLst>
              <a:ext uri="{FF2B5EF4-FFF2-40B4-BE49-F238E27FC236}">
                <a16:creationId xmlns:a16="http://schemas.microsoft.com/office/drawing/2014/main" id="{79B3CF61-7C77-007B-5245-31FD30B9DB63}"/>
              </a:ext>
            </a:extLst>
          </p:cNvPr>
          <p:cNvSpPr>
            <a:spLocks/>
          </p:cNvSpPr>
          <p:nvPr/>
        </p:nvSpPr>
        <p:spPr bwMode="auto">
          <a:xfrm rot="1896887" flipH="1">
            <a:off x="2690813" y="2046288"/>
            <a:ext cx="990600" cy="1487487"/>
          </a:xfrm>
          <a:custGeom>
            <a:avLst/>
            <a:gdLst>
              <a:gd name="T0" fmla="*/ 187847 w 21600"/>
              <a:gd name="T1" fmla="*/ 0 h 23727"/>
              <a:gd name="T2" fmla="*/ 983813 w 21600"/>
              <a:gd name="T3" fmla="*/ 1487487 h 23727"/>
              <a:gd name="T4" fmla="*/ 0 w 21600"/>
              <a:gd name="T5" fmla="*/ 1329566 h 23727"/>
              <a:gd name="T6" fmla="*/ 0 60000 65536"/>
              <a:gd name="T7" fmla="*/ 0 60000 65536"/>
              <a:gd name="T8" fmla="*/ 0 60000 65536"/>
            </a:gdLst>
            <a:ahLst/>
            <a:cxnLst>
              <a:cxn ang="T6">
                <a:pos x="T0" y="T1"/>
              </a:cxn>
              <a:cxn ang="T7">
                <a:pos x="T2" y="T3"/>
              </a:cxn>
              <a:cxn ang="T8">
                <a:pos x="T4" y="T5"/>
              </a:cxn>
            </a:cxnLst>
            <a:rect l="0" t="0" r="r" b="b"/>
            <a:pathLst>
              <a:path w="21600" h="23727" fill="none" extrusionOk="0">
                <a:moveTo>
                  <a:pt x="4096" y="-1"/>
                </a:moveTo>
                <a:cubicBezTo>
                  <a:pt x="14258" y="1962"/>
                  <a:pt x="21600" y="10857"/>
                  <a:pt x="21600" y="21208"/>
                </a:cubicBezTo>
                <a:cubicBezTo>
                  <a:pt x="21600" y="22049"/>
                  <a:pt x="21550" y="22890"/>
                  <a:pt x="21452" y="23727"/>
                </a:cubicBezTo>
              </a:path>
              <a:path w="21600" h="23727" stroke="0" extrusionOk="0">
                <a:moveTo>
                  <a:pt x="4096" y="-1"/>
                </a:moveTo>
                <a:cubicBezTo>
                  <a:pt x="14258" y="1962"/>
                  <a:pt x="21600" y="10857"/>
                  <a:pt x="21600" y="21208"/>
                </a:cubicBezTo>
                <a:cubicBezTo>
                  <a:pt x="21600" y="22049"/>
                  <a:pt x="21550" y="22890"/>
                  <a:pt x="21452" y="23727"/>
                </a:cubicBezTo>
                <a:lnTo>
                  <a:pt x="0" y="21208"/>
                </a:lnTo>
                <a:lnTo>
                  <a:pt x="4096" y="-1"/>
                </a:lnTo>
                <a:close/>
              </a:path>
            </a:pathLst>
          </a:custGeom>
          <a:noFill/>
          <a:ln w="57150" cap="sq">
            <a:solidFill>
              <a:schemeClr val="hlink"/>
            </a:solidFill>
            <a:round/>
            <a:headEnd type="none" w="sm" len="sm"/>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539674" name="Arc 26">
            <a:extLst>
              <a:ext uri="{FF2B5EF4-FFF2-40B4-BE49-F238E27FC236}">
                <a16:creationId xmlns:a16="http://schemas.microsoft.com/office/drawing/2014/main" id="{184FC17D-E568-302A-8921-7A6A7812ED24}"/>
              </a:ext>
            </a:extLst>
          </p:cNvPr>
          <p:cNvSpPr>
            <a:spLocks/>
          </p:cNvSpPr>
          <p:nvPr/>
        </p:nvSpPr>
        <p:spPr bwMode="auto">
          <a:xfrm>
            <a:off x="5867400" y="1905000"/>
            <a:ext cx="914400" cy="1287463"/>
          </a:xfrm>
          <a:custGeom>
            <a:avLst/>
            <a:gdLst>
              <a:gd name="T0" fmla="*/ 0 w 21600"/>
              <a:gd name="T1" fmla="*/ 0 h 23207"/>
              <a:gd name="T2" fmla="*/ 911860 w 21600"/>
              <a:gd name="T3" fmla="*/ 1287463 h 23207"/>
              <a:gd name="T4" fmla="*/ 0 w 21600"/>
              <a:gd name="T5" fmla="*/ 1198311 h 23207"/>
              <a:gd name="T6" fmla="*/ 0 60000 65536"/>
              <a:gd name="T7" fmla="*/ 0 60000 65536"/>
              <a:gd name="T8" fmla="*/ 0 60000 65536"/>
            </a:gdLst>
            <a:ahLst/>
            <a:cxnLst>
              <a:cxn ang="T6">
                <a:pos x="T0" y="T1"/>
              </a:cxn>
              <a:cxn ang="T7">
                <a:pos x="T2" y="T3"/>
              </a:cxn>
              <a:cxn ang="T8">
                <a:pos x="T4" y="T5"/>
              </a:cxn>
            </a:cxnLst>
            <a:rect l="0" t="0" r="r" b="b"/>
            <a:pathLst>
              <a:path w="21600" h="23207" fill="none" extrusionOk="0">
                <a:moveTo>
                  <a:pt x="0" y="-1"/>
                </a:moveTo>
                <a:cubicBezTo>
                  <a:pt x="11929" y="0"/>
                  <a:pt x="21600" y="9670"/>
                  <a:pt x="21600" y="21600"/>
                </a:cubicBezTo>
                <a:cubicBezTo>
                  <a:pt x="21600" y="22136"/>
                  <a:pt x="21580" y="22672"/>
                  <a:pt x="21540" y="23207"/>
                </a:cubicBezTo>
              </a:path>
              <a:path w="21600" h="23207" stroke="0" extrusionOk="0">
                <a:moveTo>
                  <a:pt x="0" y="-1"/>
                </a:moveTo>
                <a:cubicBezTo>
                  <a:pt x="11929" y="0"/>
                  <a:pt x="21600" y="9670"/>
                  <a:pt x="21600" y="21600"/>
                </a:cubicBezTo>
                <a:cubicBezTo>
                  <a:pt x="21600" y="22136"/>
                  <a:pt x="21580" y="22672"/>
                  <a:pt x="21540" y="23207"/>
                </a:cubicBezTo>
                <a:lnTo>
                  <a:pt x="0" y="21600"/>
                </a:lnTo>
                <a:lnTo>
                  <a:pt x="0" y="-1"/>
                </a:lnTo>
                <a:close/>
              </a:path>
            </a:pathLst>
          </a:custGeom>
          <a:noFill/>
          <a:ln w="38100">
            <a:solidFill>
              <a:schemeClr val="tx1"/>
            </a:solidFill>
            <a:prstDash val="dash"/>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539675" name="Arc 27">
            <a:extLst>
              <a:ext uri="{FF2B5EF4-FFF2-40B4-BE49-F238E27FC236}">
                <a16:creationId xmlns:a16="http://schemas.microsoft.com/office/drawing/2014/main" id="{7BA856B4-C69D-5941-9E35-244E1B9BBEB7}"/>
              </a:ext>
            </a:extLst>
          </p:cNvPr>
          <p:cNvSpPr>
            <a:spLocks/>
          </p:cNvSpPr>
          <p:nvPr/>
        </p:nvSpPr>
        <p:spPr bwMode="auto">
          <a:xfrm rot="-6621484">
            <a:off x="2252662" y="1847851"/>
            <a:ext cx="1019175" cy="1384300"/>
          </a:xfrm>
          <a:custGeom>
            <a:avLst/>
            <a:gdLst>
              <a:gd name="T0" fmla="*/ 0 w 24087"/>
              <a:gd name="T1" fmla="*/ 7990 h 24949"/>
              <a:gd name="T2" fmla="*/ 1008089 w 24087"/>
              <a:gd name="T3" fmla="*/ 1384300 h 24949"/>
              <a:gd name="T4" fmla="*/ 105231 w 24087"/>
              <a:gd name="T5" fmla="*/ 1198480 h 24949"/>
              <a:gd name="T6" fmla="*/ 0 60000 65536"/>
              <a:gd name="T7" fmla="*/ 0 60000 65536"/>
              <a:gd name="T8" fmla="*/ 0 60000 65536"/>
            </a:gdLst>
            <a:ahLst/>
            <a:cxnLst>
              <a:cxn ang="T6">
                <a:pos x="T0" y="T1"/>
              </a:cxn>
              <a:cxn ang="T7">
                <a:pos x="T2" y="T3"/>
              </a:cxn>
              <a:cxn ang="T8">
                <a:pos x="T4" y="T5"/>
              </a:cxn>
            </a:cxnLst>
            <a:rect l="0" t="0" r="r" b="b"/>
            <a:pathLst>
              <a:path w="24087" h="24949" fill="none" extrusionOk="0">
                <a:moveTo>
                  <a:pt x="-1" y="143"/>
                </a:moveTo>
                <a:cubicBezTo>
                  <a:pt x="825" y="47"/>
                  <a:pt x="1655" y="-1"/>
                  <a:pt x="2487" y="-1"/>
                </a:cubicBezTo>
                <a:cubicBezTo>
                  <a:pt x="14416" y="0"/>
                  <a:pt x="24087" y="9670"/>
                  <a:pt x="24087" y="21600"/>
                </a:cubicBezTo>
                <a:cubicBezTo>
                  <a:pt x="24087" y="22721"/>
                  <a:pt x="23999" y="23841"/>
                  <a:pt x="23825" y="24949"/>
                </a:cubicBezTo>
              </a:path>
              <a:path w="24087" h="24949" stroke="0" extrusionOk="0">
                <a:moveTo>
                  <a:pt x="-1" y="143"/>
                </a:moveTo>
                <a:cubicBezTo>
                  <a:pt x="825" y="47"/>
                  <a:pt x="1655" y="-1"/>
                  <a:pt x="2487" y="-1"/>
                </a:cubicBezTo>
                <a:cubicBezTo>
                  <a:pt x="14416" y="0"/>
                  <a:pt x="24087" y="9670"/>
                  <a:pt x="24087" y="21600"/>
                </a:cubicBezTo>
                <a:cubicBezTo>
                  <a:pt x="24087" y="22721"/>
                  <a:pt x="23999" y="23841"/>
                  <a:pt x="23825" y="24949"/>
                </a:cubicBezTo>
                <a:lnTo>
                  <a:pt x="2487" y="21600"/>
                </a:lnTo>
                <a:lnTo>
                  <a:pt x="-1" y="143"/>
                </a:lnTo>
                <a:close/>
              </a:path>
            </a:pathLst>
          </a:custGeom>
          <a:noFill/>
          <a:ln w="38100">
            <a:solidFill>
              <a:schemeClr val="tx1"/>
            </a:solidFill>
            <a:prstDash val="dash"/>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539681" name="Oval 33">
            <a:extLst>
              <a:ext uri="{FF2B5EF4-FFF2-40B4-BE49-F238E27FC236}">
                <a16:creationId xmlns:a16="http://schemas.microsoft.com/office/drawing/2014/main" id="{8C6E3AC1-EBBD-43E3-2170-C97CC90D021B}"/>
              </a:ext>
            </a:extLst>
          </p:cNvPr>
          <p:cNvSpPr>
            <a:spLocks noChangeArrowheads="1"/>
          </p:cNvSpPr>
          <p:nvPr/>
        </p:nvSpPr>
        <p:spPr bwMode="auto">
          <a:xfrm>
            <a:off x="1752600" y="990600"/>
            <a:ext cx="5638800" cy="4876800"/>
          </a:xfrm>
          <a:prstGeom prst="ellipse">
            <a:avLst/>
          </a:prstGeom>
          <a:noFill/>
          <a:ln w="38100">
            <a:solidFill>
              <a:schemeClr val="tx1"/>
            </a:solidFill>
            <a:prstDash val="sysDot"/>
            <a:round/>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539684" name="AutoShape 36">
            <a:extLst>
              <a:ext uri="{FF2B5EF4-FFF2-40B4-BE49-F238E27FC236}">
                <a16:creationId xmlns:a16="http://schemas.microsoft.com/office/drawing/2014/main" id="{77EA3C88-EE4D-7D37-C7E7-D463EE8F91BF}"/>
              </a:ext>
            </a:extLst>
          </p:cNvPr>
          <p:cNvSpPr>
            <a:spLocks noChangeArrowheads="1"/>
          </p:cNvSpPr>
          <p:nvPr/>
        </p:nvSpPr>
        <p:spPr bwMode="auto">
          <a:xfrm rot="8185800">
            <a:off x="2332038" y="1579563"/>
            <a:ext cx="325437" cy="388937"/>
          </a:xfrm>
          <a:custGeom>
            <a:avLst/>
            <a:gdLst>
              <a:gd name="T0" fmla="*/ 273563 w 21600"/>
              <a:gd name="T1" fmla="*/ 0 h 21600"/>
              <a:gd name="T2" fmla="*/ 0 w 21600"/>
              <a:gd name="T3" fmla="*/ 194469 h 21600"/>
              <a:gd name="T4" fmla="*/ 273563 w 21600"/>
              <a:gd name="T5" fmla="*/ 388937 h 21600"/>
              <a:gd name="T6" fmla="*/ 325437 w 21600"/>
              <a:gd name="T7" fmla="*/ 194469 h 21600"/>
              <a:gd name="T8" fmla="*/ 17694720 60000 65536"/>
              <a:gd name="T9" fmla="*/ 11796480 60000 65536"/>
              <a:gd name="T10" fmla="*/ 5898240 60000 65536"/>
              <a:gd name="T11" fmla="*/ 0 60000 65536"/>
              <a:gd name="T12" fmla="*/ 3375 w 21600"/>
              <a:gd name="T13" fmla="*/ 5741 h 21600"/>
              <a:gd name="T14" fmla="*/ 19987 w 21600"/>
              <a:gd name="T15" fmla="*/ 15859 h 21600"/>
            </a:gdLst>
            <a:ahLst/>
            <a:cxnLst>
              <a:cxn ang="T8">
                <a:pos x="T0" y="T1"/>
              </a:cxn>
              <a:cxn ang="T9">
                <a:pos x="T2" y="T3"/>
              </a:cxn>
              <a:cxn ang="T10">
                <a:pos x="T4" y="T5"/>
              </a:cxn>
              <a:cxn ang="T11">
                <a:pos x="T6" y="T7"/>
              </a:cxn>
            </a:cxnLst>
            <a:rect l="T12" t="T13" r="T14" b="T15"/>
            <a:pathLst>
              <a:path w="21600" h="21600">
                <a:moveTo>
                  <a:pt x="18157" y="0"/>
                </a:moveTo>
                <a:lnTo>
                  <a:pt x="18157" y="5741"/>
                </a:lnTo>
                <a:lnTo>
                  <a:pt x="3375" y="5741"/>
                </a:lnTo>
                <a:lnTo>
                  <a:pt x="3375" y="15859"/>
                </a:lnTo>
                <a:lnTo>
                  <a:pt x="18157" y="15859"/>
                </a:lnTo>
                <a:lnTo>
                  <a:pt x="18157" y="21600"/>
                </a:lnTo>
                <a:lnTo>
                  <a:pt x="21600" y="10800"/>
                </a:lnTo>
                <a:lnTo>
                  <a:pt x="18157" y="0"/>
                </a:lnTo>
                <a:close/>
              </a:path>
              <a:path w="21600" h="21600">
                <a:moveTo>
                  <a:pt x="1350" y="5741"/>
                </a:moveTo>
                <a:lnTo>
                  <a:pt x="1350" y="15859"/>
                </a:lnTo>
                <a:lnTo>
                  <a:pt x="2700" y="15859"/>
                </a:lnTo>
                <a:lnTo>
                  <a:pt x="2700" y="5741"/>
                </a:lnTo>
                <a:lnTo>
                  <a:pt x="1350" y="5741"/>
                </a:lnTo>
                <a:close/>
              </a:path>
              <a:path w="21600" h="21600">
                <a:moveTo>
                  <a:pt x="0" y="5741"/>
                </a:moveTo>
                <a:lnTo>
                  <a:pt x="0" y="15859"/>
                </a:lnTo>
                <a:lnTo>
                  <a:pt x="675" y="15859"/>
                </a:lnTo>
                <a:lnTo>
                  <a:pt x="675" y="5741"/>
                </a:lnTo>
                <a:lnTo>
                  <a:pt x="0" y="5741"/>
                </a:lnTo>
                <a:close/>
              </a:path>
            </a:pathLst>
          </a:custGeom>
          <a:solidFill>
            <a:srgbClr val="FF99CC"/>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539685" name="AutoShape 37">
            <a:extLst>
              <a:ext uri="{FF2B5EF4-FFF2-40B4-BE49-F238E27FC236}">
                <a16:creationId xmlns:a16="http://schemas.microsoft.com/office/drawing/2014/main" id="{8E31517F-E344-AAC3-9AC8-E0EC25923A1E}"/>
              </a:ext>
            </a:extLst>
          </p:cNvPr>
          <p:cNvSpPr>
            <a:spLocks noChangeArrowheads="1"/>
          </p:cNvSpPr>
          <p:nvPr/>
        </p:nvSpPr>
        <p:spPr bwMode="auto">
          <a:xfrm rot="8441249" flipH="1">
            <a:off x="5943600" y="5257800"/>
            <a:ext cx="401638" cy="388938"/>
          </a:xfrm>
          <a:custGeom>
            <a:avLst/>
            <a:gdLst>
              <a:gd name="T0" fmla="*/ 337618 w 21600"/>
              <a:gd name="T1" fmla="*/ 0 h 21600"/>
              <a:gd name="T2" fmla="*/ 0 w 21600"/>
              <a:gd name="T3" fmla="*/ 194469 h 21600"/>
              <a:gd name="T4" fmla="*/ 337618 w 21600"/>
              <a:gd name="T5" fmla="*/ 388938 h 21600"/>
              <a:gd name="T6" fmla="*/ 401638 w 21600"/>
              <a:gd name="T7" fmla="*/ 194469 h 21600"/>
              <a:gd name="T8" fmla="*/ 17694720 60000 65536"/>
              <a:gd name="T9" fmla="*/ 11796480 60000 65536"/>
              <a:gd name="T10" fmla="*/ 5898240 60000 65536"/>
              <a:gd name="T11" fmla="*/ 0 60000 65536"/>
              <a:gd name="T12" fmla="*/ 3375 w 21600"/>
              <a:gd name="T13" fmla="*/ 5741 h 21600"/>
              <a:gd name="T14" fmla="*/ 19987 w 21600"/>
              <a:gd name="T15" fmla="*/ 15859 h 21600"/>
            </a:gdLst>
            <a:ahLst/>
            <a:cxnLst>
              <a:cxn ang="T8">
                <a:pos x="T0" y="T1"/>
              </a:cxn>
              <a:cxn ang="T9">
                <a:pos x="T2" y="T3"/>
              </a:cxn>
              <a:cxn ang="T10">
                <a:pos x="T4" y="T5"/>
              </a:cxn>
              <a:cxn ang="T11">
                <a:pos x="T6" y="T7"/>
              </a:cxn>
            </a:cxnLst>
            <a:rect l="T12" t="T13" r="T14" b="T15"/>
            <a:pathLst>
              <a:path w="21600" h="21600">
                <a:moveTo>
                  <a:pt x="18157" y="0"/>
                </a:moveTo>
                <a:lnTo>
                  <a:pt x="18157" y="5741"/>
                </a:lnTo>
                <a:lnTo>
                  <a:pt x="3375" y="5741"/>
                </a:lnTo>
                <a:lnTo>
                  <a:pt x="3375" y="15859"/>
                </a:lnTo>
                <a:lnTo>
                  <a:pt x="18157" y="15859"/>
                </a:lnTo>
                <a:lnTo>
                  <a:pt x="18157" y="21600"/>
                </a:lnTo>
                <a:lnTo>
                  <a:pt x="21600" y="10800"/>
                </a:lnTo>
                <a:lnTo>
                  <a:pt x="18157" y="0"/>
                </a:lnTo>
                <a:close/>
              </a:path>
              <a:path w="21600" h="21600">
                <a:moveTo>
                  <a:pt x="1350" y="5741"/>
                </a:moveTo>
                <a:lnTo>
                  <a:pt x="1350" y="15859"/>
                </a:lnTo>
                <a:lnTo>
                  <a:pt x="2700" y="15859"/>
                </a:lnTo>
                <a:lnTo>
                  <a:pt x="2700" y="5741"/>
                </a:lnTo>
                <a:lnTo>
                  <a:pt x="1350" y="5741"/>
                </a:lnTo>
                <a:close/>
              </a:path>
              <a:path w="21600" h="21600">
                <a:moveTo>
                  <a:pt x="0" y="5741"/>
                </a:moveTo>
                <a:lnTo>
                  <a:pt x="0" y="15859"/>
                </a:lnTo>
                <a:lnTo>
                  <a:pt x="675" y="15859"/>
                </a:lnTo>
                <a:lnTo>
                  <a:pt x="675" y="5741"/>
                </a:lnTo>
                <a:lnTo>
                  <a:pt x="0" y="5741"/>
                </a:lnTo>
                <a:close/>
              </a:path>
            </a:pathLst>
          </a:custGeom>
          <a:solidFill>
            <a:srgbClr val="FF99CC"/>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539686" name="Rectangle 38">
            <a:extLst>
              <a:ext uri="{FF2B5EF4-FFF2-40B4-BE49-F238E27FC236}">
                <a16:creationId xmlns:a16="http://schemas.microsoft.com/office/drawing/2014/main" id="{F81ACA38-9E04-DCD7-DB92-C6A366241E4A}"/>
              </a:ext>
            </a:extLst>
          </p:cNvPr>
          <p:cNvSpPr>
            <a:spLocks noChangeArrowheads="1"/>
          </p:cNvSpPr>
          <p:nvPr/>
        </p:nvSpPr>
        <p:spPr bwMode="auto">
          <a:xfrm>
            <a:off x="1600200" y="838200"/>
            <a:ext cx="5943600" cy="5181600"/>
          </a:xfrm>
          <a:prstGeom prst="rect">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539687" name="Text Box 39">
            <a:extLst>
              <a:ext uri="{FF2B5EF4-FFF2-40B4-BE49-F238E27FC236}">
                <a16:creationId xmlns:a16="http://schemas.microsoft.com/office/drawing/2014/main" id="{25091867-5BDC-B5FD-DDA4-FAB3866CAA77}"/>
              </a:ext>
            </a:extLst>
          </p:cNvPr>
          <p:cNvSpPr txBox="1">
            <a:spLocks noChangeArrowheads="1"/>
          </p:cNvSpPr>
          <p:nvPr/>
        </p:nvSpPr>
        <p:spPr bwMode="auto">
          <a:xfrm>
            <a:off x="152400" y="4114800"/>
            <a:ext cx="136525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2000">
                <a:latin typeface="Times New Roman" charset="0"/>
                <a:ea typeface="ＭＳ Ｐゴシック" charset="0"/>
              </a:rPr>
              <a:t>Enterprise at time t</a:t>
            </a:r>
          </a:p>
        </p:txBody>
      </p:sp>
      <p:sp>
        <p:nvSpPr>
          <p:cNvPr id="539689" name="Rectangle 41">
            <a:extLst>
              <a:ext uri="{FF2B5EF4-FFF2-40B4-BE49-F238E27FC236}">
                <a16:creationId xmlns:a16="http://schemas.microsoft.com/office/drawing/2014/main" id="{3379CDFD-E6C6-7CE7-3239-80F22EFDC90D}"/>
              </a:ext>
            </a:extLst>
          </p:cNvPr>
          <p:cNvSpPr>
            <a:spLocks noChangeArrowheads="1"/>
          </p:cNvSpPr>
          <p:nvPr/>
        </p:nvSpPr>
        <p:spPr bwMode="auto">
          <a:xfrm>
            <a:off x="9763125" y="5595938"/>
            <a:ext cx="18415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endParaRPr lang="en-US" sz="3200">
              <a:latin typeface="Times New Roman" charset="0"/>
              <a:ea typeface="ＭＳ Ｐゴシック" charset="0"/>
            </a:endParaRPr>
          </a:p>
        </p:txBody>
      </p:sp>
      <p:sp>
        <p:nvSpPr>
          <p:cNvPr id="539690" name="Text Box 42">
            <a:extLst>
              <a:ext uri="{FF2B5EF4-FFF2-40B4-BE49-F238E27FC236}">
                <a16:creationId xmlns:a16="http://schemas.microsoft.com/office/drawing/2014/main" id="{66D45E4E-33D5-D6C1-F77B-F041C14BA883}"/>
              </a:ext>
            </a:extLst>
          </p:cNvPr>
          <p:cNvSpPr txBox="1">
            <a:spLocks noChangeArrowheads="1"/>
          </p:cNvSpPr>
          <p:nvPr/>
        </p:nvSpPr>
        <p:spPr bwMode="auto">
          <a:xfrm>
            <a:off x="7620000" y="4038600"/>
            <a:ext cx="2513013" cy="76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2000">
                <a:latin typeface="Times New Roman" charset="0"/>
                <a:ea typeface="ＭＳ Ｐゴシック" charset="0"/>
              </a:rPr>
              <a:t>Enterprise </a:t>
            </a:r>
          </a:p>
          <a:p>
            <a:pPr>
              <a:defRPr/>
            </a:pPr>
            <a:r>
              <a:rPr lang="en-US" sz="2000">
                <a:latin typeface="Times New Roman" charset="0"/>
                <a:ea typeface="ＭＳ Ｐゴシック" charset="0"/>
              </a:rPr>
              <a:t>at time t + </a:t>
            </a:r>
            <a:r>
              <a:rPr lang="en-US" sz="2400">
                <a:latin typeface="Times New Roman" charset="0"/>
                <a:ea typeface="ＭＳ Ｐゴシック" charset="0"/>
                <a:sym typeface="Symbol" charset="0"/>
              </a:rPr>
              <a:t></a:t>
            </a:r>
            <a:endParaRPr lang="en-US" sz="2400">
              <a:latin typeface="Times New Roman" charset="0"/>
              <a:ea typeface="ＭＳ Ｐゴシック" charset="0"/>
            </a:endParaRPr>
          </a:p>
        </p:txBody>
      </p:sp>
      <p:sp>
        <p:nvSpPr>
          <p:cNvPr id="539691" name="Text Box 43">
            <a:extLst>
              <a:ext uri="{FF2B5EF4-FFF2-40B4-BE49-F238E27FC236}">
                <a16:creationId xmlns:a16="http://schemas.microsoft.com/office/drawing/2014/main" id="{F866B1E7-A68C-F1E7-7482-9332E7C76878}"/>
              </a:ext>
            </a:extLst>
          </p:cNvPr>
          <p:cNvSpPr txBox="1">
            <a:spLocks noChangeArrowheads="1"/>
          </p:cNvSpPr>
          <p:nvPr/>
        </p:nvSpPr>
        <p:spPr bwMode="auto">
          <a:xfrm>
            <a:off x="1295400" y="6019800"/>
            <a:ext cx="6629400" cy="1006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en-US" sz="2000">
                <a:latin typeface="Times New Roman" charset="0"/>
                <a:ea typeface="ＭＳ Ｐゴシック" charset="0"/>
              </a:rPr>
              <a:t>Feedback-looped process of enterprise-wide change, adaptation and learning </a:t>
            </a:r>
            <a:r>
              <a:rPr lang="en-US" sz="1800">
                <a:latin typeface="Times New Roman" charset="0"/>
                <a:ea typeface="ＭＳ Ｐゴシック" charset="0"/>
              </a:rPr>
              <a:t>BY DESIGN</a:t>
            </a:r>
            <a:endParaRPr lang="en-US" sz="2000">
              <a:latin typeface="Times New Roman" charset="0"/>
              <a:ea typeface="ＭＳ Ｐゴシック" charset="0"/>
            </a:endParaRPr>
          </a:p>
          <a:p>
            <a:pPr algn="ctr">
              <a:defRPr/>
            </a:pPr>
            <a:r>
              <a:rPr lang="en-US" sz="2000">
                <a:latin typeface="Times New Roman" charset="0"/>
                <a:ea typeface="ＭＳ Ｐゴシック" charset="0"/>
              </a:rPr>
              <a:t>  </a:t>
            </a:r>
          </a:p>
        </p:txBody>
      </p:sp>
      <p:sp>
        <p:nvSpPr>
          <p:cNvPr id="539695" name="Line 47">
            <a:extLst>
              <a:ext uri="{FF2B5EF4-FFF2-40B4-BE49-F238E27FC236}">
                <a16:creationId xmlns:a16="http://schemas.microsoft.com/office/drawing/2014/main" id="{59DC0807-699D-A66B-2151-698D58691637}"/>
              </a:ext>
            </a:extLst>
          </p:cNvPr>
          <p:cNvSpPr>
            <a:spLocks noChangeShapeType="1"/>
          </p:cNvSpPr>
          <p:nvPr/>
        </p:nvSpPr>
        <p:spPr bwMode="auto">
          <a:xfrm>
            <a:off x="4572000" y="1447800"/>
            <a:ext cx="0" cy="381000"/>
          </a:xfrm>
          <a:prstGeom prst="line">
            <a:avLst/>
          </a:prstGeom>
          <a:noFill/>
          <a:ln w="38100">
            <a:solidFill>
              <a:schemeClr val="tx1"/>
            </a:solidFill>
            <a:prstDash val="dash"/>
            <a:round/>
            <a:headEnd type="none" w="sm" len="sm"/>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539696" name="Oval 48">
            <a:extLst>
              <a:ext uri="{FF2B5EF4-FFF2-40B4-BE49-F238E27FC236}">
                <a16:creationId xmlns:a16="http://schemas.microsoft.com/office/drawing/2014/main" id="{3AB1381B-9D38-4E94-634C-3DCABD2B1301}"/>
              </a:ext>
            </a:extLst>
          </p:cNvPr>
          <p:cNvSpPr>
            <a:spLocks noChangeArrowheads="1"/>
          </p:cNvSpPr>
          <p:nvPr/>
        </p:nvSpPr>
        <p:spPr bwMode="auto">
          <a:xfrm>
            <a:off x="3505200" y="3124200"/>
            <a:ext cx="2133600" cy="1066800"/>
          </a:xfrm>
          <a:prstGeom prst="ellipse">
            <a:avLst/>
          </a:prstGeom>
          <a:noFill/>
          <a:ln w="38100">
            <a:solidFill>
              <a:schemeClr val="tx1"/>
            </a:solidFill>
            <a:prstDash val="sysDot"/>
            <a:round/>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539697" name="Text Box 49">
            <a:extLst>
              <a:ext uri="{FF2B5EF4-FFF2-40B4-BE49-F238E27FC236}">
                <a16:creationId xmlns:a16="http://schemas.microsoft.com/office/drawing/2014/main" id="{69869962-5FE8-3325-5A72-E613ACB7F06A}"/>
              </a:ext>
            </a:extLst>
          </p:cNvPr>
          <p:cNvSpPr txBox="1">
            <a:spLocks noChangeArrowheads="1"/>
          </p:cNvSpPr>
          <p:nvPr/>
        </p:nvSpPr>
        <p:spPr bwMode="auto">
          <a:xfrm>
            <a:off x="3810000" y="3346450"/>
            <a:ext cx="2922588"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1600">
                <a:latin typeface="Times New Roman" charset="0"/>
                <a:ea typeface="ＭＳ Ｐゴシック" charset="0"/>
              </a:rPr>
              <a:t>Inner loop learning </a:t>
            </a:r>
          </a:p>
          <a:p>
            <a:pPr>
              <a:defRPr/>
            </a:pPr>
            <a:r>
              <a:rPr lang="en-US" sz="1600">
                <a:latin typeface="Times New Roman" charset="0"/>
                <a:ea typeface="ＭＳ Ｐゴシック" charset="0"/>
              </a:rPr>
              <a:t>      and action</a:t>
            </a:r>
          </a:p>
        </p:txBody>
      </p:sp>
      <p:sp>
        <p:nvSpPr>
          <p:cNvPr id="539698" name="Text Box 50">
            <a:extLst>
              <a:ext uri="{FF2B5EF4-FFF2-40B4-BE49-F238E27FC236}">
                <a16:creationId xmlns:a16="http://schemas.microsoft.com/office/drawing/2014/main" id="{B242F5ED-24EC-80B5-41CD-CC8741C26E4C}"/>
              </a:ext>
            </a:extLst>
          </p:cNvPr>
          <p:cNvSpPr txBox="1">
            <a:spLocks noChangeArrowheads="1"/>
          </p:cNvSpPr>
          <p:nvPr/>
        </p:nvSpPr>
        <p:spPr bwMode="auto">
          <a:xfrm>
            <a:off x="5638800" y="762000"/>
            <a:ext cx="3336925"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1600">
                <a:latin typeface="Times New Roman" charset="0"/>
                <a:ea typeface="ＭＳ Ｐゴシック" charset="0"/>
              </a:rPr>
              <a:t>    Outer loop learning </a:t>
            </a:r>
          </a:p>
          <a:p>
            <a:pPr>
              <a:defRPr/>
            </a:pPr>
            <a:r>
              <a:rPr lang="en-US" sz="1600">
                <a:latin typeface="Times New Roman" charset="0"/>
                <a:ea typeface="ＭＳ Ｐゴシック" charset="0"/>
              </a:rPr>
              <a:t>               and action</a:t>
            </a:r>
          </a:p>
        </p:txBody>
      </p:sp>
      <p:sp>
        <p:nvSpPr>
          <p:cNvPr id="539699" name="AutoShape 51">
            <a:extLst>
              <a:ext uri="{FF2B5EF4-FFF2-40B4-BE49-F238E27FC236}">
                <a16:creationId xmlns:a16="http://schemas.microsoft.com/office/drawing/2014/main" id="{AC440930-B366-2296-2CCF-B4A644BE3995}"/>
              </a:ext>
            </a:extLst>
          </p:cNvPr>
          <p:cNvSpPr>
            <a:spLocks noChangeArrowheads="1"/>
          </p:cNvSpPr>
          <p:nvPr/>
        </p:nvSpPr>
        <p:spPr bwMode="auto">
          <a:xfrm rot="8185800">
            <a:off x="6019800" y="1066800"/>
            <a:ext cx="436563" cy="390525"/>
          </a:xfrm>
          <a:custGeom>
            <a:avLst/>
            <a:gdLst>
              <a:gd name="T0" fmla="*/ 366976 w 21600"/>
              <a:gd name="T1" fmla="*/ 0 h 21600"/>
              <a:gd name="T2" fmla="*/ 0 w 21600"/>
              <a:gd name="T3" fmla="*/ 195263 h 21600"/>
              <a:gd name="T4" fmla="*/ 366976 w 21600"/>
              <a:gd name="T5" fmla="*/ 390525 h 21600"/>
              <a:gd name="T6" fmla="*/ 436563 w 21600"/>
              <a:gd name="T7" fmla="*/ 195263 h 21600"/>
              <a:gd name="T8" fmla="*/ 17694720 60000 65536"/>
              <a:gd name="T9" fmla="*/ 11796480 60000 65536"/>
              <a:gd name="T10" fmla="*/ 5898240 60000 65536"/>
              <a:gd name="T11" fmla="*/ 0 60000 65536"/>
              <a:gd name="T12" fmla="*/ 3375 w 21600"/>
              <a:gd name="T13" fmla="*/ 5741 h 21600"/>
              <a:gd name="T14" fmla="*/ 19987 w 21600"/>
              <a:gd name="T15" fmla="*/ 15859 h 21600"/>
            </a:gdLst>
            <a:ahLst/>
            <a:cxnLst>
              <a:cxn ang="T8">
                <a:pos x="T0" y="T1"/>
              </a:cxn>
              <a:cxn ang="T9">
                <a:pos x="T2" y="T3"/>
              </a:cxn>
              <a:cxn ang="T10">
                <a:pos x="T4" y="T5"/>
              </a:cxn>
              <a:cxn ang="T11">
                <a:pos x="T6" y="T7"/>
              </a:cxn>
            </a:cxnLst>
            <a:rect l="T12" t="T13" r="T14" b="T15"/>
            <a:pathLst>
              <a:path w="21600" h="21600">
                <a:moveTo>
                  <a:pt x="18157" y="0"/>
                </a:moveTo>
                <a:lnTo>
                  <a:pt x="18157" y="5741"/>
                </a:lnTo>
                <a:lnTo>
                  <a:pt x="3375" y="5741"/>
                </a:lnTo>
                <a:lnTo>
                  <a:pt x="3375" y="15859"/>
                </a:lnTo>
                <a:lnTo>
                  <a:pt x="18157" y="15859"/>
                </a:lnTo>
                <a:lnTo>
                  <a:pt x="18157" y="21600"/>
                </a:lnTo>
                <a:lnTo>
                  <a:pt x="21600" y="10800"/>
                </a:lnTo>
                <a:lnTo>
                  <a:pt x="18157" y="0"/>
                </a:lnTo>
                <a:close/>
              </a:path>
              <a:path w="21600" h="21600">
                <a:moveTo>
                  <a:pt x="1350" y="5741"/>
                </a:moveTo>
                <a:lnTo>
                  <a:pt x="1350" y="15859"/>
                </a:lnTo>
                <a:lnTo>
                  <a:pt x="2700" y="15859"/>
                </a:lnTo>
                <a:lnTo>
                  <a:pt x="2700" y="5741"/>
                </a:lnTo>
                <a:lnTo>
                  <a:pt x="1350" y="5741"/>
                </a:lnTo>
                <a:close/>
              </a:path>
              <a:path w="21600" h="21600">
                <a:moveTo>
                  <a:pt x="0" y="5741"/>
                </a:moveTo>
                <a:lnTo>
                  <a:pt x="0" y="15859"/>
                </a:lnTo>
                <a:lnTo>
                  <a:pt x="675" y="15859"/>
                </a:lnTo>
                <a:lnTo>
                  <a:pt x="675" y="5741"/>
                </a:lnTo>
                <a:lnTo>
                  <a:pt x="0" y="5741"/>
                </a:lnTo>
                <a:close/>
              </a:path>
            </a:pathLst>
          </a:custGeom>
          <a:solidFill>
            <a:srgbClr val="FF99CC"/>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539701" name="AutoShape 53">
            <a:extLst>
              <a:ext uri="{FF2B5EF4-FFF2-40B4-BE49-F238E27FC236}">
                <a16:creationId xmlns:a16="http://schemas.microsoft.com/office/drawing/2014/main" id="{11D53853-79B5-40F4-2E0E-F921200C55F3}"/>
              </a:ext>
            </a:extLst>
          </p:cNvPr>
          <p:cNvSpPr>
            <a:spLocks noChangeArrowheads="1"/>
          </p:cNvSpPr>
          <p:nvPr/>
        </p:nvSpPr>
        <p:spPr bwMode="auto">
          <a:xfrm>
            <a:off x="4343400" y="3048000"/>
            <a:ext cx="381000" cy="152400"/>
          </a:xfrm>
          <a:prstGeom prst="leftArrow">
            <a:avLst>
              <a:gd name="adj1" fmla="val 50000"/>
              <a:gd name="adj2" fmla="val 62500"/>
            </a:avLst>
          </a:prstGeom>
          <a:solidFill>
            <a:srgbClr val="FF99CC"/>
          </a:solidFill>
          <a:ln w="12700" cap="sq">
            <a:solidFill>
              <a:schemeClr val="tx1"/>
            </a:solidFill>
            <a:miter lim="800000"/>
            <a:headEnd type="none" w="sm" len="sm"/>
            <a:tailEnd type="none" w="sm" len="sm"/>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539702" name="AutoShape 54">
            <a:extLst>
              <a:ext uri="{FF2B5EF4-FFF2-40B4-BE49-F238E27FC236}">
                <a16:creationId xmlns:a16="http://schemas.microsoft.com/office/drawing/2014/main" id="{F9D9AC2C-3A30-86F3-1EE1-95A2448931E0}"/>
              </a:ext>
            </a:extLst>
          </p:cNvPr>
          <p:cNvSpPr>
            <a:spLocks noChangeArrowheads="1"/>
          </p:cNvSpPr>
          <p:nvPr/>
        </p:nvSpPr>
        <p:spPr bwMode="auto">
          <a:xfrm rot="10800000">
            <a:off x="4419600" y="4114800"/>
            <a:ext cx="381000" cy="152400"/>
          </a:xfrm>
          <a:prstGeom prst="leftArrow">
            <a:avLst>
              <a:gd name="adj1" fmla="val 50000"/>
              <a:gd name="adj2" fmla="val 62500"/>
            </a:avLst>
          </a:prstGeom>
          <a:solidFill>
            <a:srgbClr val="FF99CC"/>
          </a:solidFill>
          <a:ln w="12700" cap="sq">
            <a:solidFill>
              <a:schemeClr val="tx1"/>
            </a:solidFill>
            <a:miter lim="800000"/>
            <a:headEnd type="none" w="sm" len="sm"/>
            <a:tailEnd type="none" w="sm" len="sm"/>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539703" name="AutoShape 55">
            <a:extLst>
              <a:ext uri="{FF2B5EF4-FFF2-40B4-BE49-F238E27FC236}">
                <a16:creationId xmlns:a16="http://schemas.microsoft.com/office/drawing/2014/main" id="{E537E6FE-4B33-1331-7E4E-6705C3258E4D}"/>
              </a:ext>
            </a:extLst>
          </p:cNvPr>
          <p:cNvSpPr>
            <a:spLocks noChangeArrowheads="1"/>
          </p:cNvSpPr>
          <p:nvPr/>
        </p:nvSpPr>
        <p:spPr bwMode="auto">
          <a:xfrm>
            <a:off x="1295400" y="3276600"/>
            <a:ext cx="381000" cy="685800"/>
          </a:xfrm>
          <a:custGeom>
            <a:avLst/>
            <a:gdLst>
              <a:gd name="T0" fmla="*/ 285750 w 21600"/>
              <a:gd name="T1" fmla="*/ 0 h 21600"/>
              <a:gd name="T2" fmla="*/ 0 w 21600"/>
              <a:gd name="T3" fmla="*/ 342900 h 21600"/>
              <a:gd name="T4" fmla="*/ 285750 w 21600"/>
              <a:gd name="T5" fmla="*/ 685800 h 21600"/>
              <a:gd name="T6" fmla="*/ 381000 w 21600"/>
              <a:gd name="T7" fmla="*/ 3429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91919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539704" name="Text Box 56">
            <a:extLst>
              <a:ext uri="{FF2B5EF4-FFF2-40B4-BE49-F238E27FC236}">
                <a16:creationId xmlns:a16="http://schemas.microsoft.com/office/drawing/2014/main" id="{1B8C92A0-2CDC-C0B1-E791-9899B5C5ADC8}"/>
              </a:ext>
            </a:extLst>
          </p:cNvPr>
          <p:cNvSpPr txBox="1">
            <a:spLocks noChangeArrowheads="1"/>
          </p:cNvSpPr>
          <p:nvPr/>
        </p:nvSpPr>
        <p:spPr bwMode="auto">
          <a:xfrm>
            <a:off x="7604125" y="3386138"/>
            <a:ext cx="184150" cy="57943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endParaRPr lang="en-US" sz="3200">
              <a:latin typeface="Times New Roman" charset="0"/>
              <a:ea typeface="ＭＳ Ｐゴシック" charset="0"/>
            </a:endParaRPr>
          </a:p>
        </p:txBody>
      </p:sp>
      <p:sp>
        <p:nvSpPr>
          <p:cNvPr id="539705" name="AutoShape 57">
            <a:extLst>
              <a:ext uri="{FF2B5EF4-FFF2-40B4-BE49-F238E27FC236}">
                <a16:creationId xmlns:a16="http://schemas.microsoft.com/office/drawing/2014/main" id="{2BB12242-2323-DFC5-2297-BCC541150FAB}"/>
              </a:ext>
            </a:extLst>
          </p:cNvPr>
          <p:cNvSpPr>
            <a:spLocks noChangeArrowheads="1"/>
          </p:cNvSpPr>
          <p:nvPr/>
        </p:nvSpPr>
        <p:spPr bwMode="auto">
          <a:xfrm>
            <a:off x="7467600" y="3276600"/>
            <a:ext cx="381000" cy="685800"/>
          </a:xfrm>
          <a:custGeom>
            <a:avLst/>
            <a:gdLst>
              <a:gd name="T0" fmla="*/ 285750 w 21600"/>
              <a:gd name="T1" fmla="*/ 0 h 21600"/>
              <a:gd name="T2" fmla="*/ 0 w 21600"/>
              <a:gd name="T3" fmla="*/ 342900 h 21600"/>
              <a:gd name="T4" fmla="*/ 285750 w 21600"/>
              <a:gd name="T5" fmla="*/ 685800 h 21600"/>
              <a:gd name="T6" fmla="*/ 381000 w 21600"/>
              <a:gd name="T7" fmla="*/ 3429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rgbClr val="91919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539706" name="AutoShape 58">
            <a:extLst>
              <a:ext uri="{FF2B5EF4-FFF2-40B4-BE49-F238E27FC236}">
                <a16:creationId xmlns:a16="http://schemas.microsoft.com/office/drawing/2014/main" id="{9A383F08-9608-DBCD-EF55-418351C5C71B}"/>
              </a:ext>
            </a:extLst>
          </p:cNvPr>
          <p:cNvSpPr>
            <a:spLocks noChangeArrowheads="1"/>
          </p:cNvSpPr>
          <p:nvPr/>
        </p:nvSpPr>
        <p:spPr bwMode="auto">
          <a:xfrm>
            <a:off x="3962400" y="1981200"/>
            <a:ext cx="1219200" cy="914400"/>
          </a:xfrm>
          <a:prstGeom prst="roundRect">
            <a:avLst>
              <a:gd name="adj" fmla="val 16667"/>
            </a:avLst>
          </a:prstGeom>
          <a:solidFill>
            <a:schemeClr val="accent1"/>
          </a:solidFill>
          <a:ln w="12700" cap="sq">
            <a:solidFill>
              <a:schemeClr val="tx1"/>
            </a:solidFill>
            <a:round/>
            <a:headEnd type="none" w="sm" len="sm"/>
            <a:tailEnd type="none" w="sm" len="sm"/>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r>
              <a:rPr lang="en-US" sz="1800" b="1">
                <a:latin typeface="Times New Roman" charset="0"/>
                <a:ea typeface="ＭＳ Ｐゴシック" charset="0"/>
              </a:rPr>
              <a:t>Sustain</a:t>
            </a:r>
          </a:p>
        </p:txBody>
      </p:sp>
      <p:sp>
        <p:nvSpPr>
          <p:cNvPr id="539708" name="AutoShape 60">
            <a:extLst>
              <a:ext uri="{FF2B5EF4-FFF2-40B4-BE49-F238E27FC236}">
                <a16:creationId xmlns:a16="http://schemas.microsoft.com/office/drawing/2014/main" id="{4E58FD58-EAB4-74BE-96FE-15FE9F694850}"/>
              </a:ext>
            </a:extLst>
          </p:cNvPr>
          <p:cNvSpPr>
            <a:spLocks noChangeArrowheads="1"/>
          </p:cNvSpPr>
          <p:nvPr/>
        </p:nvSpPr>
        <p:spPr bwMode="auto">
          <a:xfrm>
            <a:off x="3962400" y="4724400"/>
            <a:ext cx="1295400" cy="914400"/>
          </a:xfrm>
          <a:prstGeom prst="roundRect">
            <a:avLst>
              <a:gd name="adj" fmla="val 16667"/>
            </a:avLst>
          </a:prstGeom>
          <a:solidFill>
            <a:schemeClr val="accent1"/>
          </a:solidFill>
          <a:ln w="12700" cap="sq">
            <a:solidFill>
              <a:schemeClr val="tx1"/>
            </a:solidFill>
            <a:round/>
            <a:headEnd type="none" w="sm" len="sm"/>
            <a:tailEnd type="none" w="sm" len="sm"/>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800" b="1">
              <a:latin typeface="Times New Roman" charset="0"/>
              <a:ea typeface="ＭＳ Ｐゴシック" charset="0"/>
            </a:endParaRPr>
          </a:p>
          <a:p>
            <a:pPr algn="ctr">
              <a:defRPr/>
            </a:pPr>
            <a:r>
              <a:rPr lang="en-US" sz="1800" b="1">
                <a:latin typeface="Times New Roman" charset="0"/>
                <a:ea typeface="ＭＳ Ｐゴシック" charset="0"/>
              </a:rPr>
              <a:t>Design</a:t>
            </a:r>
          </a:p>
          <a:p>
            <a:pPr algn="ctr">
              <a:defRPr/>
            </a:pPr>
            <a:endParaRPr lang="en-US" sz="3200">
              <a:latin typeface="Times New Roman" charset="0"/>
              <a:ea typeface="ＭＳ Ｐゴシック" charset="0"/>
            </a:endParaRPr>
          </a:p>
        </p:txBody>
      </p:sp>
      <p:sp>
        <p:nvSpPr>
          <p:cNvPr id="539710" name="AutoShape 62">
            <a:extLst>
              <a:ext uri="{FF2B5EF4-FFF2-40B4-BE49-F238E27FC236}">
                <a16:creationId xmlns:a16="http://schemas.microsoft.com/office/drawing/2014/main" id="{9AB75723-56C9-E9D6-F76F-AB9F1877F3CA}"/>
              </a:ext>
            </a:extLst>
          </p:cNvPr>
          <p:cNvSpPr>
            <a:spLocks noChangeArrowheads="1"/>
          </p:cNvSpPr>
          <p:nvPr/>
        </p:nvSpPr>
        <p:spPr bwMode="auto">
          <a:xfrm>
            <a:off x="6019800" y="3200400"/>
            <a:ext cx="1219200" cy="914400"/>
          </a:xfrm>
          <a:prstGeom prst="roundRect">
            <a:avLst>
              <a:gd name="adj" fmla="val 16667"/>
            </a:avLst>
          </a:prstGeom>
          <a:solidFill>
            <a:schemeClr val="accent1"/>
          </a:solidFill>
          <a:ln w="12700" cap="sq">
            <a:solidFill>
              <a:schemeClr val="tx1"/>
            </a:solidFill>
            <a:round/>
            <a:headEnd type="none" w="sm" len="sm"/>
            <a:tailEnd type="none" w="sm" len="sm"/>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800" b="1">
              <a:latin typeface="Times New Roman" charset="0"/>
              <a:ea typeface="ＭＳ Ｐゴシック" charset="0"/>
            </a:endParaRPr>
          </a:p>
        </p:txBody>
      </p:sp>
      <p:sp>
        <p:nvSpPr>
          <p:cNvPr id="539712" name="Text Box 64">
            <a:extLst>
              <a:ext uri="{FF2B5EF4-FFF2-40B4-BE49-F238E27FC236}">
                <a16:creationId xmlns:a16="http://schemas.microsoft.com/office/drawing/2014/main" id="{EEC74F64-BDBD-731D-CBE6-7C78A24E7312}"/>
              </a:ext>
            </a:extLst>
          </p:cNvPr>
          <p:cNvSpPr txBox="1">
            <a:spLocks noChangeArrowheads="1"/>
          </p:cNvSpPr>
          <p:nvPr/>
        </p:nvSpPr>
        <p:spPr bwMode="auto">
          <a:xfrm>
            <a:off x="6019800" y="3429000"/>
            <a:ext cx="1539875"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1800" b="1">
                <a:latin typeface="Times New Roman" charset="0"/>
                <a:ea typeface="ＭＳ Ｐゴシック" charset="0"/>
              </a:rPr>
              <a:t>Implement</a:t>
            </a:r>
          </a:p>
        </p:txBody>
      </p:sp>
      <p:sp>
        <p:nvSpPr>
          <p:cNvPr id="539713" name="AutoShape 65">
            <a:extLst>
              <a:ext uri="{FF2B5EF4-FFF2-40B4-BE49-F238E27FC236}">
                <a16:creationId xmlns:a16="http://schemas.microsoft.com/office/drawing/2014/main" id="{D54BD914-EEC9-886F-489E-DBD67025B8B0}"/>
              </a:ext>
            </a:extLst>
          </p:cNvPr>
          <p:cNvSpPr>
            <a:spLocks noChangeArrowheads="1"/>
          </p:cNvSpPr>
          <p:nvPr/>
        </p:nvSpPr>
        <p:spPr bwMode="auto">
          <a:xfrm>
            <a:off x="1905000" y="3200400"/>
            <a:ext cx="1219200" cy="914400"/>
          </a:xfrm>
          <a:prstGeom prst="roundRect">
            <a:avLst>
              <a:gd name="adj" fmla="val 16667"/>
            </a:avLst>
          </a:prstGeom>
          <a:solidFill>
            <a:schemeClr val="accent1"/>
          </a:solidFill>
          <a:ln w="12700" cap="sq">
            <a:solidFill>
              <a:schemeClr val="tx1"/>
            </a:solidFill>
            <a:round/>
            <a:headEnd type="none" w="sm" len="sm"/>
            <a:tailEnd type="none" w="sm" len="sm"/>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800" b="1">
              <a:latin typeface="Times New Roman" charset="0"/>
              <a:ea typeface="ＭＳ Ｐゴシック" charset="0"/>
            </a:endParaRPr>
          </a:p>
        </p:txBody>
      </p:sp>
      <p:sp>
        <p:nvSpPr>
          <p:cNvPr id="539715" name="Text Box 67">
            <a:extLst>
              <a:ext uri="{FF2B5EF4-FFF2-40B4-BE49-F238E27FC236}">
                <a16:creationId xmlns:a16="http://schemas.microsoft.com/office/drawing/2014/main" id="{BC0FC993-8D71-CF63-C6CA-E0504FCDFE38}"/>
              </a:ext>
            </a:extLst>
          </p:cNvPr>
          <p:cNvSpPr txBox="1">
            <a:spLocks noChangeArrowheads="1"/>
          </p:cNvSpPr>
          <p:nvPr/>
        </p:nvSpPr>
        <p:spPr bwMode="auto">
          <a:xfrm>
            <a:off x="1981200" y="3429000"/>
            <a:ext cx="1108075"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1800" b="1">
                <a:latin typeface="Times New Roman" charset="0"/>
                <a:ea typeface="ＭＳ Ｐゴシック" charset="0"/>
              </a:rPr>
              <a:t>Discover</a:t>
            </a:r>
          </a:p>
          <a:p>
            <a:pPr>
              <a:defRPr/>
            </a:pPr>
            <a:endParaRPr lang="en-US" sz="1800">
              <a:latin typeface="Times New Roman" charset="0"/>
              <a:ea typeface="ＭＳ Ｐゴシック"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Date Placeholder 2">
            <a:extLst>
              <a:ext uri="{FF2B5EF4-FFF2-40B4-BE49-F238E27FC236}">
                <a16:creationId xmlns:a16="http://schemas.microsoft.com/office/drawing/2014/main" id="{340C522D-0417-B2C1-FCF5-FA343AB5F530}"/>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16" name="Footer Placeholder 3">
            <a:extLst>
              <a:ext uri="{FF2B5EF4-FFF2-40B4-BE49-F238E27FC236}">
                <a16:creationId xmlns:a16="http://schemas.microsoft.com/office/drawing/2014/main" id="{078163AF-8FF5-809C-9E65-CC5D376DC2D7}"/>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48445E24-55D7-3746-95AC-809F445B8FC2}" type="slidenum">
              <a:rPr lang="en-US" altLang="en-US" sz="1200"/>
              <a:pPr eaLnBrk="1" hangingPunct="1"/>
              <a:t>12</a:t>
            </a:fld>
            <a:endParaRPr lang="en-US" altLang="en-US" sz="1200"/>
          </a:p>
        </p:txBody>
      </p:sp>
      <p:sp>
        <p:nvSpPr>
          <p:cNvPr id="544770" name="Rectangle 2">
            <a:extLst>
              <a:ext uri="{FF2B5EF4-FFF2-40B4-BE49-F238E27FC236}">
                <a16:creationId xmlns:a16="http://schemas.microsoft.com/office/drawing/2014/main" id="{1EFBAA9C-F0C1-23C4-D37E-4E220FD9DED7}"/>
              </a:ext>
            </a:extLst>
          </p:cNvPr>
          <p:cNvSpPr>
            <a:spLocks noGrp="1" noChangeArrowheads="1"/>
          </p:cNvSpPr>
          <p:nvPr>
            <p:ph type="title"/>
          </p:nvPr>
        </p:nvSpPr>
        <p:spPr>
          <a:xfrm>
            <a:off x="1219200" y="-152400"/>
            <a:ext cx="7696200" cy="914400"/>
          </a:xfrm>
        </p:spPr>
        <p:txBody>
          <a:bodyPr/>
          <a:lstStyle/>
          <a:p>
            <a:pPr eaLnBrk="1" hangingPunct="1"/>
            <a:r>
              <a:rPr lang="en-US" altLang="en-US" sz="2800"/>
              <a:t>Concentrating on the </a:t>
            </a:r>
            <a:r>
              <a:rPr lang="ja-JP" altLang="en-US" sz="2800">
                <a:latin typeface="Arial" panose="020B0604020202020204" pitchFamily="34" charset="0"/>
              </a:rPr>
              <a:t>“</a:t>
            </a:r>
            <a:r>
              <a:rPr lang="en-US" altLang="ja-JP" sz="2800"/>
              <a:t>Fuzzy-Front-End</a:t>
            </a:r>
            <a:r>
              <a:rPr lang="ja-JP" altLang="en-US" sz="2800">
                <a:latin typeface="Arial" panose="020B0604020202020204" pitchFamily="34" charset="0"/>
              </a:rPr>
              <a:t>”</a:t>
            </a:r>
            <a:r>
              <a:rPr lang="en-US" altLang="ja-JP" sz="2800"/>
              <a:t>      </a:t>
            </a:r>
            <a:endParaRPr lang="en-US" altLang="en-US" sz="3200"/>
          </a:p>
        </p:txBody>
      </p:sp>
      <p:sp>
        <p:nvSpPr>
          <p:cNvPr id="544771" name="AutoShape 3">
            <a:extLst>
              <a:ext uri="{FF2B5EF4-FFF2-40B4-BE49-F238E27FC236}">
                <a16:creationId xmlns:a16="http://schemas.microsoft.com/office/drawing/2014/main" id="{F040F995-2B63-A553-476E-DA35CDF69B5D}"/>
              </a:ext>
            </a:extLst>
          </p:cNvPr>
          <p:cNvSpPr>
            <a:spLocks noChangeArrowheads="1"/>
          </p:cNvSpPr>
          <p:nvPr/>
        </p:nvSpPr>
        <p:spPr bwMode="auto">
          <a:xfrm>
            <a:off x="228600" y="2209800"/>
            <a:ext cx="2133600" cy="2667000"/>
          </a:xfrm>
          <a:prstGeom prst="roundRect">
            <a:avLst>
              <a:gd name="adj" fmla="val 16667"/>
            </a:avLst>
          </a:prstGeom>
          <a:solidFill>
            <a:schemeClr val="folHlink"/>
          </a:solidFill>
          <a:ln w="12700" cap="sq">
            <a:solidFill>
              <a:schemeClr val="tx1"/>
            </a:solidFill>
            <a:round/>
            <a:headEnd type="none" w="sm" len="sm"/>
            <a:tailEnd type="none" w="sm" len="sm"/>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800" b="1">
              <a:latin typeface="Times New Roman" charset="0"/>
              <a:ea typeface="ＭＳ Ｐゴシック" charset="0"/>
            </a:endParaRPr>
          </a:p>
        </p:txBody>
      </p:sp>
      <p:sp>
        <p:nvSpPr>
          <p:cNvPr id="544772" name="AutoShape 4">
            <a:extLst>
              <a:ext uri="{FF2B5EF4-FFF2-40B4-BE49-F238E27FC236}">
                <a16:creationId xmlns:a16="http://schemas.microsoft.com/office/drawing/2014/main" id="{A3090EAD-EC0A-1218-9177-D88DF859EA35}"/>
              </a:ext>
            </a:extLst>
          </p:cNvPr>
          <p:cNvSpPr>
            <a:spLocks noChangeArrowheads="1"/>
          </p:cNvSpPr>
          <p:nvPr/>
        </p:nvSpPr>
        <p:spPr bwMode="auto">
          <a:xfrm>
            <a:off x="2514600" y="2971800"/>
            <a:ext cx="3733800" cy="3657600"/>
          </a:xfrm>
          <a:prstGeom prst="roundRect">
            <a:avLst>
              <a:gd name="adj" fmla="val 16667"/>
            </a:avLst>
          </a:prstGeom>
          <a:solidFill>
            <a:schemeClr val="folHlink"/>
          </a:solidFill>
          <a:ln w="12700" cap="sq">
            <a:solidFill>
              <a:schemeClr val="tx1"/>
            </a:solidFill>
            <a:round/>
            <a:headEnd type="none" w="sm" len="sm"/>
            <a:tailEnd type="none" w="sm" len="sm"/>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800" b="1">
              <a:latin typeface="Times New Roman" charset="0"/>
              <a:ea typeface="ＭＳ Ｐゴシック" charset="0"/>
            </a:endParaRPr>
          </a:p>
          <a:p>
            <a:pPr algn="ctr">
              <a:defRPr/>
            </a:pPr>
            <a:endParaRPr lang="en-US" sz="3200">
              <a:latin typeface="Times New Roman" charset="0"/>
              <a:ea typeface="ＭＳ Ｐゴシック" charset="0"/>
            </a:endParaRPr>
          </a:p>
        </p:txBody>
      </p:sp>
      <p:sp>
        <p:nvSpPr>
          <p:cNvPr id="544773" name="Text Box 5">
            <a:extLst>
              <a:ext uri="{FF2B5EF4-FFF2-40B4-BE49-F238E27FC236}">
                <a16:creationId xmlns:a16="http://schemas.microsoft.com/office/drawing/2014/main" id="{05A9A500-8E09-C7D4-D757-F4C8A9BAEB4C}"/>
              </a:ext>
            </a:extLst>
          </p:cNvPr>
          <p:cNvSpPr txBox="1">
            <a:spLocks noChangeArrowheads="1"/>
          </p:cNvSpPr>
          <p:nvPr/>
        </p:nvSpPr>
        <p:spPr bwMode="auto">
          <a:xfrm>
            <a:off x="152400" y="2286000"/>
            <a:ext cx="2133600" cy="3013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292100" indent="-292100">
              <a:defRPr sz="2400">
                <a:solidFill>
                  <a:schemeClr val="tx1"/>
                </a:solidFill>
                <a:latin typeface="Times New Roman" charset="0"/>
                <a:ea typeface="ＭＳ Ｐゴシック" charset="0"/>
              </a:defRPr>
            </a:lvl1pPr>
            <a:lvl2pPr>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fontAlgn="base">
              <a:spcBef>
                <a:spcPct val="0"/>
              </a:spcBef>
              <a:spcAft>
                <a:spcPct val="0"/>
              </a:spcAft>
              <a:defRPr sz="2400">
                <a:solidFill>
                  <a:schemeClr val="tx1"/>
                </a:solidFill>
                <a:latin typeface="Times New Roman" charset="0"/>
                <a:ea typeface="ＭＳ Ｐゴシック" charset="0"/>
              </a:defRPr>
            </a:lvl6pPr>
            <a:lvl7pPr fontAlgn="base">
              <a:spcBef>
                <a:spcPct val="0"/>
              </a:spcBef>
              <a:spcAft>
                <a:spcPct val="0"/>
              </a:spcAft>
              <a:defRPr sz="2400">
                <a:solidFill>
                  <a:schemeClr val="tx1"/>
                </a:solidFill>
                <a:latin typeface="Times New Roman" charset="0"/>
                <a:ea typeface="ＭＳ Ｐゴシック" charset="0"/>
              </a:defRPr>
            </a:lvl7pPr>
            <a:lvl8pPr fontAlgn="base">
              <a:spcBef>
                <a:spcPct val="0"/>
              </a:spcBef>
              <a:spcAft>
                <a:spcPct val="0"/>
              </a:spcAft>
              <a:defRPr sz="2400">
                <a:solidFill>
                  <a:schemeClr val="tx1"/>
                </a:solidFill>
                <a:latin typeface="Times New Roman" charset="0"/>
                <a:ea typeface="ＭＳ Ｐゴシック" charset="0"/>
              </a:defRPr>
            </a:lvl8pPr>
            <a:lvl9pPr fontAlgn="base">
              <a:spcBef>
                <a:spcPct val="0"/>
              </a:spcBef>
              <a:spcAft>
                <a:spcPct val="0"/>
              </a:spcAft>
              <a:defRPr sz="2400">
                <a:solidFill>
                  <a:schemeClr val="tx1"/>
                </a:solidFill>
                <a:latin typeface="Times New Roman" charset="0"/>
                <a:ea typeface="ＭＳ Ｐゴシック" charset="0"/>
              </a:defRPr>
            </a:lvl9pPr>
          </a:lstStyle>
          <a:p>
            <a:pPr>
              <a:defRPr/>
            </a:pPr>
            <a:r>
              <a:rPr lang="en-US" sz="1800" b="1">
                <a:solidFill>
                  <a:schemeClr val="bg2"/>
                </a:solidFill>
              </a:rPr>
              <a:t>     1.0 Discover</a:t>
            </a:r>
          </a:p>
          <a:p>
            <a:pPr>
              <a:defRPr/>
            </a:pPr>
            <a:endParaRPr lang="en-US" sz="1600">
              <a:solidFill>
                <a:schemeClr val="bg2"/>
              </a:solidFill>
            </a:endParaRPr>
          </a:p>
          <a:p>
            <a:pPr>
              <a:defRPr/>
            </a:pPr>
            <a:r>
              <a:rPr lang="en-US" sz="1400">
                <a:solidFill>
                  <a:schemeClr val="bg2"/>
                </a:solidFill>
              </a:rPr>
              <a:t>1.1 Define &amp; describe enterprise</a:t>
            </a:r>
          </a:p>
          <a:p>
            <a:pPr>
              <a:defRPr/>
            </a:pPr>
            <a:r>
              <a:rPr lang="en-US" sz="1400">
                <a:solidFill>
                  <a:schemeClr val="bg2"/>
                </a:solidFill>
              </a:rPr>
              <a:t>1.2 Define &amp; describe enterprise complexity, structure &amp; interactions </a:t>
            </a:r>
          </a:p>
          <a:p>
            <a:pPr>
              <a:defRPr/>
            </a:pPr>
            <a:r>
              <a:rPr lang="en-US" sz="1400">
                <a:solidFill>
                  <a:schemeClr val="bg2"/>
                </a:solidFill>
              </a:rPr>
              <a:t>1.3 Define &amp; describe enterprise behavioral dynamics </a:t>
            </a:r>
          </a:p>
          <a:p>
            <a:pPr>
              <a:defRPr/>
            </a:pPr>
            <a:endParaRPr lang="en-US" sz="3200"/>
          </a:p>
        </p:txBody>
      </p:sp>
      <p:sp>
        <p:nvSpPr>
          <p:cNvPr id="544774" name="AutoShape 6">
            <a:extLst>
              <a:ext uri="{FF2B5EF4-FFF2-40B4-BE49-F238E27FC236}">
                <a16:creationId xmlns:a16="http://schemas.microsoft.com/office/drawing/2014/main" id="{07BF5674-3E8A-814C-F440-3ED2EC412364}"/>
              </a:ext>
            </a:extLst>
          </p:cNvPr>
          <p:cNvSpPr>
            <a:spLocks noChangeArrowheads="1"/>
          </p:cNvSpPr>
          <p:nvPr/>
        </p:nvSpPr>
        <p:spPr bwMode="auto">
          <a:xfrm>
            <a:off x="6400800" y="2362200"/>
            <a:ext cx="2438400" cy="2514600"/>
          </a:xfrm>
          <a:prstGeom prst="roundRect">
            <a:avLst>
              <a:gd name="adj" fmla="val 16667"/>
            </a:avLst>
          </a:prstGeom>
          <a:solidFill>
            <a:schemeClr val="accent1"/>
          </a:solidFill>
          <a:ln w="12700" cap="sq">
            <a:solidFill>
              <a:schemeClr val="tx1"/>
            </a:solidFill>
            <a:round/>
            <a:headEnd type="none" w="sm" len="sm"/>
            <a:tailEnd type="none" w="sm" len="sm"/>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800" b="1">
              <a:latin typeface="Times New Roman" charset="0"/>
              <a:ea typeface="ＭＳ Ｐゴシック" charset="0"/>
            </a:endParaRPr>
          </a:p>
        </p:txBody>
      </p:sp>
      <p:sp>
        <p:nvSpPr>
          <p:cNvPr id="544775" name="Text Box 7">
            <a:extLst>
              <a:ext uri="{FF2B5EF4-FFF2-40B4-BE49-F238E27FC236}">
                <a16:creationId xmlns:a16="http://schemas.microsoft.com/office/drawing/2014/main" id="{EC0AC186-AAC9-DF0B-0E00-4B4A67C6F3EA}"/>
              </a:ext>
            </a:extLst>
          </p:cNvPr>
          <p:cNvSpPr txBox="1">
            <a:spLocks noChangeArrowheads="1"/>
          </p:cNvSpPr>
          <p:nvPr/>
        </p:nvSpPr>
        <p:spPr bwMode="auto">
          <a:xfrm>
            <a:off x="6400800" y="2362200"/>
            <a:ext cx="2438400" cy="2493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292100" indent="-292100">
              <a:defRPr sz="2400">
                <a:solidFill>
                  <a:schemeClr val="tx1"/>
                </a:solidFill>
                <a:latin typeface="Times New Roman" charset="0"/>
                <a:ea typeface="ＭＳ Ｐゴシック" charset="0"/>
              </a:defRPr>
            </a:lvl1pPr>
            <a:lvl2pPr>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fontAlgn="base">
              <a:spcBef>
                <a:spcPct val="0"/>
              </a:spcBef>
              <a:spcAft>
                <a:spcPct val="0"/>
              </a:spcAft>
              <a:defRPr sz="2400">
                <a:solidFill>
                  <a:schemeClr val="tx1"/>
                </a:solidFill>
                <a:latin typeface="Times New Roman" charset="0"/>
                <a:ea typeface="ＭＳ Ｐゴシック" charset="0"/>
              </a:defRPr>
            </a:lvl6pPr>
            <a:lvl7pPr fontAlgn="base">
              <a:spcBef>
                <a:spcPct val="0"/>
              </a:spcBef>
              <a:spcAft>
                <a:spcPct val="0"/>
              </a:spcAft>
              <a:defRPr sz="2400">
                <a:solidFill>
                  <a:schemeClr val="tx1"/>
                </a:solidFill>
                <a:latin typeface="Times New Roman" charset="0"/>
                <a:ea typeface="ＭＳ Ｐゴシック" charset="0"/>
              </a:defRPr>
            </a:lvl7pPr>
            <a:lvl8pPr fontAlgn="base">
              <a:spcBef>
                <a:spcPct val="0"/>
              </a:spcBef>
              <a:spcAft>
                <a:spcPct val="0"/>
              </a:spcAft>
              <a:defRPr sz="2400">
                <a:solidFill>
                  <a:schemeClr val="tx1"/>
                </a:solidFill>
                <a:latin typeface="Times New Roman" charset="0"/>
                <a:ea typeface="ＭＳ Ｐゴシック" charset="0"/>
              </a:defRPr>
            </a:lvl8pPr>
            <a:lvl9pPr fontAlgn="base">
              <a:spcBef>
                <a:spcPct val="0"/>
              </a:spcBef>
              <a:spcAft>
                <a:spcPct val="0"/>
              </a:spcAft>
              <a:defRPr sz="2400">
                <a:solidFill>
                  <a:schemeClr val="tx1"/>
                </a:solidFill>
                <a:latin typeface="Times New Roman" charset="0"/>
                <a:ea typeface="ＭＳ Ｐゴシック" charset="0"/>
              </a:defRPr>
            </a:lvl9pPr>
          </a:lstStyle>
          <a:p>
            <a:pPr>
              <a:defRPr/>
            </a:pPr>
            <a:r>
              <a:rPr lang="en-US" sz="1800" b="1"/>
              <a:t>       </a:t>
            </a:r>
            <a:r>
              <a:rPr lang="en-US" sz="1800" b="1">
                <a:solidFill>
                  <a:schemeClr val="bg2"/>
                </a:solidFill>
              </a:rPr>
              <a:t>3.0</a:t>
            </a:r>
            <a:r>
              <a:rPr lang="en-US" sz="1800" b="1"/>
              <a:t> </a:t>
            </a:r>
            <a:r>
              <a:rPr lang="en-US" sz="1800" b="1">
                <a:solidFill>
                  <a:schemeClr val="bg2"/>
                </a:solidFill>
              </a:rPr>
              <a:t>Implement</a:t>
            </a:r>
          </a:p>
          <a:p>
            <a:pPr>
              <a:defRPr/>
            </a:pPr>
            <a:endParaRPr lang="en-US" sz="1400">
              <a:solidFill>
                <a:schemeClr val="bg2"/>
              </a:solidFill>
            </a:endParaRPr>
          </a:p>
          <a:p>
            <a:pPr>
              <a:defRPr/>
            </a:pPr>
            <a:r>
              <a:rPr lang="en-US" sz="1400">
                <a:solidFill>
                  <a:schemeClr val="bg2"/>
                </a:solidFill>
              </a:rPr>
              <a:t>3.1 Deploy strategic plan</a:t>
            </a:r>
          </a:p>
          <a:p>
            <a:pPr>
              <a:defRPr/>
            </a:pPr>
            <a:r>
              <a:rPr lang="en-US" sz="1400">
                <a:solidFill>
                  <a:schemeClr val="bg2"/>
                </a:solidFill>
              </a:rPr>
              <a:t>3.2 Execute detailed implementation plan (tactical &amp; operational roadmap)</a:t>
            </a:r>
          </a:p>
          <a:p>
            <a:pPr>
              <a:defRPr/>
            </a:pPr>
            <a:r>
              <a:rPr lang="en-US" sz="1400">
                <a:solidFill>
                  <a:schemeClr val="bg2"/>
                </a:solidFill>
              </a:rPr>
              <a:t>3.3 Monitor &amp; evaluate progress  </a:t>
            </a:r>
          </a:p>
          <a:p>
            <a:pPr>
              <a:defRPr/>
            </a:pPr>
            <a:r>
              <a:rPr lang="en-US" sz="1400">
                <a:solidFill>
                  <a:schemeClr val="bg2"/>
                </a:solidFill>
              </a:rPr>
              <a:t>3.4 Take corrective action </a:t>
            </a:r>
          </a:p>
          <a:p>
            <a:pPr>
              <a:defRPr/>
            </a:pPr>
            <a:endParaRPr lang="en-US" sz="1400"/>
          </a:p>
        </p:txBody>
      </p:sp>
      <p:sp>
        <p:nvSpPr>
          <p:cNvPr id="544776" name="AutoShape 8">
            <a:extLst>
              <a:ext uri="{FF2B5EF4-FFF2-40B4-BE49-F238E27FC236}">
                <a16:creationId xmlns:a16="http://schemas.microsoft.com/office/drawing/2014/main" id="{258CE842-6634-7733-967D-FEADA762888C}"/>
              </a:ext>
            </a:extLst>
          </p:cNvPr>
          <p:cNvSpPr>
            <a:spLocks noChangeArrowheads="1"/>
          </p:cNvSpPr>
          <p:nvPr/>
        </p:nvSpPr>
        <p:spPr bwMode="auto">
          <a:xfrm>
            <a:off x="3124200" y="609600"/>
            <a:ext cx="2514600" cy="2209800"/>
          </a:xfrm>
          <a:prstGeom prst="roundRect">
            <a:avLst>
              <a:gd name="adj" fmla="val 16667"/>
            </a:avLst>
          </a:prstGeom>
          <a:solidFill>
            <a:schemeClr val="accent1"/>
          </a:solidFill>
          <a:ln w="12700" cap="sq">
            <a:solidFill>
              <a:schemeClr val="tx1"/>
            </a:solidFill>
            <a:round/>
            <a:headEnd type="none" w="sm" len="sm"/>
            <a:tailEnd type="none" w="sm" len="sm"/>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r>
              <a:rPr lang="en-US" sz="1800" b="1">
                <a:solidFill>
                  <a:schemeClr val="bg2"/>
                </a:solidFill>
                <a:latin typeface="Times New Roman" charset="0"/>
                <a:ea typeface="ＭＳ Ｐゴシック" charset="0"/>
              </a:rPr>
              <a:t>       </a:t>
            </a:r>
          </a:p>
          <a:p>
            <a:pPr>
              <a:defRPr/>
            </a:pPr>
            <a:endParaRPr lang="en-US" sz="1800" b="1">
              <a:solidFill>
                <a:schemeClr val="bg2"/>
              </a:solidFill>
              <a:latin typeface="Times New Roman" charset="0"/>
              <a:ea typeface="ＭＳ Ｐゴシック" charset="0"/>
            </a:endParaRPr>
          </a:p>
          <a:p>
            <a:pPr>
              <a:defRPr/>
            </a:pPr>
            <a:endParaRPr lang="en-US" sz="1800" b="1">
              <a:solidFill>
                <a:schemeClr val="bg2"/>
              </a:solidFill>
              <a:latin typeface="Times New Roman" charset="0"/>
              <a:ea typeface="ＭＳ Ｐゴシック" charset="0"/>
            </a:endParaRPr>
          </a:p>
          <a:p>
            <a:pPr>
              <a:defRPr/>
            </a:pPr>
            <a:r>
              <a:rPr lang="en-US" sz="1800" b="1">
                <a:solidFill>
                  <a:schemeClr val="bg2"/>
                </a:solidFill>
                <a:latin typeface="Times New Roman" charset="0"/>
                <a:ea typeface="ＭＳ Ｐゴシック" charset="0"/>
              </a:rPr>
              <a:t>              </a:t>
            </a:r>
            <a:endParaRPr lang="en-US" sz="1800" b="1">
              <a:latin typeface="Times New Roman" charset="0"/>
              <a:ea typeface="ＭＳ Ｐゴシック" charset="0"/>
            </a:endParaRPr>
          </a:p>
        </p:txBody>
      </p:sp>
      <p:sp>
        <p:nvSpPr>
          <p:cNvPr id="544777" name="Text Box 9">
            <a:extLst>
              <a:ext uri="{FF2B5EF4-FFF2-40B4-BE49-F238E27FC236}">
                <a16:creationId xmlns:a16="http://schemas.microsoft.com/office/drawing/2014/main" id="{113FEF30-3EDF-8747-81FC-915459D18696}"/>
              </a:ext>
            </a:extLst>
          </p:cNvPr>
          <p:cNvSpPr txBox="1">
            <a:spLocks noChangeArrowheads="1"/>
          </p:cNvSpPr>
          <p:nvPr/>
        </p:nvSpPr>
        <p:spPr bwMode="auto">
          <a:xfrm>
            <a:off x="2667000" y="2895600"/>
            <a:ext cx="3429000" cy="37115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342900" indent="-342900"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1800" b="1">
                <a:solidFill>
                  <a:schemeClr val="bg2"/>
                </a:solidFill>
              </a:rPr>
              <a:t>                2.0 Design</a:t>
            </a:r>
            <a:endParaRPr lang="en-US" altLang="en-US" sz="1800" b="1"/>
          </a:p>
          <a:p>
            <a:pPr eaLnBrk="1" hangingPunct="1"/>
            <a:r>
              <a:rPr lang="en-US" altLang="en-US" sz="1600">
                <a:solidFill>
                  <a:schemeClr val="bg2"/>
                </a:solidFill>
              </a:rPr>
              <a:t> </a:t>
            </a:r>
            <a:r>
              <a:rPr lang="en-US" altLang="en-US">
                <a:solidFill>
                  <a:schemeClr val="bg2"/>
                </a:solidFill>
              </a:rPr>
              <a:t>2.1 Define current-state enterprise architecture (design)</a:t>
            </a:r>
          </a:p>
          <a:p>
            <a:pPr eaLnBrk="1" hangingPunct="1"/>
            <a:r>
              <a:rPr lang="en-US" altLang="en-US">
                <a:solidFill>
                  <a:schemeClr val="bg2"/>
                </a:solidFill>
              </a:rPr>
              <a:t> 2.2 Develop &amp; use computational enterprise architecture model </a:t>
            </a:r>
          </a:p>
          <a:p>
            <a:pPr eaLnBrk="1" hangingPunct="1"/>
            <a:r>
              <a:rPr lang="en-US" altLang="en-US">
                <a:solidFill>
                  <a:schemeClr val="bg2"/>
                </a:solidFill>
              </a:rPr>
              <a:t>        </a:t>
            </a:r>
            <a:r>
              <a:rPr lang="en-US" altLang="en-US" sz="1200">
                <a:solidFill>
                  <a:schemeClr val="bg2"/>
                </a:solidFill>
              </a:rPr>
              <a:t>2.2.1 Assess current-state architecture using    </a:t>
            </a:r>
          </a:p>
          <a:p>
            <a:pPr eaLnBrk="1" hangingPunct="1"/>
            <a:r>
              <a:rPr lang="en-US" altLang="en-US" sz="1200">
                <a:solidFill>
                  <a:schemeClr val="bg2"/>
                </a:solidFill>
              </a:rPr>
              <a:t>                  the model</a:t>
            </a:r>
          </a:p>
          <a:p>
            <a:pPr eaLnBrk="1" hangingPunct="1"/>
            <a:r>
              <a:rPr lang="en-US" altLang="en-US" sz="1200">
                <a:solidFill>
                  <a:schemeClr val="bg2"/>
                </a:solidFill>
              </a:rPr>
              <a:t>         2.2.2 Define desired future-state enterprise </a:t>
            </a:r>
          </a:p>
          <a:p>
            <a:pPr eaLnBrk="1" hangingPunct="1"/>
            <a:r>
              <a:rPr lang="en-US" altLang="en-US" sz="1200">
                <a:solidFill>
                  <a:schemeClr val="bg2"/>
                </a:solidFill>
              </a:rPr>
              <a:t>                  architecture options using the model</a:t>
            </a:r>
          </a:p>
          <a:p>
            <a:pPr eaLnBrk="1" hangingPunct="1"/>
            <a:r>
              <a:rPr lang="en-US" altLang="en-US" sz="1200">
                <a:solidFill>
                  <a:schemeClr val="bg2"/>
                </a:solidFill>
              </a:rPr>
              <a:t>  </a:t>
            </a:r>
            <a:r>
              <a:rPr lang="en-US" altLang="en-US">
                <a:solidFill>
                  <a:schemeClr val="bg2"/>
                </a:solidFill>
              </a:rPr>
              <a:t>2.3 Evaluate future-state options &amp; select </a:t>
            </a:r>
          </a:p>
          <a:p>
            <a:pPr eaLnBrk="1" hangingPunct="1"/>
            <a:r>
              <a:rPr lang="en-US" altLang="en-US">
                <a:solidFill>
                  <a:schemeClr val="bg2"/>
                </a:solidFill>
              </a:rPr>
              <a:t>        </a:t>
            </a:r>
            <a:r>
              <a:rPr lang="ja-JP" altLang="en-US">
                <a:solidFill>
                  <a:schemeClr val="bg2"/>
                </a:solidFill>
                <a:latin typeface="Arial" panose="020B0604020202020204" pitchFamily="34" charset="0"/>
              </a:rPr>
              <a:t>“</a:t>
            </a:r>
            <a:r>
              <a:rPr lang="en-US" altLang="ja-JP">
                <a:solidFill>
                  <a:schemeClr val="bg2"/>
                </a:solidFill>
              </a:rPr>
              <a:t>best</a:t>
            </a:r>
            <a:r>
              <a:rPr lang="ja-JP" altLang="en-US">
                <a:solidFill>
                  <a:schemeClr val="bg2"/>
                </a:solidFill>
                <a:latin typeface="Arial" panose="020B0604020202020204" pitchFamily="34" charset="0"/>
              </a:rPr>
              <a:t>”</a:t>
            </a:r>
            <a:r>
              <a:rPr lang="en-US" altLang="ja-JP">
                <a:solidFill>
                  <a:schemeClr val="bg2"/>
                </a:solidFill>
              </a:rPr>
              <a:t> option</a:t>
            </a:r>
          </a:p>
          <a:p>
            <a:pPr eaLnBrk="1" hangingPunct="1"/>
            <a:r>
              <a:rPr lang="en-US" altLang="en-US">
                <a:solidFill>
                  <a:schemeClr val="bg2"/>
                </a:solidFill>
              </a:rPr>
              <a:t>  2.4 Define future-state enterprise architecture design (system design)</a:t>
            </a:r>
          </a:p>
          <a:p>
            <a:pPr eaLnBrk="1" hangingPunct="1"/>
            <a:r>
              <a:rPr lang="en-US" altLang="en-US">
                <a:solidFill>
                  <a:schemeClr val="bg2"/>
                </a:solidFill>
              </a:rPr>
              <a:t>  2.5 Develop future-state enterprise engineering design (detailed design)</a:t>
            </a:r>
          </a:p>
          <a:p>
            <a:pPr eaLnBrk="1" hangingPunct="1"/>
            <a:r>
              <a:rPr lang="en-US" altLang="en-US">
                <a:solidFill>
                  <a:schemeClr val="bg2"/>
                </a:solidFill>
              </a:rPr>
              <a:t>  2.6 Develop strategic implementation plan</a:t>
            </a:r>
          </a:p>
          <a:p>
            <a:pPr eaLnBrk="1" hangingPunct="1"/>
            <a:r>
              <a:rPr lang="en-US" altLang="en-US">
                <a:solidFill>
                  <a:schemeClr val="bg2"/>
                </a:solidFill>
              </a:rPr>
              <a:t>  2.7 Develop detailed implementation plan </a:t>
            </a:r>
          </a:p>
        </p:txBody>
      </p:sp>
      <p:sp>
        <p:nvSpPr>
          <p:cNvPr id="544779" name="Text Box 11">
            <a:extLst>
              <a:ext uri="{FF2B5EF4-FFF2-40B4-BE49-F238E27FC236}">
                <a16:creationId xmlns:a16="http://schemas.microsoft.com/office/drawing/2014/main" id="{C90C9CDA-2C48-87FC-8943-BDED797237F9}"/>
              </a:ext>
            </a:extLst>
          </p:cNvPr>
          <p:cNvSpPr txBox="1">
            <a:spLocks noChangeArrowheads="1"/>
          </p:cNvSpPr>
          <p:nvPr/>
        </p:nvSpPr>
        <p:spPr bwMode="auto">
          <a:xfrm>
            <a:off x="3276600" y="609600"/>
            <a:ext cx="2286000" cy="3500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292100" indent="-292100">
              <a:defRPr sz="2400">
                <a:solidFill>
                  <a:schemeClr val="tx1"/>
                </a:solidFill>
                <a:latin typeface="Times New Roman" charset="0"/>
                <a:ea typeface="ＭＳ Ｐゴシック" charset="0"/>
              </a:defRPr>
            </a:lvl1pPr>
            <a:lvl2pPr marL="571500">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fontAlgn="base">
              <a:spcBef>
                <a:spcPct val="0"/>
              </a:spcBef>
              <a:spcAft>
                <a:spcPct val="0"/>
              </a:spcAft>
              <a:defRPr sz="2400">
                <a:solidFill>
                  <a:schemeClr val="tx1"/>
                </a:solidFill>
                <a:latin typeface="Times New Roman" charset="0"/>
                <a:ea typeface="ＭＳ Ｐゴシック" charset="0"/>
              </a:defRPr>
            </a:lvl6pPr>
            <a:lvl7pPr fontAlgn="base">
              <a:spcBef>
                <a:spcPct val="0"/>
              </a:spcBef>
              <a:spcAft>
                <a:spcPct val="0"/>
              </a:spcAft>
              <a:defRPr sz="2400">
                <a:solidFill>
                  <a:schemeClr val="tx1"/>
                </a:solidFill>
                <a:latin typeface="Times New Roman" charset="0"/>
                <a:ea typeface="ＭＳ Ｐゴシック" charset="0"/>
              </a:defRPr>
            </a:lvl7pPr>
            <a:lvl8pPr fontAlgn="base">
              <a:spcBef>
                <a:spcPct val="0"/>
              </a:spcBef>
              <a:spcAft>
                <a:spcPct val="0"/>
              </a:spcAft>
              <a:defRPr sz="2400">
                <a:solidFill>
                  <a:schemeClr val="tx1"/>
                </a:solidFill>
                <a:latin typeface="Times New Roman" charset="0"/>
                <a:ea typeface="ＭＳ Ｐゴシック" charset="0"/>
              </a:defRPr>
            </a:lvl8pPr>
            <a:lvl9pPr fontAlgn="base">
              <a:spcBef>
                <a:spcPct val="0"/>
              </a:spcBef>
              <a:spcAft>
                <a:spcPct val="0"/>
              </a:spcAft>
              <a:defRPr sz="2400">
                <a:solidFill>
                  <a:schemeClr val="tx1"/>
                </a:solidFill>
                <a:latin typeface="Times New Roman" charset="0"/>
                <a:ea typeface="ＭＳ Ｐゴシック" charset="0"/>
              </a:defRPr>
            </a:lvl9pPr>
          </a:lstStyle>
          <a:p>
            <a:pPr>
              <a:defRPr/>
            </a:pPr>
            <a:r>
              <a:rPr lang="en-US" sz="1800" b="1">
                <a:solidFill>
                  <a:schemeClr val="bg2"/>
                </a:solidFill>
              </a:rPr>
              <a:t>       4.0 Sustain</a:t>
            </a:r>
          </a:p>
          <a:p>
            <a:pPr>
              <a:defRPr/>
            </a:pPr>
            <a:r>
              <a:rPr lang="en-US" sz="1600">
                <a:solidFill>
                  <a:schemeClr val="bg2"/>
                </a:solidFill>
              </a:rPr>
              <a:t>   </a:t>
            </a:r>
          </a:p>
          <a:p>
            <a:pPr>
              <a:defRPr/>
            </a:pPr>
            <a:r>
              <a:rPr lang="en-US" sz="1400">
                <a:solidFill>
                  <a:schemeClr val="bg2"/>
                </a:solidFill>
              </a:rPr>
              <a:t>4.1 Pursue &amp; sustain transformation efforts (strategic, tactical, operational)</a:t>
            </a:r>
          </a:p>
          <a:p>
            <a:pPr>
              <a:defRPr/>
            </a:pPr>
            <a:r>
              <a:rPr lang="en-US" sz="1400">
                <a:solidFill>
                  <a:schemeClr val="bg2"/>
                </a:solidFill>
              </a:rPr>
              <a:t>4.2 Sense and respond to evolving shifts in the external environment</a:t>
            </a:r>
          </a:p>
          <a:p>
            <a:pPr>
              <a:defRPr/>
            </a:pPr>
            <a:r>
              <a:rPr lang="en-US" sz="1400">
                <a:solidFill>
                  <a:schemeClr val="bg2"/>
                </a:solidFill>
              </a:rPr>
              <a:t>   </a:t>
            </a:r>
          </a:p>
          <a:p>
            <a:pPr>
              <a:defRPr/>
            </a:pPr>
            <a:endParaRPr lang="en-US" sz="1400" b="1">
              <a:solidFill>
                <a:schemeClr val="bg2"/>
              </a:solidFill>
            </a:endParaRPr>
          </a:p>
          <a:p>
            <a:pPr>
              <a:defRPr/>
            </a:pPr>
            <a:r>
              <a:rPr lang="en-US" sz="1400" b="1">
                <a:solidFill>
                  <a:schemeClr val="bg2"/>
                </a:solidFill>
              </a:rPr>
              <a:t> </a:t>
            </a:r>
          </a:p>
          <a:p>
            <a:pPr>
              <a:defRPr/>
            </a:pPr>
            <a:r>
              <a:rPr lang="en-US" sz="1800" b="1">
                <a:solidFill>
                  <a:schemeClr val="bg2"/>
                </a:solidFill>
              </a:rPr>
              <a:t>          </a:t>
            </a:r>
            <a:endParaRPr lang="en-US" sz="1800" b="1"/>
          </a:p>
          <a:p>
            <a:pPr>
              <a:defRPr/>
            </a:pPr>
            <a:endParaRPr lang="en-US" sz="3200"/>
          </a:p>
        </p:txBody>
      </p:sp>
      <p:sp>
        <p:nvSpPr>
          <p:cNvPr id="544780" name="Arc 12">
            <a:extLst>
              <a:ext uri="{FF2B5EF4-FFF2-40B4-BE49-F238E27FC236}">
                <a16:creationId xmlns:a16="http://schemas.microsoft.com/office/drawing/2014/main" id="{08253DDC-6B2E-E159-1B05-B20C53868C81}"/>
              </a:ext>
            </a:extLst>
          </p:cNvPr>
          <p:cNvSpPr>
            <a:spLocks/>
          </p:cNvSpPr>
          <p:nvPr/>
        </p:nvSpPr>
        <p:spPr bwMode="auto">
          <a:xfrm flipV="1">
            <a:off x="6251575" y="4800600"/>
            <a:ext cx="1368425" cy="1066800"/>
          </a:xfrm>
          <a:custGeom>
            <a:avLst/>
            <a:gdLst>
              <a:gd name="T0" fmla="*/ 0 w 24867"/>
              <a:gd name="T1" fmla="*/ 11013 h 24119"/>
              <a:gd name="T2" fmla="*/ 1360281 w 24867"/>
              <a:gd name="T3" fmla="*/ 1066800 h 24119"/>
              <a:gd name="T4" fmla="*/ 179782 w 24867"/>
              <a:gd name="T5" fmla="*/ 955383 h 24119"/>
              <a:gd name="T6" fmla="*/ 0 60000 65536"/>
              <a:gd name="T7" fmla="*/ 0 60000 65536"/>
              <a:gd name="T8" fmla="*/ 0 60000 65536"/>
            </a:gdLst>
            <a:ahLst/>
            <a:cxnLst>
              <a:cxn ang="T6">
                <a:pos x="T0" y="T1"/>
              </a:cxn>
              <a:cxn ang="T7">
                <a:pos x="T2" y="T3"/>
              </a:cxn>
              <a:cxn ang="T8">
                <a:pos x="T4" y="T5"/>
              </a:cxn>
            </a:cxnLst>
            <a:rect l="0" t="0" r="r" b="b"/>
            <a:pathLst>
              <a:path w="24867" h="24119" fill="none" extrusionOk="0">
                <a:moveTo>
                  <a:pt x="-1" y="248"/>
                </a:moveTo>
                <a:cubicBezTo>
                  <a:pt x="1081" y="83"/>
                  <a:pt x="2173" y="-1"/>
                  <a:pt x="3267" y="-1"/>
                </a:cubicBezTo>
                <a:cubicBezTo>
                  <a:pt x="15196" y="0"/>
                  <a:pt x="24867" y="9670"/>
                  <a:pt x="24867" y="21600"/>
                </a:cubicBezTo>
                <a:cubicBezTo>
                  <a:pt x="24867" y="22441"/>
                  <a:pt x="24817" y="23282"/>
                  <a:pt x="24719" y="24119"/>
                </a:cubicBezTo>
              </a:path>
              <a:path w="24867" h="24119" stroke="0" extrusionOk="0">
                <a:moveTo>
                  <a:pt x="-1" y="248"/>
                </a:moveTo>
                <a:cubicBezTo>
                  <a:pt x="1081" y="83"/>
                  <a:pt x="2173" y="-1"/>
                  <a:pt x="3267" y="-1"/>
                </a:cubicBezTo>
                <a:cubicBezTo>
                  <a:pt x="15196" y="0"/>
                  <a:pt x="24867" y="9670"/>
                  <a:pt x="24867" y="21600"/>
                </a:cubicBezTo>
                <a:cubicBezTo>
                  <a:pt x="24867" y="22441"/>
                  <a:pt x="24817" y="23282"/>
                  <a:pt x="24719" y="24119"/>
                </a:cubicBezTo>
                <a:lnTo>
                  <a:pt x="3267" y="21600"/>
                </a:lnTo>
                <a:lnTo>
                  <a:pt x="-1" y="248"/>
                </a:lnTo>
                <a:close/>
              </a:path>
            </a:pathLst>
          </a:custGeom>
          <a:noFill/>
          <a:ln w="57150" cap="sq">
            <a:solidFill>
              <a:schemeClr val="hlink"/>
            </a:solidFill>
            <a:round/>
            <a:headEnd type="none" w="sm" len="sm"/>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544781" name="Arc 13">
            <a:extLst>
              <a:ext uri="{FF2B5EF4-FFF2-40B4-BE49-F238E27FC236}">
                <a16:creationId xmlns:a16="http://schemas.microsoft.com/office/drawing/2014/main" id="{6D7B60F2-22C1-A0BA-4F83-D6FA310B5DDB}"/>
              </a:ext>
            </a:extLst>
          </p:cNvPr>
          <p:cNvSpPr>
            <a:spLocks/>
          </p:cNvSpPr>
          <p:nvPr/>
        </p:nvSpPr>
        <p:spPr bwMode="auto">
          <a:xfrm flipH="1" flipV="1">
            <a:off x="1219200" y="4876800"/>
            <a:ext cx="1295400" cy="990600"/>
          </a:xfrm>
          <a:custGeom>
            <a:avLst/>
            <a:gdLst>
              <a:gd name="T0" fmla="*/ 2939 w 21600"/>
              <a:gd name="T1" fmla="*/ 0 h 21599"/>
              <a:gd name="T2" fmla="*/ 1295400 w 21600"/>
              <a:gd name="T3" fmla="*/ 990600 h 21599"/>
              <a:gd name="T4" fmla="*/ 0 w 21600"/>
              <a:gd name="T5" fmla="*/ 990600 h 21599"/>
              <a:gd name="T6" fmla="*/ 0 60000 65536"/>
              <a:gd name="T7" fmla="*/ 0 60000 65536"/>
              <a:gd name="T8" fmla="*/ 0 60000 65536"/>
            </a:gdLst>
            <a:ahLst/>
            <a:cxnLst>
              <a:cxn ang="T6">
                <a:pos x="T0" y="T1"/>
              </a:cxn>
              <a:cxn ang="T7">
                <a:pos x="T2" y="T3"/>
              </a:cxn>
              <a:cxn ang="T8">
                <a:pos x="T4" y="T5"/>
              </a:cxn>
            </a:cxnLst>
            <a:rect l="0" t="0" r="r" b="b"/>
            <a:pathLst>
              <a:path w="21600" h="21599" fill="none" extrusionOk="0">
                <a:moveTo>
                  <a:pt x="49" y="-1"/>
                </a:moveTo>
                <a:cubicBezTo>
                  <a:pt x="11959" y="26"/>
                  <a:pt x="21600" y="9688"/>
                  <a:pt x="21600" y="21599"/>
                </a:cubicBezTo>
              </a:path>
              <a:path w="21600" h="21599" stroke="0" extrusionOk="0">
                <a:moveTo>
                  <a:pt x="49" y="-1"/>
                </a:moveTo>
                <a:cubicBezTo>
                  <a:pt x="11959" y="26"/>
                  <a:pt x="21600" y="9688"/>
                  <a:pt x="21600" y="21599"/>
                </a:cubicBezTo>
                <a:lnTo>
                  <a:pt x="0" y="21599"/>
                </a:lnTo>
                <a:lnTo>
                  <a:pt x="49" y="-1"/>
                </a:lnTo>
                <a:close/>
              </a:path>
            </a:pathLst>
          </a:custGeom>
          <a:noFill/>
          <a:ln w="57150" cap="sq">
            <a:solidFill>
              <a:schemeClr val="hlink"/>
            </a:solidFill>
            <a:round/>
            <a:headEnd type="triangle" w="med" len="me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544782" name="Arc 14">
            <a:extLst>
              <a:ext uri="{FF2B5EF4-FFF2-40B4-BE49-F238E27FC236}">
                <a16:creationId xmlns:a16="http://schemas.microsoft.com/office/drawing/2014/main" id="{A0FF62F0-8DC6-3D6D-D8FB-BFB34D6B61D7}"/>
              </a:ext>
            </a:extLst>
          </p:cNvPr>
          <p:cNvSpPr>
            <a:spLocks/>
          </p:cNvSpPr>
          <p:nvPr/>
        </p:nvSpPr>
        <p:spPr bwMode="auto">
          <a:xfrm rot="3844565" flipH="1">
            <a:off x="5720557" y="1072356"/>
            <a:ext cx="1798638" cy="1381125"/>
          </a:xfrm>
          <a:custGeom>
            <a:avLst/>
            <a:gdLst>
              <a:gd name="T0" fmla="*/ 0 w 26371"/>
              <a:gd name="T1" fmla="*/ 27852 h 26480"/>
              <a:gd name="T2" fmla="*/ 1760511 w 26371"/>
              <a:gd name="T3" fmla="*/ 1381125 h 26480"/>
              <a:gd name="T4" fmla="*/ 325407 w 26371"/>
              <a:gd name="T5" fmla="*/ 1126597 h 26480"/>
              <a:gd name="T6" fmla="*/ 0 60000 65536"/>
              <a:gd name="T7" fmla="*/ 0 60000 65536"/>
              <a:gd name="T8" fmla="*/ 0 60000 65536"/>
            </a:gdLst>
            <a:ahLst/>
            <a:cxnLst>
              <a:cxn ang="T6">
                <a:pos x="T0" y="T1"/>
              </a:cxn>
              <a:cxn ang="T7">
                <a:pos x="T2" y="T3"/>
              </a:cxn>
              <a:cxn ang="T8">
                <a:pos x="T4" y="T5"/>
              </a:cxn>
            </a:cxnLst>
            <a:rect l="0" t="0" r="r" b="b"/>
            <a:pathLst>
              <a:path w="26371" h="26480" fill="none" extrusionOk="0">
                <a:moveTo>
                  <a:pt x="-1" y="533"/>
                </a:moveTo>
                <a:cubicBezTo>
                  <a:pt x="1565" y="178"/>
                  <a:pt x="3165" y="-1"/>
                  <a:pt x="4771" y="-1"/>
                </a:cubicBezTo>
                <a:cubicBezTo>
                  <a:pt x="16700" y="0"/>
                  <a:pt x="26371" y="9670"/>
                  <a:pt x="26371" y="21600"/>
                </a:cubicBezTo>
                <a:cubicBezTo>
                  <a:pt x="26371" y="23242"/>
                  <a:pt x="26183" y="24879"/>
                  <a:pt x="25812" y="26480"/>
                </a:cubicBezTo>
              </a:path>
              <a:path w="26371" h="26480" stroke="0" extrusionOk="0">
                <a:moveTo>
                  <a:pt x="-1" y="533"/>
                </a:moveTo>
                <a:cubicBezTo>
                  <a:pt x="1565" y="178"/>
                  <a:pt x="3165" y="-1"/>
                  <a:pt x="4771" y="-1"/>
                </a:cubicBezTo>
                <a:cubicBezTo>
                  <a:pt x="16700" y="0"/>
                  <a:pt x="26371" y="9670"/>
                  <a:pt x="26371" y="21600"/>
                </a:cubicBezTo>
                <a:cubicBezTo>
                  <a:pt x="26371" y="23242"/>
                  <a:pt x="26183" y="24879"/>
                  <a:pt x="25812" y="26480"/>
                </a:cubicBezTo>
                <a:lnTo>
                  <a:pt x="4771" y="21600"/>
                </a:lnTo>
                <a:lnTo>
                  <a:pt x="-1" y="533"/>
                </a:lnTo>
                <a:close/>
              </a:path>
            </a:pathLst>
          </a:custGeom>
          <a:noFill/>
          <a:ln w="57150" cap="sq">
            <a:solidFill>
              <a:schemeClr val="hlink"/>
            </a:solidFill>
            <a:round/>
            <a:headEnd type="none" w="sm" len="sm"/>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544783" name="Arc 15">
            <a:extLst>
              <a:ext uri="{FF2B5EF4-FFF2-40B4-BE49-F238E27FC236}">
                <a16:creationId xmlns:a16="http://schemas.microsoft.com/office/drawing/2014/main" id="{2CC8C80E-F72E-4839-39A7-ED0FAD16453D}"/>
              </a:ext>
            </a:extLst>
          </p:cNvPr>
          <p:cNvSpPr>
            <a:spLocks/>
          </p:cNvSpPr>
          <p:nvPr/>
        </p:nvSpPr>
        <p:spPr bwMode="auto">
          <a:xfrm rot="1896887" flipH="1">
            <a:off x="1552575" y="749300"/>
            <a:ext cx="1157288" cy="1939925"/>
          </a:xfrm>
          <a:custGeom>
            <a:avLst/>
            <a:gdLst>
              <a:gd name="T0" fmla="*/ 0 w 24276"/>
              <a:gd name="T1" fmla="*/ 12191 h 26575"/>
              <a:gd name="T2" fmla="*/ 1129591 w 24276"/>
              <a:gd name="T3" fmla="*/ 1939925 h 26575"/>
              <a:gd name="T4" fmla="*/ 127571 w 24276"/>
              <a:gd name="T5" fmla="*/ 1576759 h 26575"/>
              <a:gd name="T6" fmla="*/ 0 60000 65536"/>
              <a:gd name="T7" fmla="*/ 0 60000 65536"/>
              <a:gd name="T8" fmla="*/ 0 60000 65536"/>
            </a:gdLst>
            <a:ahLst/>
            <a:cxnLst>
              <a:cxn ang="T6">
                <a:pos x="T0" y="T1"/>
              </a:cxn>
              <a:cxn ang="T7">
                <a:pos x="T2" y="T3"/>
              </a:cxn>
              <a:cxn ang="T8">
                <a:pos x="T4" y="T5"/>
              </a:cxn>
            </a:cxnLst>
            <a:rect l="0" t="0" r="r" b="b"/>
            <a:pathLst>
              <a:path w="24276" h="26575" fill="none" extrusionOk="0">
                <a:moveTo>
                  <a:pt x="-1" y="166"/>
                </a:moveTo>
                <a:cubicBezTo>
                  <a:pt x="887" y="55"/>
                  <a:pt x="1781" y="-1"/>
                  <a:pt x="2676" y="-1"/>
                </a:cubicBezTo>
                <a:cubicBezTo>
                  <a:pt x="14605" y="0"/>
                  <a:pt x="24276" y="9670"/>
                  <a:pt x="24276" y="21600"/>
                </a:cubicBezTo>
                <a:cubicBezTo>
                  <a:pt x="24276" y="23275"/>
                  <a:pt x="24081" y="24944"/>
                  <a:pt x="23695" y="26575"/>
                </a:cubicBezTo>
              </a:path>
              <a:path w="24276" h="26575" stroke="0" extrusionOk="0">
                <a:moveTo>
                  <a:pt x="-1" y="166"/>
                </a:moveTo>
                <a:cubicBezTo>
                  <a:pt x="887" y="55"/>
                  <a:pt x="1781" y="-1"/>
                  <a:pt x="2676" y="-1"/>
                </a:cubicBezTo>
                <a:cubicBezTo>
                  <a:pt x="14605" y="0"/>
                  <a:pt x="24276" y="9670"/>
                  <a:pt x="24276" y="21600"/>
                </a:cubicBezTo>
                <a:cubicBezTo>
                  <a:pt x="24276" y="23275"/>
                  <a:pt x="24081" y="24944"/>
                  <a:pt x="23695" y="26575"/>
                </a:cubicBezTo>
                <a:lnTo>
                  <a:pt x="2676" y="21600"/>
                </a:lnTo>
                <a:lnTo>
                  <a:pt x="-1" y="166"/>
                </a:lnTo>
                <a:close/>
              </a:path>
            </a:pathLst>
          </a:custGeom>
          <a:noFill/>
          <a:ln w="57150" cap="sq">
            <a:solidFill>
              <a:schemeClr val="hlink"/>
            </a:solidFill>
            <a:round/>
            <a:headEnd type="none" w="sm" len="sm"/>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Date Placeholder 2">
            <a:extLst>
              <a:ext uri="{FF2B5EF4-FFF2-40B4-BE49-F238E27FC236}">
                <a16:creationId xmlns:a16="http://schemas.microsoft.com/office/drawing/2014/main" id="{06899C26-D891-468B-482D-6F8B91ED39DE}"/>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37" name="Footer Placeholder 3">
            <a:extLst>
              <a:ext uri="{FF2B5EF4-FFF2-40B4-BE49-F238E27FC236}">
                <a16:creationId xmlns:a16="http://schemas.microsoft.com/office/drawing/2014/main" id="{FB9A0C78-66EE-D5BA-320C-D973424EAF61}"/>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48389EA3-EB00-9041-9F54-2D9FAC35A1C8}" type="slidenum">
              <a:rPr lang="en-US" altLang="en-US" sz="1200"/>
              <a:pPr eaLnBrk="1" hangingPunct="1"/>
              <a:t>13</a:t>
            </a:fld>
            <a:endParaRPr lang="en-US" altLang="en-US" sz="1200"/>
          </a:p>
        </p:txBody>
      </p:sp>
      <p:sp>
        <p:nvSpPr>
          <p:cNvPr id="627714" name="Rectangle 2">
            <a:extLst>
              <a:ext uri="{FF2B5EF4-FFF2-40B4-BE49-F238E27FC236}">
                <a16:creationId xmlns:a16="http://schemas.microsoft.com/office/drawing/2014/main" id="{00A6876D-08E6-399D-A3EE-B73DCA8F33FD}"/>
              </a:ext>
            </a:extLst>
          </p:cNvPr>
          <p:cNvSpPr>
            <a:spLocks noGrp="1" noChangeArrowheads="1"/>
          </p:cNvSpPr>
          <p:nvPr>
            <p:ph type="title"/>
          </p:nvPr>
        </p:nvSpPr>
        <p:spPr/>
        <p:txBody>
          <a:bodyPr/>
          <a:lstStyle/>
          <a:p>
            <a:pPr eaLnBrk="1" hangingPunct="1"/>
            <a:r>
              <a:rPr lang="en-US" altLang="en-US" sz="2800"/>
              <a:t>Closer Look -- Role of Modeling</a:t>
            </a:r>
          </a:p>
        </p:txBody>
      </p:sp>
      <p:sp>
        <p:nvSpPr>
          <p:cNvPr id="627722" name="Text Box 10">
            <a:extLst>
              <a:ext uri="{FF2B5EF4-FFF2-40B4-BE49-F238E27FC236}">
                <a16:creationId xmlns:a16="http://schemas.microsoft.com/office/drawing/2014/main" id="{B010A156-B277-8BC4-3094-7E213D4E225A}"/>
              </a:ext>
            </a:extLst>
          </p:cNvPr>
          <p:cNvSpPr txBox="1">
            <a:spLocks noChangeArrowheads="1"/>
          </p:cNvSpPr>
          <p:nvPr/>
        </p:nvSpPr>
        <p:spPr bwMode="auto">
          <a:xfrm>
            <a:off x="685800" y="838200"/>
            <a:ext cx="7239000" cy="654050"/>
          </a:xfrm>
          <a:prstGeom prst="rect">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ja-JP" altLang="en-US" sz="1800">
                <a:latin typeface="Arial" panose="020B0604020202020204" pitchFamily="34" charset="0"/>
              </a:rPr>
              <a:t>“</a:t>
            </a:r>
            <a:r>
              <a:rPr lang="en-US" altLang="ja-JP" sz="1800"/>
              <a:t>Enterprise science</a:t>
            </a:r>
            <a:r>
              <a:rPr lang="ja-JP" altLang="en-US" sz="1800">
                <a:latin typeface="Arial" panose="020B0604020202020204" pitchFamily="34" charset="0"/>
              </a:rPr>
              <a:t>”</a:t>
            </a:r>
            <a:r>
              <a:rPr lang="en-US" altLang="ja-JP" sz="1800"/>
              <a:t> (theoretical, empirical) knowledge base; computational modeling methods &amp; techniques; design principles, heuristics and practices</a:t>
            </a:r>
            <a:endParaRPr lang="en-US" altLang="en-US" sz="1800"/>
          </a:p>
        </p:txBody>
      </p:sp>
      <p:sp>
        <p:nvSpPr>
          <p:cNvPr id="627724" name="AutoShape 12">
            <a:extLst>
              <a:ext uri="{FF2B5EF4-FFF2-40B4-BE49-F238E27FC236}">
                <a16:creationId xmlns:a16="http://schemas.microsoft.com/office/drawing/2014/main" id="{E7BBF90B-805D-B491-26EE-835ECEEA90FA}"/>
              </a:ext>
            </a:extLst>
          </p:cNvPr>
          <p:cNvSpPr>
            <a:spLocks noChangeArrowheads="1"/>
          </p:cNvSpPr>
          <p:nvPr/>
        </p:nvSpPr>
        <p:spPr bwMode="auto">
          <a:xfrm>
            <a:off x="2819400" y="3352800"/>
            <a:ext cx="2057400" cy="990600"/>
          </a:xfrm>
          <a:prstGeom prst="octagon">
            <a:avLst>
              <a:gd name="adj" fmla="val 29287"/>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600">
              <a:latin typeface="Times New Roman" charset="0"/>
              <a:ea typeface="ＭＳ Ｐゴシック" charset="0"/>
            </a:endParaRPr>
          </a:p>
          <a:p>
            <a:pPr algn="ctr">
              <a:defRPr/>
            </a:pPr>
            <a:r>
              <a:rPr lang="en-US" sz="1600">
                <a:latin typeface="Times New Roman" charset="0"/>
                <a:ea typeface="ＭＳ Ｐゴシック" charset="0"/>
              </a:rPr>
              <a:t>Assess current-state</a:t>
            </a:r>
          </a:p>
          <a:p>
            <a:pPr algn="ctr">
              <a:defRPr/>
            </a:pPr>
            <a:r>
              <a:rPr lang="en-US" sz="1600">
                <a:latin typeface="Times New Roman" charset="0"/>
                <a:ea typeface="ＭＳ Ｐゴシック" charset="0"/>
              </a:rPr>
              <a:t>enterprise architecture</a:t>
            </a:r>
          </a:p>
          <a:p>
            <a:pPr algn="ctr">
              <a:defRPr/>
            </a:pPr>
            <a:r>
              <a:rPr lang="en-US" sz="1600">
                <a:latin typeface="Times New Roman" charset="0"/>
                <a:ea typeface="ＭＳ Ｐゴシック" charset="0"/>
              </a:rPr>
              <a:t>(2.2.1)</a:t>
            </a:r>
            <a:endParaRPr lang="en-US" sz="2000">
              <a:latin typeface="Times New Roman" charset="0"/>
              <a:ea typeface="ＭＳ Ｐゴシック" charset="0"/>
            </a:endParaRPr>
          </a:p>
          <a:p>
            <a:pPr algn="ctr">
              <a:defRPr/>
            </a:pPr>
            <a:endParaRPr lang="en-US" sz="1800">
              <a:latin typeface="Times New Roman" charset="0"/>
              <a:ea typeface="ＭＳ Ｐゴシック" charset="0"/>
            </a:endParaRPr>
          </a:p>
        </p:txBody>
      </p:sp>
      <p:sp>
        <p:nvSpPr>
          <p:cNvPr id="627728" name="AutoShape 16">
            <a:extLst>
              <a:ext uri="{FF2B5EF4-FFF2-40B4-BE49-F238E27FC236}">
                <a16:creationId xmlns:a16="http://schemas.microsoft.com/office/drawing/2014/main" id="{3CC0527E-BEA1-9645-EA4B-0FDB163F064B}"/>
              </a:ext>
            </a:extLst>
          </p:cNvPr>
          <p:cNvSpPr>
            <a:spLocks noChangeArrowheads="1"/>
          </p:cNvSpPr>
          <p:nvPr/>
        </p:nvSpPr>
        <p:spPr bwMode="auto">
          <a:xfrm>
            <a:off x="2743200" y="1905000"/>
            <a:ext cx="2133600" cy="1219200"/>
          </a:xfrm>
          <a:prstGeom prst="octagon">
            <a:avLst>
              <a:gd name="adj" fmla="val 29287"/>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r>
              <a:rPr lang="en-US" sz="1600">
                <a:latin typeface="Times New Roman" charset="0"/>
                <a:ea typeface="ＭＳ Ｐゴシック" charset="0"/>
              </a:rPr>
              <a:t>   </a:t>
            </a:r>
          </a:p>
          <a:p>
            <a:pPr algn="ctr">
              <a:defRPr/>
            </a:pPr>
            <a:r>
              <a:rPr lang="en-US" sz="1600">
                <a:latin typeface="Times New Roman" charset="0"/>
                <a:ea typeface="ＭＳ Ｐゴシック" charset="0"/>
              </a:rPr>
              <a:t>Develop computational </a:t>
            </a:r>
          </a:p>
          <a:p>
            <a:pPr algn="ctr">
              <a:defRPr/>
            </a:pPr>
            <a:r>
              <a:rPr lang="en-US" sz="1600">
                <a:latin typeface="Times New Roman" charset="0"/>
                <a:ea typeface="ＭＳ Ｐゴシック" charset="0"/>
              </a:rPr>
              <a:t>enterprise architecture </a:t>
            </a:r>
          </a:p>
          <a:p>
            <a:pPr algn="ctr">
              <a:defRPr/>
            </a:pPr>
            <a:r>
              <a:rPr lang="en-US" sz="1600">
                <a:latin typeface="Times New Roman" charset="0"/>
                <a:ea typeface="ＭＳ Ｐゴシック" charset="0"/>
              </a:rPr>
              <a:t>model</a:t>
            </a:r>
          </a:p>
          <a:p>
            <a:pPr algn="ctr">
              <a:defRPr/>
            </a:pPr>
            <a:r>
              <a:rPr lang="en-US" sz="1600">
                <a:latin typeface="Times New Roman" charset="0"/>
                <a:ea typeface="ＭＳ Ｐゴシック" charset="0"/>
              </a:rPr>
              <a:t>(2.2)</a:t>
            </a:r>
          </a:p>
        </p:txBody>
      </p:sp>
      <p:sp>
        <p:nvSpPr>
          <p:cNvPr id="627731" name="AutoShape 19">
            <a:extLst>
              <a:ext uri="{FF2B5EF4-FFF2-40B4-BE49-F238E27FC236}">
                <a16:creationId xmlns:a16="http://schemas.microsoft.com/office/drawing/2014/main" id="{7EDD94ED-3643-B537-F8DF-92ADA59BE8B9}"/>
              </a:ext>
            </a:extLst>
          </p:cNvPr>
          <p:cNvSpPr>
            <a:spLocks noChangeArrowheads="1"/>
          </p:cNvSpPr>
          <p:nvPr/>
        </p:nvSpPr>
        <p:spPr bwMode="auto">
          <a:xfrm>
            <a:off x="5105400" y="1828800"/>
            <a:ext cx="2438400" cy="1981200"/>
          </a:xfrm>
          <a:prstGeom prst="octagon">
            <a:avLst>
              <a:gd name="adj" fmla="val 29287"/>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32" name="Text Box 20">
            <a:extLst>
              <a:ext uri="{FF2B5EF4-FFF2-40B4-BE49-F238E27FC236}">
                <a16:creationId xmlns:a16="http://schemas.microsoft.com/office/drawing/2014/main" id="{E6FA5E02-7F65-1298-5C5A-85CEF4F66DE7}"/>
              </a:ext>
            </a:extLst>
          </p:cNvPr>
          <p:cNvSpPr txBox="1">
            <a:spLocks noChangeArrowheads="1"/>
          </p:cNvSpPr>
          <p:nvPr/>
        </p:nvSpPr>
        <p:spPr bwMode="auto">
          <a:xfrm>
            <a:off x="5257800" y="1752600"/>
            <a:ext cx="2057400" cy="22526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algn="ctr" eaLnBrk="1" hangingPunct="1"/>
            <a:endParaRPr lang="en-US" altLang="en-US" sz="1600"/>
          </a:p>
          <a:p>
            <a:pPr algn="ctr" eaLnBrk="1" hangingPunct="1"/>
            <a:r>
              <a:rPr lang="en-US" altLang="en-US"/>
              <a:t>  Perform simulations </a:t>
            </a:r>
          </a:p>
          <a:p>
            <a:pPr algn="ctr" eaLnBrk="1" hangingPunct="1"/>
            <a:r>
              <a:rPr lang="en-US" altLang="en-US"/>
              <a:t>under alternative </a:t>
            </a:r>
          </a:p>
          <a:p>
            <a:pPr algn="ctr" eaLnBrk="1" hangingPunct="1"/>
            <a:r>
              <a:rPr lang="en-US" altLang="en-US"/>
              <a:t>contingency conditions </a:t>
            </a:r>
          </a:p>
          <a:p>
            <a:pPr algn="ctr" eaLnBrk="1" hangingPunct="1"/>
            <a:r>
              <a:rPr lang="en-US" altLang="en-US"/>
              <a:t>to identify alternative </a:t>
            </a:r>
          </a:p>
          <a:p>
            <a:pPr algn="ctr" eaLnBrk="1" hangingPunct="1"/>
            <a:r>
              <a:rPr lang="en-US" altLang="en-US"/>
              <a:t>future-state enterprise </a:t>
            </a:r>
          </a:p>
          <a:p>
            <a:pPr algn="ctr" eaLnBrk="1" hangingPunct="1"/>
            <a:r>
              <a:rPr lang="en-US" altLang="en-US"/>
              <a:t>architecture solution</a:t>
            </a:r>
          </a:p>
          <a:p>
            <a:pPr algn="ctr" eaLnBrk="1" hangingPunct="1"/>
            <a:r>
              <a:rPr lang="en-US" altLang="en-US"/>
              <a:t>options A</a:t>
            </a:r>
            <a:r>
              <a:rPr lang="en-US" altLang="en-US" baseline="-25000"/>
              <a:t>1</a:t>
            </a:r>
            <a:r>
              <a:rPr lang="en-US" altLang="en-US"/>
              <a:t>, A</a:t>
            </a:r>
            <a:r>
              <a:rPr lang="en-US" altLang="en-US" baseline="-25000"/>
              <a:t>2</a:t>
            </a:r>
            <a:r>
              <a:rPr lang="en-US" altLang="en-US"/>
              <a:t>, A</a:t>
            </a:r>
            <a:r>
              <a:rPr lang="en-US" altLang="en-US" baseline="-25000"/>
              <a:t>3</a:t>
            </a:r>
            <a:r>
              <a:rPr lang="en-US" altLang="en-US"/>
              <a:t>,…, A</a:t>
            </a:r>
            <a:r>
              <a:rPr lang="en-US" altLang="en-US" baseline="-25000"/>
              <a:t>n</a:t>
            </a:r>
          </a:p>
          <a:p>
            <a:pPr algn="ctr" eaLnBrk="1" hangingPunct="1"/>
            <a:r>
              <a:rPr lang="en-US" altLang="en-US" sz="1800" baseline="-25000"/>
              <a:t>(2.2.2)</a:t>
            </a:r>
            <a:r>
              <a:rPr lang="en-US" altLang="en-US" sz="1800"/>
              <a:t> </a:t>
            </a:r>
          </a:p>
          <a:p>
            <a:pPr eaLnBrk="1" hangingPunct="1"/>
            <a:r>
              <a:rPr lang="en-US" altLang="en-US" sz="1600"/>
              <a:t> </a:t>
            </a:r>
          </a:p>
        </p:txBody>
      </p:sp>
      <p:sp>
        <p:nvSpPr>
          <p:cNvPr id="627736" name="AutoShape 24">
            <a:extLst>
              <a:ext uri="{FF2B5EF4-FFF2-40B4-BE49-F238E27FC236}">
                <a16:creationId xmlns:a16="http://schemas.microsoft.com/office/drawing/2014/main" id="{20960726-C3AA-E04E-3CE4-6D15778986B9}"/>
              </a:ext>
            </a:extLst>
          </p:cNvPr>
          <p:cNvSpPr>
            <a:spLocks noChangeArrowheads="1"/>
          </p:cNvSpPr>
          <p:nvPr/>
        </p:nvSpPr>
        <p:spPr bwMode="auto">
          <a:xfrm>
            <a:off x="533400" y="1905000"/>
            <a:ext cx="1981200" cy="1600200"/>
          </a:xfrm>
          <a:prstGeom prst="octagon">
            <a:avLst>
              <a:gd name="adj" fmla="val 29287"/>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37" name="Text Box 25">
            <a:extLst>
              <a:ext uri="{FF2B5EF4-FFF2-40B4-BE49-F238E27FC236}">
                <a16:creationId xmlns:a16="http://schemas.microsoft.com/office/drawing/2014/main" id="{441BFA35-E8CC-9304-6AFE-CA0FFDF1DDF5}"/>
              </a:ext>
            </a:extLst>
          </p:cNvPr>
          <p:cNvSpPr txBox="1">
            <a:spLocks noChangeArrowheads="1"/>
          </p:cNvSpPr>
          <p:nvPr/>
        </p:nvSpPr>
        <p:spPr bwMode="auto">
          <a:xfrm>
            <a:off x="609600" y="1905000"/>
            <a:ext cx="1828800" cy="1825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endParaRPr lang="en-US">
              <a:latin typeface="Times New Roman" charset="0"/>
              <a:ea typeface="ＭＳ Ｐゴシック" charset="0"/>
            </a:endParaRPr>
          </a:p>
          <a:p>
            <a:pPr algn="ctr">
              <a:defRPr/>
            </a:pPr>
            <a:r>
              <a:rPr lang="en-US">
                <a:latin typeface="Times New Roman" charset="0"/>
                <a:ea typeface="ＭＳ Ｐゴシック" charset="0"/>
              </a:rPr>
              <a:t>Define &amp; </a:t>
            </a:r>
          </a:p>
          <a:p>
            <a:pPr algn="ctr">
              <a:defRPr/>
            </a:pPr>
            <a:r>
              <a:rPr lang="en-US">
                <a:latin typeface="Times New Roman" charset="0"/>
                <a:ea typeface="ＭＳ Ｐゴシック" charset="0"/>
              </a:rPr>
              <a:t>characterize </a:t>
            </a:r>
          </a:p>
          <a:p>
            <a:pPr algn="ctr">
              <a:defRPr/>
            </a:pPr>
            <a:r>
              <a:rPr lang="en-US">
                <a:latin typeface="Times New Roman" charset="0"/>
                <a:ea typeface="ＭＳ Ｐゴシック" charset="0"/>
              </a:rPr>
              <a:t>enterprise complexity, structure </a:t>
            </a:r>
          </a:p>
          <a:p>
            <a:pPr algn="ctr">
              <a:defRPr/>
            </a:pPr>
            <a:r>
              <a:rPr lang="en-US">
                <a:latin typeface="Times New Roman" charset="0"/>
                <a:ea typeface="ＭＳ Ｐゴシック" charset="0"/>
              </a:rPr>
              <a:t>and dynamics</a:t>
            </a:r>
          </a:p>
          <a:p>
            <a:pPr algn="ctr">
              <a:defRPr/>
            </a:pPr>
            <a:r>
              <a:rPr lang="en-US">
                <a:latin typeface="Times New Roman" charset="0"/>
                <a:ea typeface="ＭＳ Ｐゴシック" charset="0"/>
              </a:rPr>
              <a:t>(1.1, 1.2, 1.3)</a:t>
            </a:r>
            <a:r>
              <a:rPr lang="en-US" sz="1600">
                <a:latin typeface="Times New Roman" charset="0"/>
                <a:ea typeface="ＭＳ Ｐゴシック" charset="0"/>
              </a:rPr>
              <a:t> </a:t>
            </a:r>
          </a:p>
          <a:p>
            <a:pPr>
              <a:defRPr/>
            </a:pPr>
            <a:r>
              <a:rPr lang="en-US" sz="1600">
                <a:latin typeface="Times New Roman" charset="0"/>
                <a:ea typeface="ＭＳ Ｐゴシック" charset="0"/>
              </a:rPr>
              <a:t> </a:t>
            </a:r>
          </a:p>
        </p:txBody>
      </p:sp>
      <p:sp>
        <p:nvSpPr>
          <p:cNvPr id="627738" name="AutoShape 26">
            <a:extLst>
              <a:ext uri="{FF2B5EF4-FFF2-40B4-BE49-F238E27FC236}">
                <a16:creationId xmlns:a16="http://schemas.microsoft.com/office/drawing/2014/main" id="{2D5B3D64-2E15-8C97-6227-8253B16B359F}"/>
              </a:ext>
            </a:extLst>
          </p:cNvPr>
          <p:cNvSpPr>
            <a:spLocks noChangeArrowheads="1"/>
          </p:cNvSpPr>
          <p:nvPr/>
        </p:nvSpPr>
        <p:spPr bwMode="auto">
          <a:xfrm>
            <a:off x="685800" y="3733800"/>
            <a:ext cx="1447800" cy="1752600"/>
          </a:xfrm>
          <a:prstGeom prst="octagon">
            <a:avLst>
              <a:gd name="adj" fmla="val 29287"/>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39" name="Text Box 27">
            <a:extLst>
              <a:ext uri="{FF2B5EF4-FFF2-40B4-BE49-F238E27FC236}">
                <a16:creationId xmlns:a16="http://schemas.microsoft.com/office/drawing/2014/main" id="{877E8414-E53C-BCE2-ECB8-6C06BB2F2364}"/>
              </a:ext>
            </a:extLst>
          </p:cNvPr>
          <p:cNvSpPr txBox="1">
            <a:spLocks noChangeArrowheads="1"/>
          </p:cNvSpPr>
          <p:nvPr/>
        </p:nvSpPr>
        <p:spPr bwMode="auto">
          <a:xfrm>
            <a:off x="533400" y="3810000"/>
            <a:ext cx="1676400" cy="1558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en-US" sz="1600">
                <a:solidFill>
                  <a:schemeClr val="tx2"/>
                </a:solidFill>
                <a:latin typeface="Times New Roman" charset="0"/>
                <a:ea typeface="ＭＳ Ｐゴシック" charset="0"/>
              </a:rPr>
              <a:t>Define </a:t>
            </a:r>
          </a:p>
          <a:p>
            <a:pPr algn="ctr">
              <a:defRPr/>
            </a:pPr>
            <a:r>
              <a:rPr lang="en-US" sz="1600">
                <a:solidFill>
                  <a:schemeClr val="tx2"/>
                </a:solidFill>
                <a:latin typeface="Times New Roman" charset="0"/>
                <a:ea typeface="ＭＳ Ｐゴシック" charset="0"/>
              </a:rPr>
              <a:t>current-state </a:t>
            </a:r>
          </a:p>
          <a:p>
            <a:pPr algn="ctr">
              <a:defRPr/>
            </a:pPr>
            <a:r>
              <a:rPr lang="en-US" sz="1600">
                <a:solidFill>
                  <a:schemeClr val="tx2"/>
                </a:solidFill>
                <a:latin typeface="Times New Roman" charset="0"/>
                <a:ea typeface="ＭＳ Ｐゴシック" charset="0"/>
              </a:rPr>
              <a:t>enterprise </a:t>
            </a:r>
          </a:p>
          <a:p>
            <a:pPr algn="ctr">
              <a:defRPr/>
            </a:pPr>
            <a:r>
              <a:rPr lang="en-US" sz="1600">
                <a:solidFill>
                  <a:schemeClr val="tx2"/>
                </a:solidFill>
                <a:latin typeface="Times New Roman" charset="0"/>
                <a:ea typeface="ＭＳ Ｐゴシック" charset="0"/>
              </a:rPr>
              <a:t>architecture</a:t>
            </a:r>
          </a:p>
          <a:p>
            <a:pPr algn="ctr">
              <a:defRPr/>
            </a:pPr>
            <a:r>
              <a:rPr lang="en-US" sz="1600">
                <a:solidFill>
                  <a:schemeClr val="tx2"/>
                </a:solidFill>
                <a:latin typeface="Times New Roman" charset="0"/>
                <a:ea typeface="ＭＳ Ｐゴシック" charset="0"/>
              </a:rPr>
              <a:t>(design)</a:t>
            </a:r>
          </a:p>
          <a:p>
            <a:pPr algn="ctr">
              <a:defRPr/>
            </a:pPr>
            <a:r>
              <a:rPr lang="en-US" sz="1600">
                <a:solidFill>
                  <a:schemeClr val="tx2"/>
                </a:solidFill>
                <a:latin typeface="Times New Roman" charset="0"/>
                <a:ea typeface="ＭＳ Ｐゴシック" charset="0"/>
              </a:rPr>
              <a:t>(2.1)</a:t>
            </a:r>
          </a:p>
        </p:txBody>
      </p:sp>
      <p:sp>
        <p:nvSpPr>
          <p:cNvPr id="627742" name="Line 30">
            <a:extLst>
              <a:ext uri="{FF2B5EF4-FFF2-40B4-BE49-F238E27FC236}">
                <a16:creationId xmlns:a16="http://schemas.microsoft.com/office/drawing/2014/main" id="{4BFD1217-CE0F-C9A5-4889-B5E33DCC825C}"/>
              </a:ext>
            </a:extLst>
          </p:cNvPr>
          <p:cNvSpPr>
            <a:spLocks noChangeShapeType="1"/>
          </p:cNvSpPr>
          <p:nvPr/>
        </p:nvSpPr>
        <p:spPr bwMode="auto">
          <a:xfrm>
            <a:off x="1524000" y="1524000"/>
            <a:ext cx="0" cy="381000"/>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43" name="Line 31">
            <a:extLst>
              <a:ext uri="{FF2B5EF4-FFF2-40B4-BE49-F238E27FC236}">
                <a16:creationId xmlns:a16="http://schemas.microsoft.com/office/drawing/2014/main" id="{57CDB95B-218E-A19E-8BA3-5CF8B4DFFCC6}"/>
              </a:ext>
            </a:extLst>
          </p:cNvPr>
          <p:cNvSpPr>
            <a:spLocks noChangeShapeType="1"/>
          </p:cNvSpPr>
          <p:nvPr/>
        </p:nvSpPr>
        <p:spPr bwMode="auto">
          <a:xfrm>
            <a:off x="3810000" y="1524000"/>
            <a:ext cx="0" cy="381000"/>
          </a:xfrm>
          <a:prstGeom prst="line">
            <a:avLst/>
          </a:prstGeom>
          <a:noFill/>
          <a:ln w="38100" cap="sq">
            <a:solidFill>
              <a:schemeClr val="tx1"/>
            </a:solidFill>
            <a:round/>
            <a:headEnd type="none" w="sm" len="sm"/>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44" name="Line 32">
            <a:extLst>
              <a:ext uri="{FF2B5EF4-FFF2-40B4-BE49-F238E27FC236}">
                <a16:creationId xmlns:a16="http://schemas.microsoft.com/office/drawing/2014/main" id="{3737CAD2-4465-B5CE-E45B-32B5E19E1CAE}"/>
              </a:ext>
            </a:extLst>
          </p:cNvPr>
          <p:cNvSpPr>
            <a:spLocks noChangeShapeType="1"/>
          </p:cNvSpPr>
          <p:nvPr/>
        </p:nvSpPr>
        <p:spPr bwMode="auto">
          <a:xfrm>
            <a:off x="3810000" y="3124200"/>
            <a:ext cx="0" cy="228600"/>
          </a:xfrm>
          <a:prstGeom prst="line">
            <a:avLst/>
          </a:prstGeom>
          <a:noFill/>
          <a:ln w="38100" cap="sq">
            <a:solidFill>
              <a:schemeClr val="tx2"/>
            </a:solidFill>
            <a:round/>
            <a:headEnd type="none" w="sm" len="sm"/>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45" name="Line 33">
            <a:extLst>
              <a:ext uri="{FF2B5EF4-FFF2-40B4-BE49-F238E27FC236}">
                <a16:creationId xmlns:a16="http://schemas.microsoft.com/office/drawing/2014/main" id="{2E9598A1-3089-CCBF-A461-15122F6B24BD}"/>
              </a:ext>
            </a:extLst>
          </p:cNvPr>
          <p:cNvSpPr>
            <a:spLocks noChangeShapeType="1"/>
          </p:cNvSpPr>
          <p:nvPr/>
        </p:nvSpPr>
        <p:spPr bwMode="auto">
          <a:xfrm flipH="1">
            <a:off x="304800" y="1295400"/>
            <a:ext cx="381000" cy="0"/>
          </a:xfrm>
          <a:prstGeom prst="line">
            <a:avLst/>
          </a:prstGeom>
          <a:noFill/>
          <a:ln w="38100">
            <a:solidFill>
              <a:schemeClr val="tx1"/>
            </a:solidFill>
            <a:prstDash val="sysDot"/>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46" name="Line 34">
            <a:extLst>
              <a:ext uri="{FF2B5EF4-FFF2-40B4-BE49-F238E27FC236}">
                <a16:creationId xmlns:a16="http://schemas.microsoft.com/office/drawing/2014/main" id="{5546F116-A3CF-4E64-06BD-10E40904923D}"/>
              </a:ext>
            </a:extLst>
          </p:cNvPr>
          <p:cNvSpPr>
            <a:spLocks noChangeShapeType="1"/>
          </p:cNvSpPr>
          <p:nvPr/>
        </p:nvSpPr>
        <p:spPr bwMode="auto">
          <a:xfrm>
            <a:off x="304800" y="1295400"/>
            <a:ext cx="0" cy="3276600"/>
          </a:xfrm>
          <a:prstGeom prst="line">
            <a:avLst/>
          </a:prstGeom>
          <a:noFill/>
          <a:ln w="38100">
            <a:solidFill>
              <a:schemeClr val="tx1"/>
            </a:solidFill>
            <a:prstDash val="sysDot"/>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47" name="Line 35">
            <a:extLst>
              <a:ext uri="{FF2B5EF4-FFF2-40B4-BE49-F238E27FC236}">
                <a16:creationId xmlns:a16="http://schemas.microsoft.com/office/drawing/2014/main" id="{54762028-DE89-6BD3-A05A-C396131CCC5B}"/>
              </a:ext>
            </a:extLst>
          </p:cNvPr>
          <p:cNvSpPr>
            <a:spLocks noChangeShapeType="1"/>
          </p:cNvSpPr>
          <p:nvPr/>
        </p:nvSpPr>
        <p:spPr bwMode="auto">
          <a:xfrm>
            <a:off x="304800" y="4572000"/>
            <a:ext cx="381000" cy="0"/>
          </a:xfrm>
          <a:prstGeom prst="line">
            <a:avLst/>
          </a:prstGeom>
          <a:noFill/>
          <a:ln w="38100">
            <a:solidFill>
              <a:schemeClr val="tx1"/>
            </a:solidFill>
            <a:prstDash val="sysDot"/>
            <a:round/>
            <a:headEnd type="none" w="sm" len="sm"/>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48" name="Line 36">
            <a:extLst>
              <a:ext uri="{FF2B5EF4-FFF2-40B4-BE49-F238E27FC236}">
                <a16:creationId xmlns:a16="http://schemas.microsoft.com/office/drawing/2014/main" id="{0FAC71E6-DB4B-31FC-867F-025CB8BCDCB7}"/>
              </a:ext>
            </a:extLst>
          </p:cNvPr>
          <p:cNvSpPr>
            <a:spLocks noChangeShapeType="1"/>
          </p:cNvSpPr>
          <p:nvPr/>
        </p:nvSpPr>
        <p:spPr bwMode="auto">
          <a:xfrm flipV="1">
            <a:off x="1981200" y="2971800"/>
            <a:ext cx="990600" cy="990600"/>
          </a:xfrm>
          <a:prstGeom prst="line">
            <a:avLst/>
          </a:prstGeom>
          <a:noFill/>
          <a:ln w="38100" cap="sq">
            <a:solidFill>
              <a:schemeClr val="tx2"/>
            </a:solidFill>
            <a:round/>
            <a:headEnd type="none" w="sm" len="sm"/>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50" name="Text Box 38">
            <a:extLst>
              <a:ext uri="{FF2B5EF4-FFF2-40B4-BE49-F238E27FC236}">
                <a16:creationId xmlns:a16="http://schemas.microsoft.com/office/drawing/2014/main" id="{5DF3C981-E558-658B-CF37-0C2D2B7AF892}"/>
              </a:ext>
            </a:extLst>
          </p:cNvPr>
          <p:cNvSpPr txBox="1">
            <a:spLocks noChangeArrowheads="1"/>
          </p:cNvSpPr>
          <p:nvPr/>
        </p:nvSpPr>
        <p:spPr bwMode="auto">
          <a:xfrm>
            <a:off x="2514600" y="4572000"/>
            <a:ext cx="2438400" cy="1082675"/>
          </a:xfrm>
          <a:prstGeom prst="rect">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en-US" sz="1600">
                <a:latin typeface="Times New Roman" charset="0"/>
                <a:ea typeface="ＭＳ Ｐゴシック" charset="0"/>
              </a:rPr>
              <a:t>Identification of current design disconnects &amp;  improvement</a:t>
            </a:r>
          </a:p>
          <a:p>
            <a:pPr algn="ctr">
              <a:defRPr/>
            </a:pPr>
            <a:r>
              <a:rPr lang="en-US" sz="1600">
                <a:latin typeface="Times New Roman" charset="0"/>
                <a:ea typeface="ＭＳ Ｐゴシック" charset="0"/>
              </a:rPr>
              <a:t>opportunities </a:t>
            </a:r>
          </a:p>
        </p:txBody>
      </p:sp>
      <p:sp>
        <p:nvSpPr>
          <p:cNvPr id="627751" name="Line 39">
            <a:extLst>
              <a:ext uri="{FF2B5EF4-FFF2-40B4-BE49-F238E27FC236}">
                <a16:creationId xmlns:a16="http://schemas.microsoft.com/office/drawing/2014/main" id="{90968F2F-5471-9AF4-400C-E62F448848D3}"/>
              </a:ext>
            </a:extLst>
          </p:cNvPr>
          <p:cNvSpPr>
            <a:spLocks noChangeShapeType="1"/>
          </p:cNvSpPr>
          <p:nvPr/>
        </p:nvSpPr>
        <p:spPr bwMode="auto">
          <a:xfrm>
            <a:off x="3810000" y="4343400"/>
            <a:ext cx="0" cy="228600"/>
          </a:xfrm>
          <a:prstGeom prst="line">
            <a:avLst/>
          </a:prstGeom>
          <a:noFill/>
          <a:ln w="38100" cap="sq">
            <a:solidFill>
              <a:schemeClr val="tx2"/>
            </a:solidFill>
            <a:round/>
            <a:headEnd type="none" w="sm" len="sm"/>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52" name="Line 40">
            <a:extLst>
              <a:ext uri="{FF2B5EF4-FFF2-40B4-BE49-F238E27FC236}">
                <a16:creationId xmlns:a16="http://schemas.microsoft.com/office/drawing/2014/main" id="{BE964A79-4EB4-64DA-E99A-4E5A06BD732B}"/>
              </a:ext>
            </a:extLst>
          </p:cNvPr>
          <p:cNvSpPr>
            <a:spLocks noChangeShapeType="1"/>
          </p:cNvSpPr>
          <p:nvPr/>
        </p:nvSpPr>
        <p:spPr bwMode="auto">
          <a:xfrm rot="16200000" flipH="1">
            <a:off x="4991100" y="2476500"/>
            <a:ext cx="0" cy="228600"/>
          </a:xfrm>
          <a:prstGeom prst="line">
            <a:avLst/>
          </a:prstGeom>
          <a:noFill/>
          <a:ln w="38100" cap="sq">
            <a:solidFill>
              <a:schemeClr val="tx1"/>
            </a:solidFill>
            <a:round/>
            <a:headEnd type="none" w="sm" len="sm"/>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55" name="Line 43">
            <a:extLst>
              <a:ext uri="{FF2B5EF4-FFF2-40B4-BE49-F238E27FC236}">
                <a16:creationId xmlns:a16="http://schemas.microsoft.com/office/drawing/2014/main" id="{B99E42BF-31D8-1E16-9425-8D3A09C400B5}"/>
              </a:ext>
            </a:extLst>
          </p:cNvPr>
          <p:cNvSpPr>
            <a:spLocks noChangeShapeType="1"/>
          </p:cNvSpPr>
          <p:nvPr/>
        </p:nvSpPr>
        <p:spPr bwMode="auto">
          <a:xfrm>
            <a:off x="6324600" y="3810000"/>
            <a:ext cx="0" cy="228600"/>
          </a:xfrm>
          <a:prstGeom prst="line">
            <a:avLst/>
          </a:prstGeom>
          <a:noFill/>
          <a:ln w="38100" cap="sq">
            <a:solidFill>
              <a:schemeClr val="tx1"/>
            </a:solidFill>
            <a:round/>
            <a:headEnd type="none" w="sm" len="sm"/>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56" name="AutoShape 44">
            <a:extLst>
              <a:ext uri="{FF2B5EF4-FFF2-40B4-BE49-F238E27FC236}">
                <a16:creationId xmlns:a16="http://schemas.microsoft.com/office/drawing/2014/main" id="{DE972044-0938-FB9E-8D15-2A181612260F}"/>
              </a:ext>
            </a:extLst>
          </p:cNvPr>
          <p:cNvSpPr>
            <a:spLocks noChangeArrowheads="1"/>
          </p:cNvSpPr>
          <p:nvPr/>
        </p:nvSpPr>
        <p:spPr bwMode="auto">
          <a:xfrm>
            <a:off x="5334000" y="4038600"/>
            <a:ext cx="1981200" cy="1447800"/>
          </a:xfrm>
          <a:prstGeom prst="octagon">
            <a:avLst>
              <a:gd name="adj" fmla="val 29287"/>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57" name="Text Box 45">
            <a:extLst>
              <a:ext uri="{FF2B5EF4-FFF2-40B4-BE49-F238E27FC236}">
                <a16:creationId xmlns:a16="http://schemas.microsoft.com/office/drawing/2014/main" id="{D1E8A1CF-97EC-BBF9-C900-6B479F5B7493}"/>
              </a:ext>
            </a:extLst>
          </p:cNvPr>
          <p:cNvSpPr txBox="1">
            <a:spLocks noChangeArrowheads="1"/>
          </p:cNvSpPr>
          <p:nvPr/>
        </p:nvSpPr>
        <p:spPr bwMode="auto">
          <a:xfrm>
            <a:off x="5410200" y="4267200"/>
            <a:ext cx="2152650" cy="1069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1600"/>
              <a:t>Evaluate future-state </a:t>
            </a:r>
          </a:p>
          <a:p>
            <a:pPr eaLnBrk="1" hangingPunct="1"/>
            <a:r>
              <a:rPr lang="en-US" altLang="en-US" sz="1600"/>
              <a:t>options and select the</a:t>
            </a:r>
          </a:p>
          <a:p>
            <a:pPr eaLnBrk="1" hangingPunct="1"/>
            <a:r>
              <a:rPr lang="en-US" altLang="en-US" sz="1600"/>
              <a:t> </a:t>
            </a:r>
            <a:r>
              <a:rPr lang="ja-JP" altLang="en-US" sz="1600">
                <a:latin typeface="Arial" panose="020B0604020202020204" pitchFamily="34" charset="0"/>
              </a:rPr>
              <a:t>“</a:t>
            </a:r>
            <a:r>
              <a:rPr lang="en-US" altLang="ja-JP" sz="1600"/>
              <a:t>best</a:t>
            </a:r>
            <a:r>
              <a:rPr lang="ja-JP" altLang="en-US" sz="1600">
                <a:latin typeface="Arial" panose="020B0604020202020204" pitchFamily="34" charset="0"/>
              </a:rPr>
              <a:t>”</a:t>
            </a:r>
            <a:r>
              <a:rPr lang="en-US" altLang="ja-JP" sz="1600"/>
              <a:t> option</a:t>
            </a:r>
          </a:p>
          <a:p>
            <a:pPr eaLnBrk="1" hangingPunct="1"/>
            <a:r>
              <a:rPr lang="en-US" altLang="en-US" sz="1600"/>
              <a:t>             (2.3)</a:t>
            </a:r>
          </a:p>
        </p:txBody>
      </p:sp>
      <p:sp>
        <p:nvSpPr>
          <p:cNvPr id="627758" name="AutoShape 46">
            <a:extLst>
              <a:ext uri="{FF2B5EF4-FFF2-40B4-BE49-F238E27FC236}">
                <a16:creationId xmlns:a16="http://schemas.microsoft.com/office/drawing/2014/main" id="{1F4AC715-5877-C5E7-AD54-BB9B51C839D5}"/>
              </a:ext>
            </a:extLst>
          </p:cNvPr>
          <p:cNvSpPr>
            <a:spLocks noChangeArrowheads="1"/>
          </p:cNvSpPr>
          <p:nvPr/>
        </p:nvSpPr>
        <p:spPr bwMode="auto">
          <a:xfrm>
            <a:off x="7543800" y="3810000"/>
            <a:ext cx="1447800" cy="1676400"/>
          </a:xfrm>
          <a:prstGeom prst="octagon">
            <a:avLst>
              <a:gd name="adj" fmla="val 29287"/>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xmlns="">
                <a:solidFill>
                  <a:schemeClr val="tx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a:defRPr/>
            </a:pPr>
            <a:endParaRPr lang="en-US" sz="1600">
              <a:latin typeface="Times New Roman" charset="0"/>
              <a:ea typeface="ＭＳ Ｐゴシック" charset="0"/>
            </a:endParaRPr>
          </a:p>
        </p:txBody>
      </p:sp>
      <p:sp>
        <p:nvSpPr>
          <p:cNvPr id="627760" name="Text Box 48">
            <a:extLst>
              <a:ext uri="{FF2B5EF4-FFF2-40B4-BE49-F238E27FC236}">
                <a16:creationId xmlns:a16="http://schemas.microsoft.com/office/drawing/2014/main" id="{079CDE12-FCB6-F89C-67E6-467DF6E8D68C}"/>
              </a:ext>
            </a:extLst>
          </p:cNvPr>
          <p:cNvSpPr txBox="1">
            <a:spLocks noChangeArrowheads="1"/>
          </p:cNvSpPr>
          <p:nvPr/>
        </p:nvSpPr>
        <p:spPr bwMode="auto">
          <a:xfrm>
            <a:off x="7543800" y="3886200"/>
            <a:ext cx="1371600" cy="15589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en-US" sz="1600">
                <a:solidFill>
                  <a:schemeClr val="tx2"/>
                </a:solidFill>
                <a:latin typeface="Times New Roman" charset="0"/>
                <a:ea typeface="ＭＳ Ｐゴシック" charset="0"/>
              </a:rPr>
              <a:t>Define </a:t>
            </a:r>
          </a:p>
          <a:p>
            <a:pPr algn="ctr">
              <a:defRPr/>
            </a:pPr>
            <a:r>
              <a:rPr lang="en-US" sz="1600">
                <a:solidFill>
                  <a:schemeClr val="tx2"/>
                </a:solidFill>
                <a:latin typeface="Times New Roman" charset="0"/>
                <a:ea typeface="ＭＳ Ｐゴシック" charset="0"/>
              </a:rPr>
              <a:t>future-state </a:t>
            </a:r>
          </a:p>
          <a:p>
            <a:pPr algn="ctr">
              <a:defRPr/>
            </a:pPr>
            <a:r>
              <a:rPr lang="en-US" sz="1600">
                <a:solidFill>
                  <a:schemeClr val="tx2"/>
                </a:solidFill>
                <a:latin typeface="Times New Roman" charset="0"/>
                <a:ea typeface="ＭＳ Ｐゴシック" charset="0"/>
              </a:rPr>
              <a:t>enterprise architecture (design) </a:t>
            </a:r>
          </a:p>
          <a:p>
            <a:pPr algn="ctr">
              <a:defRPr/>
            </a:pPr>
            <a:r>
              <a:rPr lang="en-US" sz="1600">
                <a:solidFill>
                  <a:schemeClr val="tx2"/>
                </a:solidFill>
                <a:latin typeface="Times New Roman" charset="0"/>
                <a:ea typeface="ＭＳ Ｐゴシック" charset="0"/>
              </a:rPr>
              <a:t>(2.4)</a:t>
            </a:r>
            <a:r>
              <a:rPr lang="en-US" sz="1600">
                <a:latin typeface="Times New Roman" charset="0"/>
                <a:ea typeface="ＭＳ Ｐゴシック" charset="0"/>
              </a:rPr>
              <a:t> </a:t>
            </a:r>
          </a:p>
        </p:txBody>
      </p:sp>
      <p:sp>
        <p:nvSpPr>
          <p:cNvPr id="627761" name="Line 49">
            <a:extLst>
              <a:ext uri="{FF2B5EF4-FFF2-40B4-BE49-F238E27FC236}">
                <a16:creationId xmlns:a16="http://schemas.microsoft.com/office/drawing/2014/main" id="{F1B22907-D90F-054E-F19E-456350A6C599}"/>
              </a:ext>
            </a:extLst>
          </p:cNvPr>
          <p:cNvSpPr>
            <a:spLocks noChangeShapeType="1"/>
          </p:cNvSpPr>
          <p:nvPr/>
        </p:nvSpPr>
        <p:spPr bwMode="auto">
          <a:xfrm>
            <a:off x="8229600" y="1219200"/>
            <a:ext cx="0" cy="2590800"/>
          </a:xfrm>
          <a:prstGeom prst="line">
            <a:avLst/>
          </a:prstGeom>
          <a:noFill/>
          <a:ln w="38100">
            <a:solidFill>
              <a:schemeClr val="tx1"/>
            </a:solidFill>
            <a:prstDash val="sysDot"/>
            <a:round/>
            <a:headEnd type="none" w="sm" len="sm"/>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62" name="Line 50">
            <a:extLst>
              <a:ext uri="{FF2B5EF4-FFF2-40B4-BE49-F238E27FC236}">
                <a16:creationId xmlns:a16="http://schemas.microsoft.com/office/drawing/2014/main" id="{2B136E6E-E3E6-A838-963D-8D6A801BF688}"/>
              </a:ext>
            </a:extLst>
          </p:cNvPr>
          <p:cNvSpPr>
            <a:spLocks noChangeShapeType="1"/>
          </p:cNvSpPr>
          <p:nvPr/>
        </p:nvSpPr>
        <p:spPr bwMode="auto">
          <a:xfrm rot="16200000" flipH="1">
            <a:off x="7429500" y="4533900"/>
            <a:ext cx="0" cy="228600"/>
          </a:xfrm>
          <a:prstGeom prst="line">
            <a:avLst/>
          </a:prstGeom>
          <a:noFill/>
          <a:ln w="38100" cap="sq">
            <a:solidFill>
              <a:schemeClr val="tx1"/>
            </a:solidFill>
            <a:round/>
            <a:headEnd type="none" w="sm" len="sm"/>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63" name="Line 51">
            <a:extLst>
              <a:ext uri="{FF2B5EF4-FFF2-40B4-BE49-F238E27FC236}">
                <a16:creationId xmlns:a16="http://schemas.microsoft.com/office/drawing/2014/main" id="{FF888620-3B80-B979-75E1-5AF27FC6F75E}"/>
              </a:ext>
            </a:extLst>
          </p:cNvPr>
          <p:cNvSpPr>
            <a:spLocks noChangeShapeType="1"/>
          </p:cNvSpPr>
          <p:nvPr/>
        </p:nvSpPr>
        <p:spPr bwMode="auto">
          <a:xfrm>
            <a:off x="1371600" y="5486400"/>
            <a:ext cx="0" cy="53340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64" name="Line 52">
            <a:extLst>
              <a:ext uri="{FF2B5EF4-FFF2-40B4-BE49-F238E27FC236}">
                <a16:creationId xmlns:a16="http://schemas.microsoft.com/office/drawing/2014/main" id="{F7694897-36E1-BA61-B7FF-70F80E91F2FD}"/>
              </a:ext>
            </a:extLst>
          </p:cNvPr>
          <p:cNvSpPr>
            <a:spLocks noChangeShapeType="1"/>
          </p:cNvSpPr>
          <p:nvPr/>
        </p:nvSpPr>
        <p:spPr bwMode="auto">
          <a:xfrm>
            <a:off x="8229600" y="5486400"/>
            <a:ext cx="0" cy="533400"/>
          </a:xfrm>
          <a:prstGeom prst="line">
            <a:avLst/>
          </a:prstGeom>
          <a:noFill/>
          <a:ln w="12700" cap="sq">
            <a:solidFill>
              <a:schemeClr val="tx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65" name="Line 53">
            <a:extLst>
              <a:ext uri="{FF2B5EF4-FFF2-40B4-BE49-F238E27FC236}">
                <a16:creationId xmlns:a16="http://schemas.microsoft.com/office/drawing/2014/main" id="{C6161027-2B00-AC19-F1EF-0DB81CC12DD3}"/>
              </a:ext>
            </a:extLst>
          </p:cNvPr>
          <p:cNvSpPr>
            <a:spLocks noChangeShapeType="1"/>
          </p:cNvSpPr>
          <p:nvPr/>
        </p:nvSpPr>
        <p:spPr bwMode="auto">
          <a:xfrm>
            <a:off x="1371600" y="5867400"/>
            <a:ext cx="6858000" cy="0"/>
          </a:xfrm>
          <a:prstGeom prst="line">
            <a:avLst/>
          </a:prstGeom>
          <a:noFill/>
          <a:ln w="12700" cap="sq">
            <a:solidFill>
              <a:schemeClr val="tx1"/>
            </a:solidFill>
            <a:round/>
            <a:headEnd type="arrow" w="med" len="me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67" name="Line 55">
            <a:extLst>
              <a:ext uri="{FF2B5EF4-FFF2-40B4-BE49-F238E27FC236}">
                <a16:creationId xmlns:a16="http://schemas.microsoft.com/office/drawing/2014/main" id="{EAFFA698-7443-9F9A-0CD3-1E30CCFBBCC6}"/>
              </a:ext>
            </a:extLst>
          </p:cNvPr>
          <p:cNvSpPr>
            <a:spLocks noChangeShapeType="1"/>
          </p:cNvSpPr>
          <p:nvPr/>
        </p:nvSpPr>
        <p:spPr bwMode="auto">
          <a:xfrm>
            <a:off x="7924800" y="1219200"/>
            <a:ext cx="304800" cy="0"/>
          </a:xfrm>
          <a:prstGeom prst="line">
            <a:avLst/>
          </a:prstGeom>
          <a:noFill/>
          <a:ln w="38100">
            <a:solidFill>
              <a:schemeClr val="tx1"/>
            </a:solidFill>
            <a:prstDash val="sysDot"/>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68" name="Text Box 56">
            <a:extLst>
              <a:ext uri="{FF2B5EF4-FFF2-40B4-BE49-F238E27FC236}">
                <a16:creationId xmlns:a16="http://schemas.microsoft.com/office/drawing/2014/main" id="{04155712-E0ED-C7AF-C42C-A0CE4D162849}"/>
              </a:ext>
            </a:extLst>
          </p:cNvPr>
          <p:cNvSpPr txBox="1">
            <a:spLocks noChangeArrowheads="1"/>
          </p:cNvSpPr>
          <p:nvPr/>
        </p:nvSpPr>
        <p:spPr bwMode="auto">
          <a:xfrm>
            <a:off x="1143000" y="6032500"/>
            <a:ext cx="6705600" cy="581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en-US" sz="1600">
                <a:latin typeface="Times New Roman" charset="0"/>
                <a:ea typeface="ＭＳ Ｐゴシック" charset="0"/>
              </a:rPr>
              <a:t>Modeling-enabled transition from </a:t>
            </a:r>
            <a:r>
              <a:rPr lang="en-US" sz="1600" i="1">
                <a:solidFill>
                  <a:schemeClr val="tx2"/>
                </a:solidFill>
                <a:latin typeface="Times New Roman" charset="0"/>
                <a:ea typeface="ＭＳ Ｐゴシック" charset="0"/>
              </a:rPr>
              <a:t>current-state enterprise architecture design</a:t>
            </a:r>
            <a:r>
              <a:rPr lang="en-US" sz="1600">
                <a:latin typeface="Times New Roman" charset="0"/>
                <a:ea typeface="ＭＳ Ｐゴシック" charset="0"/>
              </a:rPr>
              <a:t> </a:t>
            </a:r>
          </a:p>
          <a:p>
            <a:pPr algn="ctr">
              <a:defRPr/>
            </a:pPr>
            <a:r>
              <a:rPr lang="en-US" sz="1600">
                <a:latin typeface="Times New Roman" charset="0"/>
                <a:ea typeface="ＭＳ Ｐゴシック" charset="0"/>
              </a:rPr>
              <a:t>to </a:t>
            </a:r>
            <a:r>
              <a:rPr lang="en-US" sz="1600" i="1">
                <a:solidFill>
                  <a:schemeClr val="tx2"/>
                </a:solidFill>
                <a:latin typeface="Times New Roman" charset="0"/>
                <a:ea typeface="ＭＳ Ｐゴシック" charset="0"/>
              </a:rPr>
              <a:t>future-state enterprise architecture design</a:t>
            </a:r>
            <a:r>
              <a:rPr lang="en-US" sz="1600">
                <a:latin typeface="Times New Roman" charset="0"/>
                <a:ea typeface="ＭＳ Ｐゴシック" charset="0"/>
              </a:rPr>
              <a:t> </a:t>
            </a:r>
          </a:p>
        </p:txBody>
      </p:sp>
      <p:sp>
        <p:nvSpPr>
          <p:cNvPr id="627769" name="Line 57">
            <a:extLst>
              <a:ext uri="{FF2B5EF4-FFF2-40B4-BE49-F238E27FC236}">
                <a16:creationId xmlns:a16="http://schemas.microsoft.com/office/drawing/2014/main" id="{70654066-E918-E193-DEBC-C9AA3ACF6FF7}"/>
              </a:ext>
            </a:extLst>
          </p:cNvPr>
          <p:cNvSpPr>
            <a:spLocks noChangeShapeType="1"/>
          </p:cNvSpPr>
          <p:nvPr/>
        </p:nvSpPr>
        <p:spPr bwMode="auto">
          <a:xfrm>
            <a:off x="1371600" y="3505200"/>
            <a:ext cx="0" cy="228600"/>
          </a:xfrm>
          <a:prstGeom prst="line">
            <a:avLst/>
          </a:prstGeom>
          <a:noFill/>
          <a:ln w="38100" cap="sq">
            <a:solidFill>
              <a:schemeClr val="tx1"/>
            </a:solidFill>
            <a:round/>
            <a:headEnd type="none" w="sm" len="sm"/>
            <a:tailEnd type="triangl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627770" name="Line 58">
            <a:extLst>
              <a:ext uri="{FF2B5EF4-FFF2-40B4-BE49-F238E27FC236}">
                <a16:creationId xmlns:a16="http://schemas.microsoft.com/office/drawing/2014/main" id="{B1EBFA53-7E76-81F7-B985-DD7454CC6593}"/>
              </a:ext>
            </a:extLst>
          </p:cNvPr>
          <p:cNvSpPr>
            <a:spLocks noChangeShapeType="1"/>
          </p:cNvSpPr>
          <p:nvPr/>
        </p:nvSpPr>
        <p:spPr bwMode="auto">
          <a:xfrm rot="-5400000">
            <a:off x="2324100" y="4686300"/>
            <a:ext cx="0" cy="381000"/>
          </a:xfrm>
          <a:prstGeom prst="line">
            <a:avLst/>
          </a:prstGeom>
          <a:noFill/>
          <a:ln w="38100" cap="sq">
            <a:solidFill>
              <a:schemeClr val="tx2"/>
            </a:solidFill>
            <a:round/>
            <a:headEnd type="triangle" w="med" len="med"/>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25E3D2DD-8D23-353A-6028-DEC02C027116}"/>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5" name="Footer Placeholder 4">
            <a:extLst>
              <a:ext uri="{FF2B5EF4-FFF2-40B4-BE49-F238E27FC236}">
                <a16:creationId xmlns:a16="http://schemas.microsoft.com/office/drawing/2014/main" id="{21938F21-9072-4C87-5D73-EC8AA2D7425B}"/>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CBF2A926-2747-2D45-AF17-18A300763A98}" type="slidenum">
              <a:rPr lang="en-US" altLang="en-US" sz="1200"/>
              <a:pPr eaLnBrk="1" hangingPunct="1"/>
              <a:t>14</a:t>
            </a:fld>
            <a:endParaRPr lang="en-US" altLang="en-US" sz="1200"/>
          </a:p>
        </p:txBody>
      </p:sp>
      <p:sp>
        <p:nvSpPr>
          <p:cNvPr id="581634" name="Rectangle 2">
            <a:extLst>
              <a:ext uri="{FF2B5EF4-FFF2-40B4-BE49-F238E27FC236}">
                <a16:creationId xmlns:a16="http://schemas.microsoft.com/office/drawing/2014/main" id="{8CFAC908-DC47-6AB4-BAAB-32D634A5B4AE}"/>
              </a:ext>
            </a:extLst>
          </p:cNvPr>
          <p:cNvSpPr>
            <a:spLocks noGrp="1" noChangeArrowheads="1"/>
          </p:cNvSpPr>
          <p:nvPr>
            <p:ph type="title"/>
          </p:nvPr>
        </p:nvSpPr>
        <p:spPr>
          <a:xfrm>
            <a:off x="1295400" y="152400"/>
            <a:ext cx="7543800" cy="685800"/>
          </a:xfrm>
        </p:spPr>
        <p:txBody>
          <a:bodyPr/>
          <a:lstStyle/>
          <a:p>
            <a:pPr eaLnBrk="1" hangingPunct="1">
              <a:defRPr/>
            </a:pPr>
            <a:r>
              <a:rPr lang="en-US" sz="2800" i="1"/>
              <a:t>How</a:t>
            </a:r>
            <a:r>
              <a:rPr lang="en-US" sz="2800"/>
              <a:t> </a:t>
            </a:r>
            <a:r>
              <a:rPr lang="en-US" sz="2800" i="1"/>
              <a:t>Computational Enterprise Architecture Modeling and Simulation Can Help</a:t>
            </a:r>
            <a:endParaRPr lang="en-US" sz="3700" i="1">
              <a:solidFill>
                <a:srgbClr val="BE060B"/>
              </a:solidFill>
            </a:endParaRPr>
          </a:p>
        </p:txBody>
      </p:sp>
      <p:sp>
        <p:nvSpPr>
          <p:cNvPr id="581635" name="Rectangle 3">
            <a:extLst>
              <a:ext uri="{FF2B5EF4-FFF2-40B4-BE49-F238E27FC236}">
                <a16:creationId xmlns:a16="http://schemas.microsoft.com/office/drawing/2014/main" id="{ACA0AC82-FC9F-6ABB-3804-919D764F9CC3}"/>
              </a:ext>
            </a:extLst>
          </p:cNvPr>
          <p:cNvSpPr>
            <a:spLocks noGrp="1" noChangeArrowheads="1"/>
          </p:cNvSpPr>
          <p:nvPr>
            <p:ph type="body" idx="1"/>
          </p:nvPr>
        </p:nvSpPr>
        <p:spPr/>
        <p:txBody>
          <a:bodyPr/>
          <a:lstStyle/>
          <a:p>
            <a:pPr eaLnBrk="1" hangingPunct="1">
              <a:lnSpc>
                <a:spcPct val="90000"/>
              </a:lnSpc>
            </a:pPr>
            <a:r>
              <a:rPr lang="en-US" altLang="en-US" sz="2000"/>
              <a:t>Enables formal high-level abstract </a:t>
            </a:r>
            <a:r>
              <a:rPr lang="ja-JP" altLang="en-US" sz="2000">
                <a:latin typeface="Arial" panose="020B0604020202020204" pitchFamily="34" charset="0"/>
              </a:rPr>
              <a:t>“</a:t>
            </a:r>
            <a:r>
              <a:rPr lang="en-US" altLang="ja-JP" sz="2000"/>
              <a:t>causal</a:t>
            </a:r>
            <a:r>
              <a:rPr lang="ja-JP" altLang="en-US" sz="2000">
                <a:latin typeface="Arial" panose="020B0604020202020204" pitchFamily="34" charset="0"/>
              </a:rPr>
              <a:t>”</a:t>
            </a:r>
            <a:r>
              <a:rPr lang="en-US" altLang="ja-JP" sz="2000"/>
              <a:t> representation of an enterprise</a:t>
            </a:r>
            <a:r>
              <a:rPr lang="ja-JP" altLang="en-US" sz="2000">
                <a:latin typeface="Arial" panose="020B0604020202020204" pitchFamily="34" charset="0"/>
              </a:rPr>
              <a:t>’</a:t>
            </a:r>
            <a:r>
              <a:rPr lang="en-US" altLang="ja-JP" sz="2000"/>
              <a:t>s architecture</a:t>
            </a:r>
          </a:p>
          <a:p>
            <a:pPr lvl="1" eaLnBrk="1" hangingPunct="1">
              <a:lnSpc>
                <a:spcPct val="90000"/>
              </a:lnSpc>
            </a:pPr>
            <a:r>
              <a:rPr lang="en-US" altLang="en-US" sz="1400"/>
              <a:t>Theory-based holistic </a:t>
            </a:r>
            <a:r>
              <a:rPr lang="ja-JP" altLang="en-US" sz="1400">
                <a:latin typeface="Arial" panose="020B0604020202020204" pitchFamily="34" charset="0"/>
              </a:rPr>
              <a:t>“</a:t>
            </a:r>
            <a:r>
              <a:rPr lang="en-US" altLang="ja-JP" sz="1400"/>
              <a:t>system</a:t>
            </a:r>
            <a:r>
              <a:rPr lang="ja-JP" altLang="en-US" sz="1400">
                <a:latin typeface="Arial" panose="020B0604020202020204" pitchFamily="34" charset="0"/>
              </a:rPr>
              <a:t>”</a:t>
            </a:r>
            <a:r>
              <a:rPr lang="en-US" altLang="ja-JP" sz="1400"/>
              <a:t> view; systematic framework; simultaneous consideration of time-scales, multiple contingencies &amp; key design variables</a:t>
            </a:r>
          </a:p>
          <a:p>
            <a:pPr lvl="1" eaLnBrk="1" hangingPunct="1">
              <a:lnSpc>
                <a:spcPct val="90000"/>
              </a:lnSpc>
            </a:pPr>
            <a:r>
              <a:rPr lang="en-US" altLang="en-US" sz="1400"/>
              <a:t>Provides computational platform for (a) evaluating current-state enterprise architecture; (b) defining desired future-state enterprise architecture options; (c) conducting virtual real-time </a:t>
            </a:r>
            <a:r>
              <a:rPr lang="ja-JP" altLang="en-US" sz="1400">
                <a:latin typeface="Arial" panose="020B0604020202020204" pitchFamily="34" charset="0"/>
              </a:rPr>
              <a:t>“</a:t>
            </a:r>
            <a:r>
              <a:rPr lang="en-US" altLang="ja-JP" sz="1400"/>
              <a:t>what-if</a:t>
            </a:r>
            <a:r>
              <a:rPr lang="ja-JP" altLang="en-US" sz="1400">
                <a:latin typeface="Arial" panose="020B0604020202020204" pitchFamily="34" charset="0"/>
              </a:rPr>
              <a:t>”</a:t>
            </a:r>
            <a:r>
              <a:rPr lang="en-US" altLang="ja-JP" sz="1400"/>
              <a:t> experiments to evaluate the impact of interdependent decision choices -- to anticipate potential outcomes, reduce complexity, manage uncertainty</a:t>
            </a:r>
          </a:p>
          <a:p>
            <a:pPr eaLnBrk="1" hangingPunct="1">
              <a:lnSpc>
                <a:spcPct val="90000"/>
              </a:lnSpc>
            </a:pPr>
            <a:r>
              <a:rPr lang="en-US" altLang="en-US" sz="2000"/>
              <a:t>Serves several important practical purposes</a:t>
            </a:r>
            <a:endParaRPr lang="en-US" altLang="en-US" sz="1800"/>
          </a:p>
          <a:p>
            <a:pPr lvl="1" eaLnBrk="1" hangingPunct="1">
              <a:lnSpc>
                <a:spcPct val="90000"/>
              </a:lnSpc>
            </a:pPr>
            <a:r>
              <a:rPr lang="ja-JP" altLang="en-US" sz="1400" b="1">
                <a:solidFill>
                  <a:schemeClr val="tx2"/>
                </a:solidFill>
                <a:latin typeface="Arial" panose="020B0604020202020204" pitchFamily="34" charset="0"/>
              </a:rPr>
              <a:t>“</a:t>
            </a:r>
            <a:r>
              <a:rPr lang="en-US" altLang="ja-JP" sz="1400" b="1">
                <a:solidFill>
                  <a:schemeClr val="tx2"/>
                </a:solidFill>
              </a:rPr>
              <a:t>Big picture</a:t>
            </a:r>
            <a:r>
              <a:rPr lang="ja-JP" altLang="en-US" sz="1400" b="1">
                <a:solidFill>
                  <a:schemeClr val="tx2"/>
                </a:solidFill>
                <a:latin typeface="Arial" panose="020B0604020202020204" pitchFamily="34" charset="0"/>
              </a:rPr>
              <a:t>”</a:t>
            </a:r>
            <a:r>
              <a:rPr lang="en-US" altLang="ja-JP" sz="1400" b="1">
                <a:solidFill>
                  <a:schemeClr val="tx2"/>
                </a:solidFill>
              </a:rPr>
              <a:t> --</a:t>
            </a:r>
            <a:r>
              <a:rPr lang="en-US" altLang="ja-JP" sz="1400" b="1"/>
              <a:t> </a:t>
            </a:r>
            <a:r>
              <a:rPr lang="en-US" altLang="ja-JP" sz="1400"/>
              <a:t>Enables shared mental model of the enterprise</a:t>
            </a:r>
            <a:r>
              <a:rPr lang="ja-JP" altLang="en-US" sz="1400">
                <a:latin typeface="Arial" panose="020B0604020202020204" pitchFamily="34" charset="0"/>
              </a:rPr>
              <a:t>’</a:t>
            </a:r>
            <a:r>
              <a:rPr lang="en-US" altLang="ja-JP" sz="1400"/>
              <a:t>s holistic design (gestalt) to meet the </a:t>
            </a:r>
            <a:r>
              <a:rPr lang="ja-JP" altLang="en-US" sz="1400">
                <a:latin typeface="Arial" panose="020B0604020202020204" pitchFamily="34" charset="0"/>
              </a:rPr>
              <a:t>“</a:t>
            </a:r>
            <a:r>
              <a:rPr lang="en-US" altLang="ja-JP" sz="1400"/>
              <a:t>design-transform</a:t>
            </a:r>
            <a:r>
              <a:rPr lang="ja-JP" altLang="en-US" sz="1400">
                <a:latin typeface="Arial" panose="020B0604020202020204" pitchFamily="34" charset="0"/>
              </a:rPr>
              <a:t>”</a:t>
            </a:r>
            <a:r>
              <a:rPr lang="en-US" altLang="ja-JP" sz="1400"/>
              <a:t> challenge</a:t>
            </a:r>
          </a:p>
          <a:p>
            <a:pPr lvl="1" eaLnBrk="1" hangingPunct="1">
              <a:lnSpc>
                <a:spcPct val="90000"/>
              </a:lnSpc>
            </a:pPr>
            <a:r>
              <a:rPr lang="en-US" altLang="en-US" sz="1400" b="1">
                <a:solidFill>
                  <a:schemeClr val="tx2"/>
                </a:solidFill>
              </a:rPr>
              <a:t>Descriptive --</a:t>
            </a:r>
            <a:r>
              <a:rPr lang="en-US" altLang="en-US" sz="1400"/>
              <a:t> Helps to get everyone on the same page on (e.g., current-state architecture)</a:t>
            </a:r>
          </a:p>
          <a:p>
            <a:pPr lvl="1" eaLnBrk="1" hangingPunct="1">
              <a:lnSpc>
                <a:spcPct val="90000"/>
              </a:lnSpc>
            </a:pPr>
            <a:r>
              <a:rPr lang="en-US" altLang="en-US" sz="1400" b="1">
                <a:solidFill>
                  <a:schemeClr val="tx2"/>
                </a:solidFill>
              </a:rPr>
              <a:t>Diagnostic --</a:t>
            </a:r>
            <a:r>
              <a:rPr lang="en-US" altLang="en-US" sz="1400"/>
              <a:t> Indicates quick near-term improvement opportunities</a:t>
            </a:r>
          </a:p>
          <a:p>
            <a:pPr lvl="1" eaLnBrk="1" hangingPunct="1">
              <a:lnSpc>
                <a:spcPct val="90000"/>
              </a:lnSpc>
            </a:pPr>
            <a:r>
              <a:rPr lang="en-US" altLang="en-US" sz="1400" b="1">
                <a:solidFill>
                  <a:schemeClr val="tx2"/>
                </a:solidFill>
              </a:rPr>
              <a:t>Prescriptive --</a:t>
            </a:r>
            <a:r>
              <a:rPr lang="en-US" altLang="en-US" sz="1400"/>
              <a:t> Identifies performance gaps and </a:t>
            </a:r>
            <a:r>
              <a:rPr lang="ja-JP" altLang="en-US" sz="1400">
                <a:latin typeface="Arial" panose="020B0604020202020204" pitchFamily="34" charset="0"/>
              </a:rPr>
              <a:t>“</a:t>
            </a:r>
            <a:r>
              <a:rPr lang="en-US" altLang="ja-JP" sz="1400"/>
              <a:t>must do</a:t>
            </a:r>
            <a:r>
              <a:rPr lang="ja-JP" altLang="en-US" sz="1400">
                <a:latin typeface="Arial" panose="020B0604020202020204" pitchFamily="34" charset="0"/>
              </a:rPr>
              <a:t>”</a:t>
            </a:r>
            <a:r>
              <a:rPr lang="en-US" altLang="ja-JP" sz="1400"/>
              <a:t> future decision/action priorities</a:t>
            </a:r>
          </a:p>
          <a:p>
            <a:pPr lvl="1" eaLnBrk="1" hangingPunct="1">
              <a:lnSpc>
                <a:spcPct val="90000"/>
              </a:lnSpc>
            </a:pPr>
            <a:r>
              <a:rPr lang="en-US" altLang="en-US" sz="1400" b="1">
                <a:solidFill>
                  <a:schemeClr val="tx2"/>
                </a:solidFill>
              </a:rPr>
              <a:t>Explanatory --</a:t>
            </a:r>
            <a:r>
              <a:rPr lang="en-US" altLang="en-US" sz="1400"/>
              <a:t> Generates new insight into critical relationships shaping outcomes (understanding)</a:t>
            </a:r>
          </a:p>
          <a:p>
            <a:pPr lvl="1" eaLnBrk="1" hangingPunct="1">
              <a:lnSpc>
                <a:spcPct val="90000"/>
              </a:lnSpc>
            </a:pPr>
            <a:r>
              <a:rPr lang="en-US" altLang="en-US" sz="1400" b="1">
                <a:solidFill>
                  <a:schemeClr val="tx2"/>
                </a:solidFill>
              </a:rPr>
              <a:t>Serious gaming --</a:t>
            </a:r>
            <a:r>
              <a:rPr lang="en-US" altLang="en-US" sz="1400"/>
              <a:t> Provides interactive </a:t>
            </a:r>
            <a:r>
              <a:rPr lang="ja-JP" altLang="en-US" sz="1400">
                <a:latin typeface="Arial" panose="020B0604020202020204" pitchFamily="34" charset="0"/>
              </a:rPr>
              <a:t>“</a:t>
            </a:r>
            <a:r>
              <a:rPr lang="en-US" altLang="ja-JP" sz="1400"/>
              <a:t>what-if</a:t>
            </a:r>
            <a:r>
              <a:rPr lang="ja-JP" altLang="en-US" sz="1400">
                <a:latin typeface="Arial" panose="020B0604020202020204" pitchFamily="34" charset="0"/>
              </a:rPr>
              <a:t>”</a:t>
            </a:r>
            <a:r>
              <a:rPr lang="en-US" altLang="ja-JP" sz="1400"/>
              <a:t> capability to evaluate alternative decision options in virtual real-time laboratory environment</a:t>
            </a:r>
          </a:p>
          <a:p>
            <a:pPr lvl="1" eaLnBrk="1" hangingPunct="1">
              <a:lnSpc>
                <a:spcPct val="90000"/>
              </a:lnSpc>
            </a:pPr>
            <a:r>
              <a:rPr lang="en-US" altLang="en-US" sz="1400" b="1">
                <a:solidFill>
                  <a:schemeClr val="tx2"/>
                </a:solidFill>
              </a:rPr>
              <a:t>Education --</a:t>
            </a:r>
            <a:r>
              <a:rPr lang="en-US" altLang="en-US" sz="1400"/>
              <a:t> Serves as a training tool on how the enterprise works </a:t>
            </a:r>
          </a:p>
          <a:p>
            <a:pPr lvl="1" eaLnBrk="1" hangingPunct="1">
              <a:lnSpc>
                <a:spcPct val="90000"/>
              </a:lnSpc>
            </a:pPr>
            <a:r>
              <a:rPr lang="en-US" altLang="en-US" sz="1400" b="1">
                <a:solidFill>
                  <a:schemeClr val="tx2"/>
                </a:solidFill>
              </a:rPr>
              <a:t>Summary:</a:t>
            </a:r>
            <a:r>
              <a:rPr lang="en-US" altLang="en-US" sz="1400"/>
              <a:t> Harnesses power of modern modeling &amp; simulation technology to make informed decisions</a:t>
            </a:r>
            <a:endParaRPr lang="en-US" altLang="en-US" sz="1600"/>
          </a:p>
          <a:p>
            <a:pPr eaLnBrk="1" hangingPunct="1">
              <a:lnSpc>
                <a:spcPct val="90000"/>
              </a:lnSpc>
            </a:pPr>
            <a:r>
              <a:rPr lang="en-US" altLang="en-US" sz="2000"/>
              <a:t>Serves as a new way of </a:t>
            </a:r>
            <a:r>
              <a:rPr lang="ja-JP" altLang="en-US" sz="2000">
                <a:latin typeface="Arial" panose="020B0604020202020204" pitchFamily="34" charset="0"/>
              </a:rPr>
              <a:t>“</a:t>
            </a:r>
            <a:r>
              <a:rPr lang="en-US" altLang="ja-JP" sz="2000"/>
              <a:t>doing science</a:t>
            </a:r>
            <a:r>
              <a:rPr lang="ja-JP" altLang="en-US" sz="2000">
                <a:latin typeface="Arial" panose="020B0604020202020204" pitchFamily="34" charset="0"/>
              </a:rPr>
              <a:t>”</a:t>
            </a:r>
            <a:endParaRPr lang="en-US" altLang="ja-JP" sz="2000"/>
          </a:p>
          <a:p>
            <a:pPr lvl="1" eaLnBrk="1" hangingPunct="1">
              <a:lnSpc>
                <a:spcPct val="90000"/>
              </a:lnSpc>
            </a:pPr>
            <a:r>
              <a:rPr lang="en-US" altLang="en-US" sz="1600"/>
              <a:t>Formulate and test hypotheses </a:t>
            </a:r>
          </a:p>
          <a:p>
            <a:pPr lvl="1" eaLnBrk="1" hangingPunct="1">
              <a:lnSpc>
                <a:spcPct val="90000"/>
              </a:lnSpc>
            </a:pPr>
            <a:r>
              <a:rPr lang="en-US" altLang="en-US" sz="1600"/>
              <a:t>Generate new theoretical propositions</a:t>
            </a:r>
          </a:p>
          <a:p>
            <a:pPr lvl="1" eaLnBrk="1" hangingPunct="1">
              <a:lnSpc>
                <a:spcPct val="90000"/>
              </a:lnSpc>
            </a:pPr>
            <a:r>
              <a:rPr lang="en-US" altLang="en-US" sz="1600"/>
              <a:t>Discover new theory-grounded design principles </a:t>
            </a:r>
          </a:p>
          <a:p>
            <a:pPr eaLnBrk="1" hangingPunct="1">
              <a:lnSpc>
                <a:spcPct val="90000"/>
              </a:lnSpc>
            </a:pPr>
            <a:endParaRPr lang="en-US" altLang="en-US" sz="1800"/>
          </a:p>
          <a:p>
            <a:pPr lvl="1" eaLnBrk="1" hangingPunct="1">
              <a:lnSpc>
                <a:spcPct val="90000"/>
              </a:lnSpc>
              <a:buFontTx/>
              <a:buNone/>
            </a:pPr>
            <a:endParaRPr lang="en-US" altLang="en-US" sz="16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AA6A2211-B660-C8FE-C7A5-B6FAD1A0EFFD}"/>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5" name="Footer Placeholder 4">
            <a:extLst>
              <a:ext uri="{FF2B5EF4-FFF2-40B4-BE49-F238E27FC236}">
                <a16:creationId xmlns:a16="http://schemas.microsoft.com/office/drawing/2014/main" id="{E5A2597F-7A95-D7FE-A768-C17DAF18E12A}"/>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4A3C9F17-58FB-BD4A-AE10-6AB33FECBF35}" type="slidenum">
              <a:rPr lang="en-US" altLang="en-US" sz="1200"/>
              <a:pPr eaLnBrk="1" hangingPunct="1"/>
              <a:t>15</a:t>
            </a:fld>
            <a:endParaRPr lang="en-US" altLang="en-US" sz="1200"/>
          </a:p>
        </p:txBody>
      </p:sp>
      <p:sp>
        <p:nvSpPr>
          <p:cNvPr id="585732" name="Rectangle 4">
            <a:extLst>
              <a:ext uri="{FF2B5EF4-FFF2-40B4-BE49-F238E27FC236}">
                <a16:creationId xmlns:a16="http://schemas.microsoft.com/office/drawing/2014/main" id="{7C44F532-BBBD-417C-0812-515D9EBDD469}"/>
              </a:ext>
            </a:extLst>
          </p:cNvPr>
          <p:cNvSpPr>
            <a:spLocks noGrp="1" noChangeArrowheads="1"/>
          </p:cNvSpPr>
          <p:nvPr>
            <p:ph type="title"/>
          </p:nvPr>
        </p:nvSpPr>
        <p:spPr>
          <a:xfrm>
            <a:off x="1143000" y="0"/>
            <a:ext cx="7848600" cy="838200"/>
          </a:xfrm>
        </p:spPr>
        <p:txBody>
          <a:bodyPr/>
          <a:lstStyle/>
          <a:p>
            <a:pPr eaLnBrk="1" hangingPunct="1"/>
            <a:r>
              <a:rPr lang="en-US" altLang="en-US" sz="2800"/>
              <a:t>Computational Enterprise Modeling and Simulation Has Come of Age: </a:t>
            </a:r>
            <a:r>
              <a:rPr lang="en-US" altLang="en-US" sz="2400"/>
              <a:t>Some Recent Examples</a:t>
            </a:r>
            <a:r>
              <a:rPr lang="en-US" altLang="en-US" sz="2800"/>
              <a:t> </a:t>
            </a:r>
          </a:p>
        </p:txBody>
      </p:sp>
      <p:sp>
        <p:nvSpPr>
          <p:cNvPr id="585733" name="Rectangle 5">
            <a:extLst>
              <a:ext uri="{FF2B5EF4-FFF2-40B4-BE49-F238E27FC236}">
                <a16:creationId xmlns:a16="http://schemas.microsoft.com/office/drawing/2014/main" id="{394E06F0-2C11-5B09-A9E6-03DB0808D56F}"/>
              </a:ext>
            </a:extLst>
          </p:cNvPr>
          <p:cNvSpPr>
            <a:spLocks noGrp="1" noChangeArrowheads="1"/>
          </p:cNvSpPr>
          <p:nvPr>
            <p:ph type="body" idx="1"/>
          </p:nvPr>
        </p:nvSpPr>
        <p:spPr>
          <a:xfrm>
            <a:off x="152400" y="838200"/>
            <a:ext cx="8763000" cy="5181600"/>
          </a:xfrm>
        </p:spPr>
        <p:txBody>
          <a:bodyPr/>
          <a:lstStyle/>
          <a:p>
            <a:pPr eaLnBrk="1" hangingPunct="1">
              <a:lnSpc>
                <a:spcPct val="90000"/>
              </a:lnSpc>
            </a:pPr>
            <a:r>
              <a:rPr lang="en-US" altLang="en-US" sz="2000" i="1">
                <a:solidFill>
                  <a:schemeClr val="tx2"/>
                </a:solidFill>
              </a:rPr>
              <a:t>System Dynamics:</a:t>
            </a:r>
            <a:r>
              <a:rPr lang="en-US" altLang="en-US" sz="2000"/>
              <a:t> </a:t>
            </a:r>
            <a:r>
              <a:rPr lang="en-US" altLang="en-US" sz="1800"/>
              <a:t>(Ford &amp; Sterman 1998; Sterman 2000; Sastry 2001)</a:t>
            </a:r>
          </a:p>
          <a:p>
            <a:pPr lvl="1" eaLnBrk="1" hangingPunct="1">
              <a:lnSpc>
                <a:spcPct val="90000"/>
              </a:lnSpc>
            </a:pPr>
            <a:r>
              <a:rPr lang="en-US" altLang="en-US" sz="1400"/>
              <a:t>Models dynamic causal loop structure and behavior of complex systems; top-down approach</a:t>
            </a:r>
          </a:p>
          <a:p>
            <a:pPr lvl="1" eaLnBrk="1" hangingPunct="1">
              <a:lnSpc>
                <a:spcPct val="90000"/>
              </a:lnSpc>
            </a:pPr>
            <a:r>
              <a:rPr lang="en-US" altLang="zh-CN" sz="1400"/>
              <a:t>Examples: Market dynamics of technology-based products </a:t>
            </a:r>
            <a:r>
              <a:rPr lang="en-US" altLang="en-US" sz="1400"/>
              <a:t>(Birdseye 1996), </a:t>
            </a:r>
            <a:r>
              <a:rPr lang="en-US" altLang="zh-CN" sz="1400"/>
              <a:t>product development processes (Ford and Sterman 1998); symbiotic strategies in enterprise ecology (Sgouridis 2007)</a:t>
            </a:r>
          </a:p>
          <a:p>
            <a:pPr eaLnBrk="1" hangingPunct="1">
              <a:lnSpc>
                <a:spcPct val="90000"/>
              </a:lnSpc>
            </a:pPr>
            <a:r>
              <a:rPr lang="en-US" altLang="en-US" sz="2000" i="1">
                <a:solidFill>
                  <a:schemeClr val="tx2"/>
                </a:solidFill>
              </a:rPr>
              <a:t>Agent-based Modeling:</a:t>
            </a:r>
            <a:r>
              <a:rPr lang="en-US" altLang="en-US" sz="2000"/>
              <a:t> </a:t>
            </a:r>
            <a:r>
              <a:rPr lang="en-US" altLang="en-US" sz="1800"/>
              <a:t>(Carley &amp; Svoboda 1996; Chang &amp; Harrington 2006)</a:t>
            </a:r>
          </a:p>
          <a:p>
            <a:pPr lvl="1" eaLnBrk="1" hangingPunct="1">
              <a:lnSpc>
                <a:spcPct val="90000"/>
              </a:lnSpc>
            </a:pPr>
            <a:r>
              <a:rPr lang="en-US" altLang="en-US" sz="1400"/>
              <a:t>Assumes simple behavioral rules (logic) for agent interactions; bottom-up approach; explores emergent behavior at a higher (aggregated) level</a:t>
            </a:r>
          </a:p>
          <a:p>
            <a:pPr lvl="1" eaLnBrk="1" hangingPunct="1">
              <a:lnSpc>
                <a:spcPct val="90000"/>
              </a:lnSpc>
            </a:pPr>
            <a:r>
              <a:rPr lang="en-US" altLang="zh-CN" sz="1400"/>
              <a:t>Examples: Formation of </a:t>
            </a:r>
            <a:r>
              <a:rPr lang="en-US" altLang="en-US" sz="1400"/>
              <a:t>organizational structure (Epstein 2003); organizational design and search (Rivkin &amp; Siggelkow 2003); impact of turbulence &amp; complexity on organizational design (Siggelkow &amp; Rivkin 2005)</a:t>
            </a:r>
          </a:p>
          <a:p>
            <a:pPr eaLnBrk="1" hangingPunct="1">
              <a:lnSpc>
                <a:spcPct val="90000"/>
              </a:lnSpc>
            </a:pPr>
            <a:r>
              <a:rPr lang="en-US" altLang="en-US" sz="2000" i="1">
                <a:solidFill>
                  <a:schemeClr val="tx2"/>
                </a:solidFill>
              </a:rPr>
              <a:t>NK modeling:</a:t>
            </a:r>
            <a:r>
              <a:rPr lang="en-US" altLang="en-US" sz="2000"/>
              <a:t> </a:t>
            </a:r>
            <a:r>
              <a:rPr lang="en-US" altLang="en-US" sz="1800"/>
              <a:t>(Kauffman 1993; Levinthal 1997; McKelvey 1999)</a:t>
            </a:r>
          </a:p>
          <a:p>
            <a:pPr lvl="1" eaLnBrk="1" hangingPunct="1">
              <a:lnSpc>
                <a:spcPct val="90000"/>
              </a:lnSpc>
            </a:pPr>
            <a:r>
              <a:rPr lang="en-US" altLang="en-US" sz="1400"/>
              <a:t>Origin in evolutionary biology; focus on analyzing internal and external interactions; computational model for simulating adaptive enterprise search and adaptation in enterprise</a:t>
            </a:r>
            <a:r>
              <a:rPr lang="ja-JP" altLang="en-US" sz="1400">
                <a:latin typeface="Arial" panose="020B0604020202020204" pitchFamily="34" charset="0"/>
              </a:rPr>
              <a:t>’</a:t>
            </a:r>
            <a:r>
              <a:rPr lang="en-US" altLang="ja-JP" sz="1400"/>
              <a:t>s fitness landscape</a:t>
            </a:r>
          </a:p>
          <a:p>
            <a:pPr lvl="1" eaLnBrk="1" hangingPunct="1">
              <a:lnSpc>
                <a:spcPct val="90000"/>
              </a:lnSpc>
            </a:pPr>
            <a:r>
              <a:rPr lang="en-US" altLang="en-US" sz="1400"/>
              <a:t>Examples: Design of fitness landscapes (Levinthal &amp; Warglien 1999); search for organizational form (Siggelkow &amp; Levinthal 2003); organization in complex and uncertain environments (Barr &amp; Hananki 2006)</a:t>
            </a:r>
          </a:p>
          <a:p>
            <a:pPr eaLnBrk="1" hangingPunct="1">
              <a:lnSpc>
                <a:spcPct val="90000"/>
              </a:lnSpc>
            </a:pPr>
            <a:r>
              <a:rPr lang="en-US" altLang="en-US" sz="2000" i="1">
                <a:solidFill>
                  <a:schemeClr val="tx2"/>
                </a:solidFill>
              </a:rPr>
              <a:t>Multidisciplinary Design Optimization:</a:t>
            </a:r>
            <a:r>
              <a:rPr lang="en-US" altLang="en-US" sz="2000"/>
              <a:t> </a:t>
            </a:r>
            <a:r>
              <a:rPr lang="en-US" altLang="en-US" sz="1800"/>
              <a:t>(AIAA MDO White Paper, 1991)</a:t>
            </a:r>
          </a:p>
          <a:p>
            <a:pPr lvl="1" eaLnBrk="1" hangingPunct="1">
              <a:lnSpc>
                <a:spcPct val="90000"/>
              </a:lnSpc>
            </a:pPr>
            <a:r>
              <a:rPr lang="en-US" altLang="en-US" sz="1400"/>
              <a:t>Originated and established in aerospace systems design (aerodynamics, structure, and control) </a:t>
            </a:r>
          </a:p>
          <a:p>
            <a:pPr lvl="1" eaLnBrk="1" hangingPunct="1">
              <a:lnSpc>
                <a:spcPct val="90000"/>
              </a:lnSpc>
            </a:pPr>
            <a:r>
              <a:rPr lang="en-US" altLang="en-US" sz="1400"/>
              <a:t>Multiple objectives, such as performance, cost, schedule, and quality</a:t>
            </a:r>
          </a:p>
          <a:p>
            <a:pPr lvl="1" eaLnBrk="1" hangingPunct="1">
              <a:lnSpc>
                <a:spcPct val="90000"/>
              </a:lnSpc>
            </a:pPr>
            <a:r>
              <a:rPr lang="en-US" altLang="en-US" sz="1400"/>
              <a:t>Examples: Satellite constellations (de Weck, et al. 2004 ); automotive product platform (de Weck 2005)</a:t>
            </a:r>
          </a:p>
          <a:p>
            <a:pPr eaLnBrk="1" hangingPunct="1">
              <a:lnSpc>
                <a:spcPct val="90000"/>
              </a:lnSpc>
            </a:pPr>
            <a:r>
              <a:rPr lang="en-US" altLang="en-US" sz="2000" i="1">
                <a:solidFill>
                  <a:schemeClr val="tx2"/>
                </a:solidFill>
              </a:rPr>
              <a:t>Other:</a:t>
            </a:r>
            <a:r>
              <a:rPr lang="en-US" altLang="en-US" sz="1600"/>
              <a:t> </a:t>
            </a:r>
            <a:r>
              <a:rPr lang="en-US" altLang="en-US" sz="1800"/>
              <a:t>There have been many modeling methods employed (e.g., to study organizational adaptation or evolution)</a:t>
            </a:r>
          </a:p>
          <a:p>
            <a:pPr lvl="1" eaLnBrk="1" hangingPunct="1">
              <a:lnSpc>
                <a:spcPct val="90000"/>
              </a:lnSpc>
            </a:pPr>
            <a:r>
              <a:rPr lang="en-US" altLang="en-US" sz="1400"/>
              <a:t>Network modeling and analysis (Carley 2000, 2001; Krackhardt 1992, 1995; Wasserman &amp; Galaskiewics 1994; Carley &amp; Gasser 1999); neural networks (Barr and Saraceno 2002, 2005</a:t>
            </a:r>
          </a:p>
          <a:p>
            <a:pPr lvl="1" eaLnBrk="1" hangingPunct="1">
              <a:lnSpc>
                <a:spcPct val="90000"/>
              </a:lnSpc>
            </a:pPr>
            <a:r>
              <a:rPr lang="en-US" altLang="en-US" sz="1400"/>
              <a:t>Genetic Algorithms: (Miller 2001)</a:t>
            </a:r>
          </a:p>
          <a:p>
            <a:pPr lvl="1" eaLnBrk="1" hangingPunct="1">
              <a:lnSpc>
                <a:spcPct val="90000"/>
              </a:lnSpc>
              <a:buFontTx/>
              <a:buNone/>
            </a:pPr>
            <a:endParaRPr lang="en-US" altLang="en-US" sz="1400"/>
          </a:p>
          <a:p>
            <a:pPr lvl="1" eaLnBrk="1" hangingPunct="1">
              <a:lnSpc>
                <a:spcPct val="90000"/>
              </a:lnSpc>
            </a:pPr>
            <a:endParaRPr lang="en-US" altLang="en-US" sz="2400"/>
          </a:p>
          <a:p>
            <a:pPr eaLnBrk="1" hangingPunct="1">
              <a:lnSpc>
                <a:spcPct val="90000"/>
              </a:lnSpc>
            </a:pPr>
            <a:endParaRPr lang="en-US" altLang="en-US" sz="28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Date Placeholder 2">
            <a:extLst>
              <a:ext uri="{FF2B5EF4-FFF2-40B4-BE49-F238E27FC236}">
                <a16:creationId xmlns:a16="http://schemas.microsoft.com/office/drawing/2014/main" id="{F813D67C-B397-9775-7343-250261A52DA3}"/>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13" name="Footer Placeholder 3">
            <a:extLst>
              <a:ext uri="{FF2B5EF4-FFF2-40B4-BE49-F238E27FC236}">
                <a16:creationId xmlns:a16="http://schemas.microsoft.com/office/drawing/2014/main" id="{5E903A6C-429D-CDE2-DEC6-561766D48574}"/>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20A50E8A-CD77-CB44-AFFF-872A21328429}" type="slidenum">
              <a:rPr lang="en-US" altLang="en-US" sz="1200"/>
              <a:pPr eaLnBrk="1" hangingPunct="1"/>
              <a:t>16</a:t>
            </a:fld>
            <a:endParaRPr lang="en-US" altLang="en-US" sz="1200"/>
          </a:p>
        </p:txBody>
      </p:sp>
      <p:sp>
        <p:nvSpPr>
          <p:cNvPr id="407554" name="Rectangle 2">
            <a:extLst>
              <a:ext uri="{FF2B5EF4-FFF2-40B4-BE49-F238E27FC236}">
                <a16:creationId xmlns:a16="http://schemas.microsoft.com/office/drawing/2014/main" id="{8A867C19-CB1B-3745-4A9B-229AD5A04266}"/>
              </a:ext>
            </a:extLst>
          </p:cNvPr>
          <p:cNvSpPr>
            <a:spLocks noGrp="1" noChangeArrowheads="1"/>
          </p:cNvSpPr>
          <p:nvPr>
            <p:ph type="title"/>
          </p:nvPr>
        </p:nvSpPr>
        <p:spPr>
          <a:xfrm>
            <a:off x="1143000" y="152400"/>
            <a:ext cx="7831138" cy="685800"/>
          </a:xfrm>
        </p:spPr>
        <p:txBody>
          <a:bodyPr/>
          <a:lstStyle/>
          <a:p>
            <a:pPr eaLnBrk="1" hangingPunct="1">
              <a:defRPr/>
            </a:pPr>
            <a:r>
              <a:rPr lang="en-US" sz="2400"/>
              <a:t>Linking Modeling to Specific Change Regimes, Design Objectives, and Change Strategies </a:t>
            </a:r>
            <a:endParaRPr lang="en-US"/>
          </a:p>
        </p:txBody>
      </p:sp>
      <p:sp>
        <p:nvSpPr>
          <p:cNvPr id="407555" name="Text Box 3">
            <a:extLst>
              <a:ext uri="{FF2B5EF4-FFF2-40B4-BE49-F238E27FC236}">
                <a16:creationId xmlns:a16="http://schemas.microsoft.com/office/drawing/2014/main" id="{37AAA481-A966-8C16-492C-391DE7CA4B6D}"/>
              </a:ext>
            </a:extLst>
          </p:cNvPr>
          <p:cNvSpPr txBox="1">
            <a:spLocks noChangeArrowheads="1"/>
          </p:cNvSpPr>
          <p:nvPr/>
        </p:nvSpPr>
        <p:spPr bwMode="auto">
          <a:xfrm>
            <a:off x="685800" y="1295400"/>
            <a:ext cx="3149600" cy="1079500"/>
          </a:xfrm>
          <a:prstGeom prst="rect">
            <a:avLst/>
          </a:prstGeom>
          <a:solidFill>
            <a:srgbClr val="005E86"/>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600" b="1">
                <a:latin typeface="Times New Roman" charset="0"/>
                <a:ea typeface="ＭＳ Ｐゴシック" charset="0"/>
              </a:rPr>
              <a:t>What are the contingency-based enterprise contexts (change regimes) requiring proactive transformational decisions?</a:t>
            </a:r>
            <a:r>
              <a:rPr lang="en-US" sz="1600">
                <a:latin typeface="Times New Roman" charset="0"/>
                <a:ea typeface="ＭＳ Ｐゴシック" charset="0"/>
              </a:rPr>
              <a:t> </a:t>
            </a:r>
          </a:p>
        </p:txBody>
      </p:sp>
      <p:sp>
        <p:nvSpPr>
          <p:cNvPr id="407556" name="Text Box 4">
            <a:extLst>
              <a:ext uri="{FF2B5EF4-FFF2-40B4-BE49-F238E27FC236}">
                <a16:creationId xmlns:a16="http://schemas.microsoft.com/office/drawing/2014/main" id="{636B1FA9-9800-BC76-D756-4EB7B085082D}"/>
              </a:ext>
            </a:extLst>
          </p:cNvPr>
          <p:cNvSpPr txBox="1">
            <a:spLocks noChangeArrowheads="1"/>
          </p:cNvSpPr>
          <p:nvPr/>
        </p:nvSpPr>
        <p:spPr bwMode="auto">
          <a:xfrm>
            <a:off x="1600200" y="2590800"/>
            <a:ext cx="3581400" cy="1079500"/>
          </a:xfrm>
          <a:prstGeom prst="rect">
            <a:avLst/>
          </a:prstGeom>
          <a:solidFill>
            <a:srgbClr val="7D1899"/>
          </a:solidFill>
          <a:ln w="9525">
            <a:solidFill>
              <a:srgbClr val="7D1899"/>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r>
              <a:rPr lang="en-US" altLang="en-US" sz="1600" b="1"/>
              <a:t>What are the </a:t>
            </a:r>
            <a:r>
              <a:rPr lang="ja-JP" altLang="en-US" sz="1600" b="1"/>
              <a:t>“</a:t>
            </a:r>
            <a:r>
              <a:rPr lang="en-US" altLang="ja-JP" sz="1600" b="1"/>
              <a:t>bull</a:t>
            </a:r>
            <a:r>
              <a:rPr lang="ja-JP" altLang="en-US" sz="1600" b="1"/>
              <a:t>’</a:t>
            </a:r>
            <a:r>
              <a:rPr lang="en-US" altLang="ja-JP" sz="1600" b="1"/>
              <a:t>s eye</a:t>
            </a:r>
            <a:r>
              <a:rPr lang="ja-JP" altLang="en-US" sz="1600" b="1"/>
              <a:t>”</a:t>
            </a:r>
            <a:r>
              <a:rPr lang="en-US" altLang="ja-JP" sz="1600" b="1"/>
              <a:t> enterprise design objectives (targets) requiring the greatest focus under the various identified change regimes*?  </a:t>
            </a:r>
            <a:endParaRPr lang="en-US" altLang="en-US" sz="1600" b="1">
              <a:latin typeface="Arial" panose="020B0604020202020204" pitchFamily="34" charset="0"/>
            </a:endParaRPr>
          </a:p>
        </p:txBody>
      </p:sp>
      <p:sp>
        <p:nvSpPr>
          <p:cNvPr id="407557" name="Text Box 5">
            <a:extLst>
              <a:ext uri="{FF2B5EF4-FFF2-40B4-BE49-F238E27FC236}">
                <a16:creationId xmlns:a16="http://schemas.microsoft.com/office/drawing/2014/main" id="{BD3128FF-B10B-F2A6-2B41-4B7DFAED83AD}"/>
              </a:ext>
            </a:extLst>
          </p:cNvPr>
          <p:cNvSpPr txBox="1">
            <a:spLocks noChangeArrowheads="1"/>
          </p:cNvSpPr>
          <p:nvPr/>
        </p:nvSpPr>
        <p:spPr bwMode="auto">
          <a:xfrm>
            <a:off x="2667000" y="3886200"/>
            <a:ext cx="3657600" cy="835025"/>
          </a:xfrm>
          <a:prstGeom prst="rect">
            <a:avLst/>
          </a:prstGeom>
          <a:solidFill>
            <a:srgbClr val="F08E22"/>
          </a:solidFill>
          <a:ln w="9525">
            <a:solidFill>
              <a:srgbClr val="F08E22"/>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600" b="1">
                <a:latin typeface="Times New Roman" charset="0"/>
                <a:ea typeface="ＭＳ Ｐゴシック" charset="0"/>
              </a:rPr>
              <a:t>What are the salient change strategies requiring the greatest attention to achieve the target design objectives*? </a:t>
            </a:r>
          </a:p>
        </p:txBody>
      </p:sp>
      <p:sp>
        <p:nvSpPr>
          <p:cNvPr id="407558" name="Text Box 6">
            <a:extLst>
              <a:ext uri="{FF2B5EF4-FFF2-40B4-BE49-F238E27FC236}">
                <a16:creationId xmlns:a16="http://schemas.microsoft.com/office/drawing/2014/main" id="{F3F65DF0-FE25-0AD2-9EF0-B2F71C8CB003}"/>
              </a:ext>
            </a:extLst>
          </p:cNvPr>
          <p:cNvSpPr txBox="1">
            <a:spLocks noChangeArrowheads="1"/>
          </p:cNvSpPr>
          <p:nvPr/>
        </p:nvSpPr>
        <p:spPr bwMode="auto">
          <a:xfrm>
            <a:off x="3733800" y="5181600"/>
            <a:ext cx="3810000" cy="1079500"/>
          </a:xfrm>
          <a:prstGeom prst="rect">
            <a:avLst/>
          </a:prstGeom>
          <a:solidFill>
            <a:schemeClr val="hlink"/>
          </a:solidFill>
          <a:ln w="9525">
            <a:solidFill>
              <a:schemeClr val="hlink"/>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600" b="1">
                <a:latin typeface="Times New Roman" charset="0"/>
                <a:ea typeface="ＭＳ Ｐゴシック" charset="0"/>
              </a:rPr>
              <a:t>What are the appropriate </a:t>
            </a:r>
          </a:p>
          <a:p>
            <a:pPr eaLnBrk="0" hangingPunct="0">
              <a:defRPr/>
            </a:pPr>
            <a:r>
              <a:rPr lang="en-US" sz="1600" b="1">
                <a:latin typeface="Times New Roman" charset="0"/>
                <a:ea typeface="ＭＳ Ｐゴシック" charset="0"/>
              </a:rPr>
              <a:t>modeling approaches for </a:t>
            </a:r>
          </a:p>
          <a:p>
            <a:pPr eaLnBrk="0" hangingPunct="0">
              <a:defRPr/>
            </a:pPr>
            <a:r>
              <a:rPr lang="en-US" sz="1600" b="1">
                <a:latin typeface="Times New Roman" charset="0"/>
                <a:ea typeface="ＭＳ Ｐゴシック" charset="0"/>
              </a:rPr>
              <a:t>addressing the identified design targets and change strategies?  </a:t>
            </a:r>
          </a:p>
        </p:txBody>
      </p:sp>
      <p:sp>
        <p:nvSpPr>
          <p:cNvPr id="407559" name="AutoShape 7">
            <a:extLst>
              <a:ext uri="{FF2B5EF4-FFF2-40B4-BE49-F238E27FC236}">
                <a16:creationId xmlns:a16="http://schemas.microsoft.com/office/drawing/2014/main" id="{0B93AB13-770B-7C89-0E76-17070246E673}"/>
              </a:ext>
            </a:extLst>
          </p:cNvPr>
          <p:cNvSpPr>
            <a:spLocks noChangeArrowheads="1"/>
          </p:cNvSpPr>
          <p:nvPr/>
        </p:nvSpPr>
        <p:spPr bwMode="auto">
          <a:xfrm rot="5484327">
            <a:off x="3836194" y="1726406"/>
            <a:ext cx="814388" cy="866775"/>
          </a:xfrm>
          <a:custGeom>
            <a:avLst/>
            <a:gdLst>
              <a:gd name="T0" fmla="*/ 570298 w 21600"/>
              <a:gd name="T1" fmla="*/ 0 h 21600"/>
              <a:gd name="T2" fmla="*/ 570298 w 21600"/>
              <a:gd name="T3" fmla="*/ 487882 h 21600"/>
              <a:gd name="T4" fmla="*/ 122045 w 21600"/>
              <a:gd name="T5" fmla="*/ 866775 h 21600"/>
              <a:gd name="T6" fmla="*/ 814388 w 21600"/>
              <a:gd name="T7" fmla="*/ 243941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407560" name="AutoShape 8">
            <a:extLst>
              <a:ext uri="{FF2B5EF4-FFF2-40B4-BE49-F238E27FC236}">
                <a16:creationId xmlns:a16="http://schemas.microsoft.com/office/drawing/2014/main" id="{0103CD26-3129-CBC6-5F0B-DD6FA8ACD204}"/>
              </a:ext>
            </a:extLst>
          </p:cNvPr>
          <p:cNvSpPr>
            <a:spLocks noChangeArrowheads="1"/>
          </p:cNvSpPr>
          <p:nvPr/>
        </p:nvSpPr>
        <p:spPr bwMode="auto">
          <a:xfrm rot="5573143">
            <a:off x="5215731" y="3013869"/>
            <a:ext cx="835025" cy="903288"/>
          </a:xfrm>
          <a:custGeom>
            <a:avLst/>
            <a:gdLst>
              <a:gd name="T0" fmla="*/ 584749 w 21600"/>
              <a:gd name="T1" fmla="*/ 0 h 21600"/>
              <a:gd name="T2" fmla="*/ 584749 w 21600"/>
              <a:gd name="T3" fmla="*/ 508434 h 21600"/>
              <a:gd name="T4" fmla="*/ 125138 w 21600"/>
              <a:gd name="T5" fmla="*/ 903288 h 21600"/>
              <a:gd name="T6" fmla="*/ 835025 w 21600"/>
              <a:gd name="T7" fmla="*/ 25421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407561" name="AutoShape 9">
            <a:extLst>
              <a:ext uri="{FF2B5EF4-FFF2-40B4-BE49-F238E27FC236}">
                <a16:creationId xmlns:a16="http://schemas.microsoft.com/office/drawing/2014/main" id="{B8292292-768B-EC1B-FF20-FB6BB3987619}"/>
              </a:ext>
            </a:extLst>
          </p:cNvPr>
          <p:cNvSpPr>
            <a:spLocks noChangeArrowheads="1"/>
          </p:cNvSpPr>
          <p:nvPr/>
        </p:nvSpPr>
        <p:spPr bwMode="auto">
          <a:xfrm rot="5533622">
            <a:off x="6299994" y="4291806"/>
            <a:ext cx="915988" cy="866775"/>
          </a:xfrm>
          <a:custGeom>
            <a:avLst/>
            <a:gdLst>
              <a:gd name="T0" fmla="*/ 641446 w 21600"/>
              <a:gd name="T1" fmla="*/ 0 h 21600"/>
              <a:gd name="T2" fmla="*/ 641446 w 21600"/>
              <a:gd name="T3" fmla="*/ 487882 h 21600"/>
              <a:gd name="T4" fmla="*/ 137271 w 21600"/>
              <a:gd name="T5" fmla="*/ 866775 h 21600"/>
              <a:gd name="T6" fmla="*/ 915988 w 21600"/>
              <a:gd name="T7" fmla="*/ 243941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407562" name="Text Box 10">
            <a:extLst>
              <a:ext uri="{FF2B5EF4-FFF2-40B4-BE49-F238E27FC236}">
                <a16:creationId xmlns:a16="http://schemas.microsoft.com/office/drawing/2014/main" id="{59A790C7-FB79-7847-F5C2-ABBC9AFA94CC}"/>
              </a:ext>
            </a:extLst>
          </p:cNvPr>
          <p:cNvSpPr txBox="1">
            <a:spLocks noChangeArrowheads="1"/>
          </p:cNvSpPr>
          <p:nvPr/>
        </p:nvSpPr>
        <p:spPr bwMode="auto">
          <a:xfrm>
            <a:off x="6172200" y="1219200"/>
            <a:ext cx="2819400" cy="26241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228600" indent="-228600">
              <a:defRPr sz="2400">
                <a:solidFill>
                  <a:schemeClr val="tx1"/>
                </a:solidFill>
                <a:latin typeface="Times New Roman" charset="0"/>
                <a:ea typeface="ＭＳ Ｐゴシック" charset="0"/>
              </a:defRPr>
            </a:lvl1pPr>
            <a:lvl2pPr>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fontAlgn="base">
              <a:spcBef>
                <a:spcPct val="0"/>
              </a:spcBef>
              <a:spcAft>
                <a:spcPct val="0"/>
              </a:spcAft>
              <a:defRPr sz="2400">
                <a:solidFill>
                  <a:schemeClr val="tx1"/>
                </a:solidFill>
                <a:latin typeface="Times New Roman" charset="0"/>
                <a:ea typeface="ＭＳ Ｐゴシック" charset="0"/>
              </a:defRPr>
            </a:lvl6pPr>
            <a:lvl7pPr fontAlgn="base">
              <a:spcBef>
                <a:spcPct val="0"/>
              </a:spcBef>
              <a:spcAft>
                <a:spcPct val="0"/>
              </a:spcAft>
              <a:defRPr sz="2400">
                <a:solidFill>
                  <a:schemeClr val="tx1"/>
                </a:solidFill>
                <a:latin typeface="Times New Roman" charset="0"/>
                <a:ea typeface="ＭＳ Ｐゴシック" charset="0"/>
              </a:defRPr>
            </a:lvl7pPr>
            <a:lvl8pPr fontAlgn="base">
              <a:spcBef>
                <a:spcPct val="0"/>
              </a:spcBef>
              <a:spcAft>
                <a:spcPct val="0"/>
              </a:spcAft>
              <a:defRPr sz="2400">
                <a:solidFill>
                  <a:schemeClr val="tx1"/>
                </a:solidFill>
                <a:latin typeface="Times New Roman" charset="0"/>
                <a:ea typeface="ＭＳ Ｐゴシック" charset="0"/>
              </a:defRPr>
            </a:lvl8pPr>
            <a:lvl9pPr fontAlgn="base">
              <a:spcBef>
                <a:spcPct val="0"/>
              </a:spcBef>
              <a:spcAft>
                <a:spcPct val="0"/>
              </a:spcAft>
              <a:defRPr sz="2400">
                <a:solidFill>
                  <a:schemeClr val="tx1"/>
                </a:solidFill>
                <a:latin typeface="Times New Roman" charset="0"/>
                <a:ea typeface="ＭＳ Ｐゴシック" charset="0"/>
              </a:defRPr>
            </a:lvl9pPr>
          </a:lstStyle>
          <a:p>
            <a:pPr>
              <a:lnSpc>
                <a:spcPct val="90000"/>
              </a:lnSpc>
              <a:spcBef>
                <a:spcPct val="20000"/>
              </a:spcBef>
              <a:buClr>
                <a:schemeClr val="tx2"/>
              </a:buClr>
              <a:buSzPct val="75000"/>
              <a:buFont typeface="Wingdings" charset="0"/>
              <a:buChar char="n"/>
              <a:defRPr/>
            </a:pPr>
            <a:r>
              <a:rPr lang="en-US" sz="1800" b="1">
                <a:effectLst>
                  <a:outerShdw blurRad="38100" dist="38100" dir="2700000" algn="tl">
                    <a:srgbClr val="000000"/>
                  </a:outerShdw>
                </a:effectLst>
              </a:rPr>
              <a:t>There is no such thing as an all purpose enterprise (enterprise architecture) model</a:t>
            </a:r>
          </a:p>
          <a:p>
            <a:pPr>
              <a:lnSpc>
                <a:spcPct val="90000"/>
              </a:lnSpc>
              <a:spcBef>
                <a:spcPct val="20000"/>
              </a:spcBef>
              <a:buClr>
                <a:schemeClr val="tx2"/>
              </a:buClr>
              <a:buSzPct val="75000"/>
              <a:buFont typeface="Wingdings" charset="0"/>
              <a:buChar char="n"/>
              <a:defRPr/>
            </a:pPr>
            <a:r>
              <a:rPr lang="en-US" sz="1800" b="1">
                <a:effectLst>
                  <a:outerShdw blurRad="38100" dist="38100" dir="2700000" algn="tl">
                    <a:srgbClr val="000000"/>
                  </a:outerShdw>
                </a:effectLst>
              </a:rPr>
              <a:t>Must define specific context (change regime), design objectives, and  change strategies for best model selection and application</a:t>
            </a:r>
            <a:endParaRPr lang="en-US">
              <a:latin typeface="Times" charset="0"/>
            </a:endParaRPr>
          </a:p>
        </p:txBody>
      </p:sp>
      <p:sp>
        <p:nvSpPr>
          <p:cNvPr id="407563" name="Text Box 11">
            <a:extLst>
              <a:ext uri="{FF2B5EF4-FFF2-40B4-BE49-F238E27FC236}">
                <a16:creationId xmlns:a16="http://schemas.microsoft.com/office/drawing/2014/main" id="{DDC6FCF4-14E7-CAAC-F902-808EECEDE6E5}"/>
              </a:ext>
            </a:extLst>
          </p:cNvPr>
          <p:cNvSpPr txBox="1">
            <a:spLocks noChangeArrowheads="1"/>
          </p:cNvSpPr>
          <p:nvPr/>
        </p:nvSpPr>
        <p:spPr bwMode="auto">
          <a:xfrm>
            <a:off x="228600" y="5656263"/>
            <a:ext cx="3465513" cy="730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a:latin typeface="Times New Roman" charset="0"/>
                <a:ea typeface="ＭＳ Ｐゴシック" charset="0"/>
              </a:rPr>
              <a:t>*While recognizing that often enterprises</a:t>
            </a:r>
          </a:p>
          <a:p>
            <a:pPr>
              <a:defRPr/>
            </a:pPr>
            <a:r>
              <a:rPr lang="en-US">
                <a:latin typeface="Times New Roman" charset="0"/>
                <a:ea typeface="ＭＳ Ｐゴシック" charset="0"/>
              </a:rPr>
              <a:t>face multiple objectives rather than a single </a:t>
            </a:r>
          </a:p>
          <a:p>
            <a:pPr>
              <a:defRPr/>
            </a:pPr>
            <a:r>
              <a:rPr lang="en-US">
                <a:latin typeface="Times New Roman" charset="0"/>
                <a:ea typeface="ＭＳ Ｐゴシック" charset="0"/>
              </a:rPr>
              <a:t>dominant objective.</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Date Placeholder 3">
            <a:extLst>
              <a:ext uri="{FF2B5EF4-FFF2-40B4-BE49-F238E27FC236}">
                <a16:creationId xmlns:a16="http://schemas.microsoft.com/office/drawing/2014/main" id="{49C509D3-3840-C1D1-FD7D-CF3B5D122FDF}"/>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27" name="Footer Placeholder 4">
            <a:extLst>
              <a:ext uri="{FF2B5EF4-FFF2-40B4-BE49-F238E27FC236}">
                <a16:creationId xmlns:a16="http://schemas.microsoft.com/office/drawing/2014/main" id="{C5540455-B9A9-EA84-27CE-90606E1107EC}"/>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3A864894-DA24-134B-A778-9C32D5AC7323}" type="slidenum">
              <a:rPr lang="en-US" altLang="en-US" sz="1200"/>
              <a:pPr eaLnBrk="1" hangingPunct="1"/>
              <a:t>17</a:t>
            </a:fld>
            <a:endParaRPr lang="en-US" altLang="en-US" sz="1200"/>
          </a:p>
        </p:txBody>
      </p:sp>
      <p:graphicFrame>
        <p:nvGraphicFramePr>
          <p:cNvPr id="353308" name="Group 28">
            <a:extLst>
              <a:ext uri="{FF2B5EF4-FFF2-40B4-BE49-F238E27FC236}">
                <a16:creationId xmlns:a16="http://schemas.microsoft.com/office/drawing/2014/main" id="{13AB30BF-F907-F1CB-67B6-2903CD42BB16}"/>
              </a:ext>
            </a:extLst>
          </p:cNvPr>
          <p:cNvGraphicFramePr>
            <a:graphicFrameLocks noGrp="1"/>
          </p:cNvGraphicFramePr>
          <p:nvPr>
            <p:ph type="tbl" idx="1"/>
          </p:nvPr>
        </p:nvGraphicFramePr>
        <p:xfrm>
          <a:off x="838200" y="1063625"/>
          <a:ext cx="4495800" cy="4117975"/>
        </p:xfrm>
        <a:graphic>
          <a:graphicData uri="http://schemas.openxmlformats.org/drawingml/2006/table">
            <a:tbl>
              <a:tblPr/>
              <a:tblGrid>
                <a:gridCol w="2185988">
                  <a:extLst>
                    <a:ext uri="{9D8B030D-6E8A-4147-A177-3AD203B41FA5}">
                      <a16:colId xmlns:a16="http://schemas.microsoft.com/office/drawing/2014/main" val="20000"/>
                    </a:ext>
                  </a:extLst>
                </a:gridCol>
                <a:gridCol w="2309812">
                  <a:extLst>
                    <a:ext uri="{9D8B030D-6E8A-4147-A177-3AD203B41FA5}">
                      <a16:colId xmlns:a16="http://schemas.microsoft.com/office/drawing/2014/main" val="20001"/>
                    </a:ext>
                  </a:extLst>
                </a:gridCol>
              </a:tblGrid>
              <a:tr h="19843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2"/>
                          </a:solidFill>
                          <a:effectLst/>
                          <a:latin typeface="Times New Roman" charset="0"/>
                          <a:ea typeface="ＭＳ Ｐゴシック" charset="0"/>
                        </a:rPr>
                        <a:t>Slow;gradual</a:t>
                      </a:r>
                      <a:endParaRPr kumimoji="0" lang="en-US" sz="1600" b="0" i="0" u="none" strike="noStrike" cap="none" normalizeH="0" baseline="0">
                        <a:ln>
                          <a:noFill/>
                        </a:ln>
                        <a:solidFill>
                          <a:schemeClr val="tx1"/>
                        </a:solidFill>
                        <a:effectLst/>
                        <a:latin typeface="Times New Roman"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2"/>
                          </a:solidFill>
                          <a:effectLst/>
                          <a:latin typeface="Times New Roman" charset="0"/>
                          <a:ea typeface="ＭＳ Ｐゴシック" charset="0"/>
                        </a:rPr>
                        <a:t>Discontinuous</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a:ln>
                          <a:noFill/>
                        </a:ln>
                        <a:solidFill>
                          <a:schemeClr val="tx1"/>
                        </a:solidFill>
                        <a:effectLst/>
                        <a:latin typeface="Times New Roman" charset="0"/>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133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2"/>
                          </a:solidFill>
                          <a:effectLst/>
                          <a:latin typeface="Times New Roman" charset="0"/>
                          <a:ea typeface="ＭＳ Ｐゴシック" charset="0"/>
                        </a:rPr>
                        <a:t>Incremental; continuous</a:t>
                      </a:r>
                      <a:r>
                        <a:rPr kumimoji="0" lang="en-US" sz="1600" b="0" i="0" u="none" strike="noStrike" cap="none" normalizeH="0" baseline="0">
                          <a:ln>
                            <a:noFill/>
                          </a:ln>
                          <a:solidFill>
                            <a:srgbClr val="11206B"/>
                          </a:solidFill>
                          <a:effectLst/>
                          <a:latin typeface="Times New Roman" charset="0"/>
                          <a:ea typeface="ＭＳ Ｐゴシック" charset="0"/>
                        </a:rPr>
                        <a:t> </a:t>
                      </a:r>
                      <a:endParaRPr kumimoji="0" lang="en-US" sz="2400" b="0" i="0" u="none" strike="noStrike" cap="none" normalizeH="0" baseline="0">
                        <a:ln>
                          <a:noFill/>
                        </a:ln>
                        <a:solidFill>
                          <a:srgbClr val="1F1F60"/>
                        </a:solidFill>
                        <a:effectLst/>
                        <a:latin typeface="Times New Roman"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2"/>
                          </a:solidFill>
                          <a:effectLst/>
                          <a:latin typeface="Times New Roman" charset="0"/>
                          <a:ea typeface="ＭＳ Ｐゴシック" charset="0"/>
                        </a:rPr>
                        <a:t>Fast-paced;high-velocity;</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chemeClr val="tx2"/>
                          </a:solidFill>
                          <a:effectLst/>
                          <a:latin typeface="Times New Roman" charset="0"/>
                          <a:ea typeface="ＭＳ Ｐゴシック" charset="0"/>
                        </a:rPr>
                        <a:t>frenetic</a:t>
                      </a:r>
                      <a:r>
                        <a:rPr kumimoji="0" lang="en-US" sz="1600" b="0" i="0" u="none" strike="noStrike" cap="none" normalizeH="0" baseline="0">
                          <a:ln>
                            <a:noFill/>
                          </a:ln>
                          <a:solidFill>
                            <a:schemeClr val="tx1"/>
                          </a:solidFill>
                          <a:effectLst/>
                          <a:latin typeface="Times New Roman" charset="0"/>
                          <a:ea typeface="ＭＳ Ｐゴシック" charset="0"/>
                        </a:rPr>
                        <a:t>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a:ln>
                          <a:noFill/>
                        </a:ln>
                        <a:solidFill>
                          <a:schemeClr val="tx1"/>
                        </a:solidFill>
                        <a:effectLst/>
                        <a:latin typeface="Times New Roman" charset="0"/>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353293" name="Text Box 13">
            <a:extLst>
              <a:ext uri="{FF2B5EF4-FFF2-40B4-BE49-F238E27FC236}">
                <a16:creationId xmlns:a16="http://schemas.microsoft.com/office/drawing/2014/main" id="{0218A2F1-6509-767F-0246-948FA571339D}"/>
              </a:ext>
            </a:extLst>
          </p:cNvPr>
          <p:cNvSpPr txBox="1">
            <a:spLocks noChangeArrowheads="1"/>
          </p:cNvSpPr>
          <p:nvPr/>
        </p:nvSpPr>
        <p:spPr bwMode="auto">
          <a:xfrm>
            <a:off x="822325" y="5257800"/>
            <a:ext cx="2225675"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600">
                <a:latin typeface="Times New Roman" charset="0"/>
                <a:ea typeface="ＭＳ Ｐゴシック" charset="0"/>
                <a:cs typeface="ＭＳ Ｐゴシック" charset="0"/>
              </a:rPr>
              <a:t>       Stable (Smooth)</a:t>
            </a:r>
            <a:endParaRPr lang="en-US" sz="1600">
              <a:latin typeface="Times New Roman" charset="0"/>
              <a:ea typeface="ＭＳ Ｐゴシック" charset="0"/>
            </a:endParaRPr>
          </a:p>
        </p:txBody>
      </p:sp>
      <p:sp>
        <p:nvSpPr>
          <p:cNvPr id="353294" name="Text Box 14">
            <a:extLst>
              <a:ext uri="{FF2B5EF4-FFF2-40B4-BE49-F238E27FC236}">
                <a16:creationId xmlns:a16="http://schemas.microsoft.com/office/drawing/2014/main" id="{F3A66D68-280D-FEB2-11FD-E868E9082866}"/>
              </a:ext>
            </a:extLst>
          </p:cNvPr>
          <p:cNvSpPr txBox="1">
            <a:spLocks noChangeArrowheads="1"/>
          </p:cNvSpPr>
          <p:nvPr/>
        </p:nvSpPr>
        <p:spPr bwMode="auto">
          <a:xfrm>
            <a:off x="3048000" y="5257800"/>
            <a:ext cx="21336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defRPr/>
            </a:pPr>
            <a:r>
              <a:rPr lang="en-US" sz="1600">
                <a:latin typeface="Times New Roman" charset="0"/>
                <a:ea typeface="ＭＳ Ｐゴシック" charset="0"/>
                <a:cs typeface="ＭＳ Ｐゴシック" charset="0"/>
              </a:rPr>
              <a:t> Unstable (Rugged)</a:t>
            </a:r>
          </a:p>
        </p:txBody>
      </p:sp>
      <p:sp>
        <p:nvSpPr>
          <p:cNvPr id="353295" name="Text Box 15">
            <a:extLst>
              <a:ext uri="{FF2B5EF4-FFF2-40B4-BE49-F238E27FC236}">
                <a16:creationId xmlns:a16="http://schemas.microsoft.com/office/drawing/2014/main" id="{2664143B-A237-1BE3-8803-B0E9B7A68F19}"/>
              </a:ext>
            </a:extLst>
          </p:cNvPr>
          <p:cNvSpPr txBox="1">
            <a:spLocks noChangeArrowheads="1"/>
          </p:cNvSpPr>
          <p:nvPr/>
        </p:nvSpPr>
        <p:spPr bwMode="auto">
          <a:xfrm>
            <a:off x="381000" y="5638800"/>
            <a:ext cx="5257800" cy="1006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algn="ctr"/>
            <a:r>
              <a:rPr lang="en-US" altLang="en-US" sz="2000"/>
              <a:t>NK Model of the Enterprise</a:t>
            </a:r>
            <a:r>
              <a:rPr lang="ja-JP" altLang="en-US" sz="2000"/>
              <a:t>’</a:t>
            </a:r>
            <a:r>
              <a:rPr lang="en-US" altLang="ja-JP" sz="2000"/>
              <a:t>s Fitness Landscape  </a:t>
            </a:r>
          </a:p>
          <a:p>
            <a:pPr algn="ctr"/>
            <a:r>
              <a:rPr lang="en-US" altLang="en-US" sz="2000"/>
              <a:t>(Topology, Environment)</a:t>
            </a:r>
            <a:r>
              <a:rPr lang="en-US" altLang="en-US" sz="2000" baseline="30000"/>
              <a:t>2</a:t>
            </a:r>
            <a:r>
              <a:rPr lang="en-US" altLang="en-US" sz="2000"/>
              <a:t> </a:t>
            </a:r>
          </a:p>
          <a:p>
            <a:pPr algn="ctr"/>
            <a:r>
              <a:rPr lang="en-US" altLang="en-US" sz="2000"/>
              <a:t> </a:t>
            </a:r>
          </a:p>
        </p:txBody>
      </p:sp>
      <p:sp>
        <p:nvSpPr>
          <p:cNvPr id="353296" name="Text Box 16">
            <a:extLst>
              <a:ext uri="{FF2B5EF4-FFF2-40B4-BE49-F238E27FC236}">
                <a16:creationId xmlns:a16="http://schemas.microsoft.com/office/drawing/2014/main" id="{9E5393EB-FBCD-E62B-80A0-B7AF7BB27988}"/>
              </a:ext>
            </a:extLst>
          </p:cNvPr>
          <p:cNvSpPr txBox="1">
            <a:spLocks noChangeArrowheads="1"/>
          </p:cNvSpPr>
          <p:nvPr/>
        </p:nvSpPr>
        <p:spPr bwMode="auto">
          <a:xfrm rot="-5400000">
            <a:off x="-262732" y="1631157"/>
            <a:ext cx="1776413"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defRPr/>
            </a:pPr>
            <a:r>
              <a:rPr lang="en-US" sz="1600">
                <a:solidFill>
                  <a:schemeClr val="tx2"/>
                </a:solidFill>
                <a:latin typeface="Times New Roman" charset="0"/>
                <a:ea typeface="ＭＳ Ｐゴシック" charset="0"/>
                <a:cs typeface="ＭＳ Ｐゴシック" charset="0"/>
              </a:rPr>
              <a:t>Long-term</a:t>
            </a:r>
            <a:endParaRPr lang="en-US" sz="1600" b="1">
              <a:solidFill>
                <a:srgbClr val="23236A"/>
              </a:solidFill>
              <a:latin typeface="Arial" charset="0"/>
              <a:ea typeface="ＭＳ Ｐゴシック" charset="0"/>
              <a:cs typeface="ＭＳ Ｐゴシック" charset="0"/>
            </a:endParaRPr>
          </a:p>
        </p:txBody>
      </p:sp>
      <p:sp>
        <p:nvSpPr>
          <p:cNvPr id="353297" name="Text Box 17">
            <a:extLst>
              <a:ext uri="{FF2B5EF4-FFF2-40B4-BE49-F238E27FC236}">
                <a16:creationId xmlns:a16="http://schemas.microsoft.com/office/drawing/2014/main" id="{5B9FA5BC-8A9A-7853-045E-26C445C72AE2}"/>
              </a:ext>
            </a:extLst>
          </p:cNvPr>
          <p:cNvSpPr txBox="1">
            <a:spLocks noChangeArrowheads="1"/>
          </p:cNvSpPr>
          <p:nvPr/>
        </p:nvSpPr>
        <p:spPr bwMode="auto">
          <a:xfrm rot="-5400000">
            <a:off x="-139700" y="3413125"/>
            <a:ext cx="153035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600">
                <a:solidFill>
                  <a:schemeClr val="tx2"/>
                </a:solidFill>
                <a:latin typeface="Times New Roman" charset="0"/>
                <a:ea typeface="ＭＳ Ｐゴシック" charset="0"/>
                <a:cs typeface="ＭＳ Ｐゴシック" charset="0"/>
              </a:rPr>
              <a:t>Near-term</a:t>
            </a:r>
            <a:endParaRPr lang="en-US" sz="2400">
              <a:latin typeface="Arial" charset="0"/>
              <a:ea typeface="ＭＳ Ｐゴシック" charset="0"/>
            </a:endParaRPr>
          </a:p>
        </p:txBody>
      </p:sp>
      <p:sp>
        <p:nvSpPr>
          <p:cNvPr id="353298" name="Text Box 18">
            <a:extLst>
              <a:ext uri="{FF2B5EF4-FFF2-40B4-BE49-F238E27FC236}">
                <a16:creationId xmlns:a16="http://schemas.microsoft.com/office/drawing/2014/main" id="{28D9AC4B-1171-ADB6-7389-15AC8CF58FC8}"/>
              </a:ext>
            </a:extLst>
          </p:cNvPr>
          <p:cNvSpPr txBox="1">
            <a:spLocks noChangeArrowheads="1"/>
          </p:cNvSpPr>
          <p:nvPr/>
        </p:nvSpPr>
        <p:spPr bwMode="auto">
          <a:xfrm rot="-5400000">
            <a:off x="-1698624" y="2690812"/>
            <a:ext cx="4087812"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defRPr/>
            </a:pPr>
            <a:r>
              <a:rPr lang="en-US" sz="1800">
                <a:latin typeface="Times New Roman" charset="0"/>
                <a:ea typeface="ＭＳ Ｐゴシック" charset="0"/>
                <a:cs typeface="ＭＳ Ｐゴシック" charset="0"/>
              </a:rPr>
              <a:t>Enterprise Change Time Scale</a:t>
            </a:r>
            <a:endParaRPr lang="en-US" sz="2400">
              <a:latin typeface="Arial" charset="0"/>
              <a:ea typeface="ＭＳ Ｐゴシック" charset="0"/>
              <a:cs typeface="ＭＳ Ｐゴシック" charset="0"/>
            </a:endParaRPr>
          </a:p>
        </p:txBody>
      </p:sp>
      <p:sp>
        <p:nvSpPr>
          <p:cNvPr id="353299" name="Rectangle 19">
            <a:extLst>
              <a:ext uri="{FF2B5EF4-FFF2-40B4-BE49-F238E27FC236}">
                <a16:creationId xmlns:a16="http://schemas.microsoft.com/office/drawing/2014/main" id="{43036CE7-33FD-C472-BA3F-CA6F0599B341}"/>
              </a:ext>
            </a:extLst>
          </p:cNvPr>
          <p:cNvSpPr>
            <a:spLocks noGrp="1" noChangeArrowheads="1"/>
          </p:cNvSpPr>
          <p:nvPr>
            <p:ph type="title"/>
          </p:nvPr>
        </p:nvSpPr>
        <p:spPr>
          <a:xfrm>
            <a:off x="1371600" y="0"/>
            <a:ext cx="7772400" cy="838200"/>
          </a:xfrm>
        </p:spPr>
        <p:txBody>
          <a:bodyPr/>
          <a:lstStyle/>
          <a:p>
            <a:pPr eaLnBrk="1" hangingPunct="1">
              <a:defRPr/>
            </a:pPr>
            <a:r>
              <a:rPr lang="en-US" sz="2800"/>
              <a:t> </a:t>
            </a:r>
            <a:r>
              <a:rPr lang="en-US" sz="2400"/>
              <a:t>Mapping Out Enterprise State (Time) - Space (Environment) Contingency Configurations: An Illustrative Example</a:t>
            </a:r>
            <a:r>
              <a:rPr lang="en-US" sz="2400" baseline="30000"/>
              <a:t>1</a:t>
            </a:r>
            <a:endParaRPr lang="en-US"/>
          </a:p>
        </p:txBody>
      </p:sp>
      <p:sp>
        <p:nvSpPr>
          <p:cNvPr id="353300" name="Text Box 20">
            <a:extLst>
              <a:ext uri="{FF2B5EF4-FFF2-40B4-BE49-F238E27FC236}">
                <a16:creationId xmlns:a16="http://schemas.microsoft.com/office/drawing/2014/main" id="{EE677247-4A53-9CD7-9C7B-C4F51D537682}"/>
              </a:ext>
            </a:extLst>
          </p:cNvPr>
          <p:cNvSpPr txBox="1">
            <a:spLocks noChangeArrowheads="1"/>
          </p:cNvSpPr>
          <p:nvPr/>
        </p:nvSpPr>
        <p:spPr bwMode="auto">
          <a:xfrm>
            <a:off x="5562600" y="1066800"/>
            <a:ext cx="3386138" cy="4660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2"/>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177800" indent="-177800"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lnSpc>
                <a:spcPct val="90000"/>
              </a:lnSpc>
              <a:spcBef>
                <a:spcPct val="20000"/>
              </a:spcBef>
              <a:buClr>
                <a:schemeClr val="tx2"/>
              </a:buClr>
              <a:buSzPct val="75000"/>
              <a:buFont typeface="Wingdings" pitchFamily="2" charset="2"/>
              <a:buChar char="n"/>
            </a:pPr>
            <a:r>
              <a:rPr lang="en-US" altLang="en-US" sz="1800" b="1">
                <a:solidFill>
                  <a:schemeClr val="tx2"/>
                </a:solidFill>
                <a:effectLst>
                  <a:outerShdw blurRad="38100" dist="38100" dir="2700000" algn="tl">
                    <a:srgbClr val="000000"/>
                  </a:outerShdw>
                </a:effectLst>
              </a:rPr>
              <a:t>Change regimes: </a:t>
            </a:r>
            <a:r>
              <a:rPr lang="en-US" altLang="en-US" sz="1800"/>
              <a:t>Different combinations of selected enterprise change time scales </a:t>
            </a:r>
            <a:r>
              <a:rPr lang="en-US" altLang="en-US" sz="1800" i="1"/>
              <a:t>and</a:t>
            </a:r>
            <a:r>
              <a:rPr lang="en-US" altLang="en-US" sz="1800"/>
              <a:t> expected shape (nature) of the enterprise</a:t>
            </a:r>
            <a:r>
              <a:rPr lang="ja-JP" altLang="en-US" sz="1800">
                <a:latin typeface="Arial" panose="020B0604020202020204" pitchFamily="34" charset="0"/>
              </a:rPr>
              <a:t>’</a:t>
            </a:r>
            <a:r>
              <a:rPr lang="en-US" altLang="ja-JP" sz="1800"/>
              <a:t>s external environment over these discrete time scales suggests distinctly different expected </a:t>
            </a:r>
            <a:r>
              <a:rPr lang="en-US" altLang="ja-JP" sz="1800" i="1">
                <a:solidFill>
                  <a:schemeClr val="tx2"/>
                </a:solidFill>
              </a:rPr>
              <a:t>change regimes</a:t>
            </a:r>
            <a:endParaRPr lang="en-US" altLang="ja-JP" sz="1800"/>
          </a:p>
          <a:p>
            <a:pPr eaLnBrk="1" hangingPunct="1">
              <a:lnSpc>
                <a:spcPct val="90000"/>
              </a:lnSpc>
              <a:spcBef>
                <a:spcPct val="20000"/>
              </a:spcBef>
              <a:buClr>
                <a:schemeClr val="tx2"/>
              </a:buClr>
              <a:buSzPct val="75000"/>
              <a:buFont typeface="Wingdings" pitchFamily="2" charset="2"/>
              <a:buChar char="n"/>
            </a:pPr>
            <a:r>
              <a:rPr lang="en-US" altLang="en-US" sz="1800" b="1">
                <a:solidFill>
                  <a:schemeClr val="tx2"/>
                </a:solidFill>
                <a:effectLst>
                  <a:outerShdw blurRad="38100" dist="38100" dir="2700000" algn="tl">
                    <a:srgbClr val="000000"/>
                  </a:outerShdw>
                </a:effectLst>
              </a:rPr>
              <a:t>Prescriptive change strategies: </a:t>
            </a:r>
            <a:r>
              <a:rPr lang="en-US" altLang="en-US" sz="1800"/>
              <a:t>Different expected </a:t>
            </a:r>
            <a:r>
              <a:rPr lang="en-US" altLang="en-US" sz="1800" i="1">
                <a:solidFill>
                  <a:schemeClr val="tx2"/>
                </a:solidFill>
              </a:rPr>
              <a:t>change regimes</a:t>
            </a:r>
            <a:r>
              <a:rPr lang="en-US" altLang="en-US" sz="1800" b="1"/>
              <a:t> </a:t>
            </a:r>
            <a:r>
              <a:rPr lang="en-US" altLang="en-US" sz="1800"/>
              <a:t>suggest distinctly different </a:t>
            </a:r>
            <a:r>
              <a:rPr lang="en-US" altLang="en-US" sz="1800" i="1">
                <a:solidFill>
                  <a:schemeClr val="tx2"/>
                </a:solidFill>
              </a:rPr>
              <a:t>prescriptive change strategies</a:t>
            </a:r>
            <a:r>
              <a:rPr lang="en-US" altLang="en-US" sz="1800"/>
              <a:t> </a:t>
            </a:r>
          </a:p>
          <a:p>
            <a:pPr eaLnBrk="1" hangingPunct="1">
              <a:lnSpc>
                <a:spcPct val="90000"/>
              </a:lnSpc>
              <a:spcBef>
                <a:spcPct val="20000"/>
              </a:spcBef>
              <a:buClr>
                <a:schemeClr val="tx2"/>
              </a:buClr>
              <a:buSzPct val="75000"/>
              <a:buFont typeface="Wingdings" pitchFamily="2" charset="2"/>
              <a:buChar char="n"/>
            </a:pPr>
            <a:r>
              <a:rPr lang="en-US" altLang="en-US" sz="1800" b="1">
                <a:solidFill>
                  <a:schemeClr val="tx2"/>
                </a:solidFill>
                <a:effectLst>
                  <a:outerShdw blurRad="38100" dist="38100" dir="2700000" algn="tl">
                    <a:srgbClr val="000000"/>
                  </a:outerShdw>
                </a:effectLst>
              </a:rPr>
              <a:t>Implications: </a:t>
            </a:r>
            <a:r>
              <a:rPr lang="en-US" altLang="en-US" sz="1800"/>
              <a:t>Need to</a:t>
            </a:r>
            <a:r>
              <a:rPr lang="en-US" altLang="en-US" sz="1800">
                <a:effectLst>
                  <a:outerShdw blurRad="38100" dist="38100" dir="2700000" algn="tl">
                    <a:srgbClr val="000000"/>
                  </a:outerShdw>
                </a:effectLst>
              </a:rPr>
              <a:t> </a:t>
            </a:r>
            <a:r>
              <a:rPr lang="en-US" altLang="en-US" sz="1800"/>
              <a:t>take these contingency factors into account in designing the transformation process </a:t>
            </a:r>
            <a:endParaRPr lang="en-US" altLang="en-US" sz="1800">
              <a:effectLst>
                <a:outerShdw blurRad="38100" dist="38100" dir="2700000" algn="tl">
                  <a:srgbClr val="000000"/>
                </a:outerShdw>
              </a:effectLst>
            </a:endParaRPr>
          </a:p>
        </p:txBody>
      </p:sp>
      <p:pic>
        <p:nvPicPr>
          <p:cNvPr id="353301" name="Picture 21">
            <a:extLst>
              <a:ext uri="{FF2B5EF4-FFF2-40B4-BE49-F238E27FC236}">
                <a16:creationId xmlns:a16="http://schemas.microsoft.com/office/drawing/2014/main" id="{B244E976-DC55-ED01-B63A-9B639F95DE4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447800"/>
            <a:ext cx="1962150" cy="16240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353302" name="Picture 22">
            <a:extLst>
              <a:ext uri="{FF2B5EF4-FFF2-40B4-BE49-F238E27FC236}">
                <a16:creationId xmlns:a16="http://schemas.microsoft.com/office/drawing/2014/main" id="{BF76481B-9A4B-6DFA-3932-FBB7ED95500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1371600"/>
            <a:ext cx="2152650" cy="17399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353303" name="Picture 23">
            <a:extLst>
              <a:ext uri="{FF2B5EF4-FFF2-40B4-BE49-F238E27FC236}">
                <a16:creationId xmlns:a16="http://schemas.microsoft.com/office/drawing/2014/main" id="{808E112F-04A6-A47A-F61E-F50CA2DE485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0" y="3429000"/>
            <a:ext cx="2171700" cy="17684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353304" name="Picture 24">
            <a:extLst>
              <a:ext uri="{FF2B5EF4-FFF2-40B4-BE49-F238E27FC236}">
                <a16:creationId xmlns:a16="http://schemas.microsoft.com/office/drawing/2014/main" id="{FB093228-9E75-FBC3-8A5C-248230C42E8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14400" y="3657600"/>
            <a:ext cx="1968500" cy="13954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rgbClr val="1405A6"/>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353310" name="Text Box 30">
            <a:extLst>
              <a:ext uri="{FF2B5EF4-FFF2-40B4-BE49-F238E27FC236}">
                <a16:creationId xmlns:a16="http://schemas.microsoft.com/office/drawing/2014/main" id="{276FD626-3516-343D-ED99-535C842E37F0}"/>
              </a:ext>
            </a:extLst>
          </p:cNvPr>
          <p:cNvSpPr txBox="1">
            <a:spLocks noChangeArrowheads="1"/>
          </p:cNvSpPr>
          <p:nvPr/>
        </p:nvSpPr>
        <p:spPr bwMode="auto">
          <a:xfrm>
            <a:off x="4876800" y="6172200"/>
            <a:ext cx="3048000" cy="6397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63500" indent="-63500">
              <a:defRPr sz="2400">
                <a:solidFill>
                  <a:schemeClr val="tx1"/>
                </a:solidFill>
                <a:latin typeface="Times New Roman" charset="0"/>
                <a:ea typeface="ＭＳ Ｐゴシック" charset="0"/>
              </a:defRPr>
            </a:lvl1pPr>
            <a:lvl2pPr>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fontAlgn="base">
              <a:spcBef>
                <a:spcPct val="0"/>
              </a:spcBef>
              <a:spcAft>
                <a:spcPct val="0"/>
              </a:spcAft>
              <a:defRPr sz="2400">
                <a:solidFill>
                  <a:schemeClr val="tx1"/>
                </a:solidFill>
                <a:latin typeface="Times New Roman" charset="0"/>
                <a:ea typeface="ＭＳ Ｐゴシック" charset="0"/>
              </a:defRPr>
            </a:lvl6pPr>
            <a:lvl7pPr fontAlgn="base">
              <a:spcBef>
                <a:spcPct val="0"/>
              </a:spcBef>
              <a:spcAft>
                <a:spcPct val="0"/>
              </a:spcAft>
              <a:defRPr sz="2400">
                <a:solidFill>
                  <a:schemeClr val="tx1"/>
                </a:solidFill>
                <a:latin typeface="Times New Roman" charset="0"/>
                <a:ea typeface="ＭＳ Ｐゴシック" charset="0"/>
              </a:defRPr>
            </a:lvl7pPr>
            <a:lvl8pPr fontAlgn="base">
              <a:spcBef>
                <a:spcPct val="0"/>
              </a:spcBef>
              <a:spcAft>
                <a:spcPct val="0"/>
              </a:spcAft>
              <a:defRPr sz="2400">
                <a:solidFill>
                  <a:schemeClr val="tx1"/>
                </a:solidFill>
                <a:latin typeface="Times New Roman" charset="0"/>
                <a:ea typeface="ＭＳ Ｐゴシック" charset="0"/>
              </a:defRPr>
            </a:lvl8pPr>
            <a:lvl9pPr fontAlgn="base">
              <a:spcBef>
                <a:spcPct val="0"/>
              </a:spcBef>
              <a:spcAft>
                <a:spcPct val="0"/>
              </a:spcAft>
              <a:defRPr sz="2400">
                <a:solidFill>
                  <a:schemeClr val="tx1"/>
                </a:solidFill>
                <a:latin typeface="Times New Roman" charset="0"/>
                <a:ea typeface="ＭＳ Ｐゴシック" charset="0"/>
              </a:defRPr>
            </a:lvl9pPr>
          </a:lstStyle>
          <a:p>
            <a:pPr eaLnBrk="0" hangingPunct="0">
              <a:defRPr/>
            </a:pPr>
            <a:r>
              <a:rPr lang="en-US" sz="1600" baseline="30000"/>
              <a:t>1</a:t>
            </a:r>
            <a:r>
              <a:rPr lang="en-US" sz="1200"/>
              <a:t>Landscape graphics in this presentation  courtesy of Jijun Lin, MIT (2007)</a:t>
            </a:r>
          </a:p>
          <a:p>
            <a:pPr eaLnBrk="0" hangingPunct="0">
              <a:defRPr/>
            </a:pPr>
            <a:r>
              <a:rPr lang="en-US" sz="1400" baseline="30000"/>
              <a:t>2 </a:t>
            </a:r>
            <a:r>
              <a:rPr lang="en-US" sz="1200"/>
              <a:t>Kauffman (1993).</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C113CBBC-8EF4-8E46-1509-91745F7B5E3B}"/>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6" name="Footer Placeholder 4">
            <a:extLst>
              <a:ext uri="{FF2B5EF4-FFF2-40B4-BE49-F238E27FC236}">
                <a16:creationId xmlns:a16="http://schemas.microsoft.com/office/drawing/2014/main" id="{CAB105C0-D1F6-C342-5D15-8E172CBA4F95}"/>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FD086C11-CEA8-064D-BB64-10D89D16365A}" type="slidenum">
              <a:rPr lang="en-US" altLang="en-US" sz="1200"/>
              <a:pPr eaLnBrk="1" hangingPunct="1"/>
              <a:t>18</a:t>
            </a:fld>
            <a:endParaRPr lang="en-US" altLang="en-US" sz="1200"/>
          </a:p>
        </p:txBody>
      </p:sp>
      <p:sp>
        <p:nvSpPr>
          <p:cNvPr id="852994" name="Rectangle 2">
            <a:extLst>
              <a:ext uri="{FF2B5EF4-FFF2-40B4-BE49-F238E27FC236}">
                <a16:creationId xmlns:a16="http://schemas.microsoft.com/office/drawing/2014/main" id="{FB33F26A-2FC3-19A1-504E-B37663F114B0}"/>
              </a:ext>
            </a:extLst>
          </p:cNvPr>
          <p:cNvSpPr>
            <a:spLocks noGrp="1" noChangeArrowheads="1"/>
          </p:cNvSpPr>
          <p:nvPr>
            <p:ph type="title"/>
          </p:nvPr>
        </p:nvSpPr>
        <p:spPr>
          <a:xfrm>
            <a:off x="1295400" y="152400"/>
            <a:ext cx="7467600" cy="457200"/>
          </a:xfrm>
        </p:spPr>
        <p:txBody>
          <a:bodyPr/>
          <a:lstStyle/>
          <a:p>
            <a:pPr eaLnBrk="1" hangingPunct="1"/>
            <a:r>
              <a:rPr lang="en-US" altLang="en-US" sz="2800"/>
              <a:t>  Change Strategies</a:t>
            </a:r>
          </a:p>
        </p:txBody>
      </p:sp>
      <p:sp>
        <p:nvSpPr>
          <p:cNvPr id="852995" name="Rectangle 3">
            <a:extLst>
              <a:ext uri="{FF2B5EF4-FFF2-40B4-BE49-F238E27FC236}">
                <a16:creationId xmlns:a16="http://schemas.microsoft.com/office/drawing/2014/main" id="{05D3A377-35B7-57D1-1D4A-C01A47FAA4D0}"/>
              </a:ext>
            </a:extLst>
          </p:cNvPr>
          <p:cNvSpPr>
            <a:spLocks noGrp="1" noChangeArrowheads="1"/>
          </p:cNvSpPr>
          <p:nvPr>
            <p:ph type="body" idx="1"/>
          </p:nvPr>
        </p:nvSpPr>
        <p:spPr>
          <a:xfrm>
            <a:off x="152400" y="762000"/>
            <a:ext cx="8763000" cy="6477000"/>
          </a:xfrm>
        </p:spPr>
        <p:txBody>
          <a:bodyPr/>
          <a:lstStyle/>
          <a:p>
            <a:pPr eaLnBrk="1" hangingPunct="1">
              <a:lnSpc>
                <a:spcPct val="90000"/>
              </a:lnSpc>
            </a:pPr>
            <a:r>
              <a:rPr lang="en-US" altLang="en-US" sz="2000"/>
              <a:t>Two basic change strategies advanced in the literature</a:t>
            </a:r>
          </a:p>
          <a:p>
            <a:pPr lvl="1" eaLnBrk="1" hangingPunct="1">
              <a:lnSpc>
                <a:spcPct val="90000"/>
              </a:lnSpc>
            </a:pPr>
            <a:r>
              <a:rPr lang="en-US" altLang="en-US" sz="1400">
                <a:solidFill>
                  <a:schemeClr val="tx2"/>
                </a:solidFill>
              </a:rPr>
              <a:t>Planned change</a:t>
            </a:r>
            <a:r>
              <a:rPr lang="en-US" altLang="en-US" sz="1400"/>
              <a:t> (Lewin 1947; Cummings &amp; Worley 2001; rational planning (Ansoff 1979))</a:t>
            </a:r>
          </a:p>
          <a:p>
            <a:pPr lvl="1" eaLnBrk="1" hangingPunct="1">
              <a:lnSpc>
                <a:spcPct val="90000"/>
              </a:lnSpc>
            </a:pPr>
            <a:r>
              <a:rPr lang="en-US" altLang="en-US" sz="1400">
                <a:solidFill>
                  <a:schemeClr val="tx2"/>
                </a:solidFill>
              </a:rPr>
              <a:t>Emergent change</a:t>
            </a:r>
            <a:r>
              <a:rPr lang="en-US" altLang="en-US" sz="1400"/>
              <a:t> (Mintzberg 1994; Brown &amp; Eisenhardt 1996)</a:t>
            </a:r>
          </a:p>
          <a:p>
            <a:pPr eaLnBrk="1" hangingPunct="1">
              <a:lnSpc>
                <a:spcPct val="90000"/>
              </a:lnSpc>
            </a:pPr>
            <a:r>
              <a:rPr lang="en-US" altLang="en-US" sz="2400" i="1">
                <a:solidFill>
                  <a:schemeClr val="tx2"/>
                </a:solidFill>
              </a:rPr>
              <a:t>Planned change</a:t>
            </a:r>
            <a:endParaRPr lang="en-US" altLang="en-US" sz="2000"/>
          </a:p>
          <a:p>
            <a:pPr lvl="1" eaLnBrk="1" hangingPunct="1">
              <a:lnSpc>
                <a:spcPct val="90000"/>
              </a:lnSpc>
            </a:pPr>
            <a:r>
              <a:rPr lang="en-US" altLang="en-US" sz="1400"/>
              <a:t>Lockstep; linear-sequential; control-oriented</a:t>
            </a:r>
          </a:p>
          <a:p>
            <a:pPr lvl="1" eaLnBrk="1" hangingPunct="1">
              <a:lnSpc>
                <a:spcPct val="90000"/>
              </a:lnSpc>
            </a:pPr>
            <a:r>
              <a:rPr lang="en-US" altLang="en-US" sz="1400"/>
              <a:t>Defines an objective in advance; describes </a:t>
            </a:r>
            <a:r>
              <a:rPr lang="ja-JP" altLang="en-US" sz="1400">
                <a:latin typeface="Arial" panose="020B0604020202020204" pitchFamily="34" charset="0"/>
              </a:rPr>
              <a:t>“</a:t>
            </a:r>
            <a:r>
              <a:rPr lang="en-US" altLang="ja-JP" sz="1400"/>
              <a:t>current state</a:t>
            </a:r>
            <a:r>
              <a:rPr lang="ja-JP" altLang="en-US" sz="1400">
                <a:latin typeface="Arial" panose="020B0604020202020204" pitchFamily="34" charset="0"/>
              </a:rPr>
              <a:t>”</a:t>
            </a:r>
            <a:r>
              <a:rPr lang="en-US" altLang="ja-JP" sz="1400"/>
              <a:t>, and adopts a prescriptive approach, where strategic analysis, strategy development, and strategy implementation are linked together sequentially (Lynch 2000:24; Downs, Durant &amp; Carr 2003:5)</a:t>
            </a:r>
          </a:p>
          <a:p>
            <a:pPr lvl="1" eaLnBrk="1" hangingPunct="1">
              <a:lnSpc>
                <a:spcPct val="90000"/>
              </a:lnSpc>
            </a:pPr>
            <a:r>
              <a:rPr lang="en-US" altLang="en-US" sz="1400"/>
              <a:t>Planned change model is found to have fundamental flaws (Hoverstadt 2004; Burnes 2004)</a:t>
            </a:r>
          </a:p>
          <a:p>
            <a:pPr lvl="1" eaLnBrk="1" hangingPunct="1">
              <a:lnSpc>
                <a:spcPct val="90000"/>
              </a:lnSpc>
            </a:pPr>
            <a:r>
              <a:rPr lang="ja-JP" altLang="en-US" sz="1400">
                <a:solidFill>
                  <a:schemeClr val="tx2"/>
                </a:solidFill>
                <a:latin typeface="Arial" panose="020B0604020202020204" pitchFamily="34" charset="0"/>
              </a:rPr>
              <a:t>“</a:t>
            </a:r>
            <a:r>
              <a:rPr lang="en-US" altLang="ja-JP" sz="1400">
                <a:solidFill>
                  <a:schemeClr val="tx2"/>
                </a:solidFill>
              </a:rPr>
              <a:t>Mosaic transformation</a:t>
            </a:r>
            <a:r>
              <a:rPr lang="ja-JP" altLang="en-US" sz="1400">
                <a:solidFill>
                  <a:schemeClr val="tx2"/>
                </a:solidFill>
                <a:latin typeface="Arial" panose="020B0604020202020204" pitchFamily="34" charset="0"/>
              </a:rPr>
              <a:t>”</a:t>
            </a:r>
            <a:r>
              <a:rPr lang="en-US" altLang="ja-JP" sz="1400">
                <a:solidFill>
                  <a:schemeClr val="tx2"/>
                </a:solidFill>
              </a:rPr>
              <a:t> (</a:t>
            </a:r>
            <a:r>
              <a:rPr lang="ja-JP" altLang="en-US" sz="1400">
                <a:solidFill>
                  <a:schemeClr val="tx2"/>
                </a:solidFill>
                <a:latin typeface="Arial" panose="020B0604020202020204" pitchFamily="34" charset="0"/>
              </a:rPr>
              <a:t>“</a:t>
            </a:r>
            <a:r>
              <a:rPr lang="en-US" altLang="ja-JP" sz="1400">
                <a:solidFill>
                  <a:schemeClr val="tx2"/>
                </a:solidFill>
              </a:rPr>
              <a:t>planned organic change</a:t>
            </a:r>
            <a:r>
              <a:rPr lang="ja-JP" altLang="en-US" sz="1400">
                <a:solidFill>
                  <a:schemeClr val="tx2"/>
                </a:solidFill>
                <a:latin typeface="Arial" panose="020B0604020202020204" pitchFamily="34" charset="0"/>
              </a:rPr>
              <a:t>”</a:t>
            </a:r>
            <a:r>
              <a:rPr lang="en-US" altLang="ja-JP" sz="1400">
                <a:solidFill>
                  <a:schemeClr val="tx2"/>
                </a:solidFill>
              </a:rPr>
              <a:t>)</a:t>
            </a:r>
            <a:r>
              <a:rPr lang="en-US" altLang="ja-JP" sz="1400"/>
              <a:t> offered to overcome weaknesses of </a:t>
            </a:r>
            <a:r>
              <a:rPr lang="ja-JP" altLang="en-US" sz="1400">
                <a:latin typeface="Arial" panose="020B0604020202020204" pitchFamily="34" charset="0"/>
              </a:rPr>
              <a:t>“</a:t>
            </a:r>
            <a:r>
              <a:rPr lang="en-US" altLang="ja-JP" sz="1400"/>
              <a:t>planned change</a:t>
            </a:r>
            <a:r>
              <a:rPr lang="ja-JP" altLang="en-US" sz="1400">
                <a:latin typeface="Arial" panose="020B0604020202020204" pitchFamily="34" charset="0"/>
              </a:rPr>
              <a:t>”</a:t>
            </a:r>
            <a:r>
              <a:rPr lang="en-US" altLang="ja-JP" sz="1400"/>
              <a:t> </a:t>
            </a:r>
            <a:r>
              <a:rPr lang="en-US" altLang="ja-JP" sz="1400">
                <a:effectLst/>
              </a:rPr>
              <a:t>(Hoverstadt 2004)</a:t>
            </a:r>
          </a:p>
          <a:p>
            <a:pPr marL="1085850" lvl="2" eaLnBrk="1" hangingPunct="1">
              <a:lnSpc>
                <a:spcPct val="90000"/>
              </a:lnSpc>
            </a:pPr>
            <a:r>
              <a:rPr lang="en-US" altLang="en-US" sz="1400">
                <a:effectLst/>
              </a:rPr>
              <a:t>Consciously recognizing, harnessing &amp; managing natural dynamics of potential change situations </a:t>
            </a:r>
          </a:p>
          <a:p>
            <a:pPr marL="1085850" lvl="2" eaLnBrk="1" hangingPunct="1">
              <a:lnSpc>
                <a:spcPct val="90000"/>
              </a:lnSpc>
            </a:pPr>
            <a:r>
              <a:rPr lang="en-US" altLang="en-US" sz="1400">
                <a:effectLst/>
              </a:rPr>
              <a:t>Main idea: Introduce a sequence of planned change initiatives focusing on discrete areas, which would allow for managing interfaces to prevent resistance stemming from boundary disputes</a:t>
            </a:r>
            <a:endParaRPr lang="en-US" altLang="en-US" sz="1400"/>
          </a:p>
          <a:p>
            <a:pPr eaLnBrk="1" hangingPunct="1">
              <a:lnSpc>
                <a:spcPct val="90000"/>
              </a:lnSpc>
            </a:pPr>
            <a:r>
              <a:rPr lang="en-US" altLang="en-US" sz="2400" i="1">
                <a:solidFill>
                  <a:schemeClr val="tx2"/>
                </a:solidFill>
              </a:rPr>
              <a:t>Emergent change</a:t>
            </a:r>
          </a:p>
          <a:p>
            <a:pPr lvl="1" eaLnBrk="1" hangingPunct="1">
              <a:lnSpc>
                <a:spcPct val="90000"/>
              </a:lnSpc>
            </a:pPr>
            <a:r>
              <a:rPr lang="en-US" altLang="en-US" sz="1400"/>
              <a:t>Change strategies where the resulting patterns are those that were not expressly intended; a set of actions that converge in time </a:t>
            </a:r>
            <a:r>
              <a:rPr lang="ja-JP" altLang="en-US" sz="1400">
                <a:latin typeface="Arial" panose="020B0604020202020204" pitchFamily="34" charset="0"/>
              </a:rPr>
              <a:t>“</a:t>
            </a:r>
            <a:r>
              <a:rPr lang="en-US" altLang="ja-JP" sz="1400"/>
              <a:t>in some sort of consistency or pattern (Mintzberg 1994:24-25)</a:t>
            </a:r>
          </a:p>
          <a:p>
            <a:pPr lvl="1" eaLnBrk="1" hangingPunct="1">
              <a:lnSpc>
                <a:spcPct val="90000"/>
              </a:lnSpc>
            </a:pPr>
            <a:r>
              <a:rPr lang="en-US" altLang="en-US" sz="1400"/>
              <a:t>Continuous, open-ended process of adaptation to changing conditions</a:t>
            </a:r>
          </a:p>
          <a:p>
            <a:pPr lvl="1" eaLnBrk="1" hangingPunct="1">
              <a:lnSpc>
                <a:spcPct val="90000"/>
              </a:lnSpc>
            </a:pPr>
            <a:r>
              <a:rPr lang="en-US" altLang="en-US" sz="1400"/>
              <a:t>Characterized by trial, experimentation and discussion (Downs, Durant &amp; Carr 2003:5)</a:t>
            </a:r>
          </a:p>
          <a:p>
            <a:pPr lvl="1" eaLnBrk="1" hangingPunct="1">
              <a:lnSpc>
                <a:spcPct val="90000"/>
              </a:lnSpc>
            </a:pPr>
            <a:r>
              <a:rPr lang="en-US" altLang="en-US" sz="1400"/>
              <a:t>Emphasizes interpretation, organizational learning, and adaptation (e.g., Stacey 1992)</a:t>
            </a:r>
          </a:p>
          <a:p>
            <a:pPr lvl="1" eaLnBrk="1" hangingPunct="1">
              <a:lnSpc>
                <a:spcPct val="90000"/>
              </a:lnSpc>
            </a:pPr>
            <a:r>
              <a:rPr lang="en-US" altLang="en-US" sz="1400"/>
              <a:t>Complexity theory perspective: Non-equilibrium approach to enterprise change; approach to </a:t>
            </a:r>
            <a:r>
              <a:rPr lang="ja-JP" altLang="en-US" sz="1400">
                <a:latin typeface="Arial" panose="020B0604020202020204" pitchFamily="34" charset="0"/>
              </a:rPr>
              <a:t>“</a:t>
            </a:r>
            <a:r>
              <a:rPr lang="en-US" altLang="ja-JP" sz="1400"/>
              <a:t>managing the unknowable</a:t>
            </a:r>
            <a:r>
              <a:rPr lang="ja-JP" altLang="en-US" sz="1400">
                <a:latin typeface="Arial" panose="020B0604020202020204" pitchFamily="34" charset="0"/>
              </a:rPr>
              <a:t>”</a:t>
            </a:r>
            <a:r>
              <a:rPr lang="en-US" altLang="ja-JP" sz="1400"/>
              <a:t> through organizational learning, developing flexible structures and </a:t>
            </a:r>
            <a:r>
              <a:rPr lang="ja-JP" altLang="en-US" sz="1400">
                <a:latin typeface="Arial" panose="020B0604020202020204" pitchFamily="34" charset="0"/>
              </a:rPr>
              <a:t>“</a:t>
            </a:r>
            <a:r>
              <a:rPr lang="en-US" altLang="ja-JP" sz="1400"/>
              <a:t>accepting the resulting anxiety</a:t>
            </a:r>
            <a:r>
              <a:rPr lang="ja-JP" altLang="en-US" sz="1400">
                <a:latin typeface="Arial" panose="020B0604020202020204" pitchFamily="34" charset="0"/>
              </a:rPr>
              <a:t>”</a:t>
            </a:r>
            <a:r>
              <a:rPr lang="en-US" altLang="ja-JP" sz="1400"/>
              <a:t> (Stacey 1992:14-15)</a:t>
            </a:r>
          </a:p>
          <a:p>
            <a:pPr lvl="1" eaLnBrk="1" hangingPunct="1">
              <a:lnSpc>
                <a:spcPct val="90000"/>
              </a:lnSpc>
              <a:buFontTx/>
              <a:buNone/>
            </a:pPr>
            <a:endParaRPr lang="en-US" altLang="en-US" sz="1400"/>
          </a:p>
          <a:p>
            <a:pPr lvl="1" eaLnBrk="1" hangingPunct="1">
              <a:lnSpc>
                <a:spcPct val="90000"/>
              </a:lnSpc>
              <a:buFontTx/>
              <a:buNone/>
            </a:pPr>
            <a:endParaRPr lang="en-US" altLang="en-US" sz="1400"/>
          </a:p>
          <a:p>
            <a:pPr lvl="1" eaLnBrk="1" hangingPunct="1">
              <a:lnSpc>
                <a:spcPct val="90000"/>
              </a:lnSpc>
            </a:pPr>
            <a:endParaRPr lang="en-US" altLang="en-US" sz="1600"/>
          </a:p>
          <a:p>
            <a:pPr lvl="1" eaLnBrk="1" hangingPunct="1">
              <a:lnSpc>
                <a:spcPct val="90000"/>
              </a:lnSpc>
            </a:pPr>
            <a:endParaRPr lang="en-US" altLang="en-US" sz="1600"/>
          </a:p>
        </p:txBody>
      </p:sp>
      <p:sp>
        <p:nvSpPr>
          <p:cNvPr id="852996" name="Text Box 4">
            <a:extLst>
              <a:ext uri="{FF2B5EF4-FFF2-40B4-BE49-F238E27FC236}">
                <a16:creationId xmlns:a16="http://schemas.microsoft.com/office/drawing/2014/main" id="{BD6DF44A-E15B-0EA7-E404-C0110E8CCBEE}"/>
              </a:ext>
            </a:extLst>
          </p:cNvPr>
          <p:cNvSpPr txBox="1">
            <a:spLocks noChangeArrowheads="1"/>
          </p:cNvSpPr>
          <p:nvPr/>
        </p:nvSpPr>
        <p:spPr bwMode="auto">
          <a:xfrm>
            <a:off x="746125" y="5737225"/>
            <a:ext cx="1841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endParaRPr lang="en-US" sz="2000">
              <a:latin typeface="Times New Roman" charset="0"/>
              <a:ea typeface="ＭＳ Ｐゴシック"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Date Placeholder 3">
            <a:extLst>
              <a:ext uri="{FF2B5EF4-FFF2-40B4-BE49-F238E27FC236}">
                <a16:creationId xmlns:a16="http://schemas.microsoft.com/office/drawing/2014/main" id="{2D98B351-1DEC-DBBC-9DF9-3A434CF338F6}"/>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21" name="Footer Placeholder 4">
            <a:extLst>
              <a:ext uri="{FF2B5EF4-FFF2-40B4-BE49-F238E27FC236}">
                <a16:creationId xmlns:a16="http://schemas.microsoft.com/office/drawing/2014/main" id="{1CDB6290-D271-5D36-0A12-E4F3B4E2EE79}"/>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C8A18D14-85BC-0C47-A396-B17C52EFF42A}" type="slidenum">
              <a:rPr lang="en-US" altLang="en-US" sz="1200"/>
              <a:pPr eaLnBrk="1" hangingPunct="1"/>
              <a:t>19</a:t>
            </a:fld>
            <a:endParaRPr lang="en-US" altLang="en-US" sz="1200"/>
          </a:p>
        </p:txBody>
      </p:sp>
      <p:graphicFrame>
        <p:nvGraphicFramePr>
          <p:cNvPr id="381995" name="Group 43">
            <a:extLst>
              <a:ext uri="{FF2B5EF4-FFF2-40B4-BE49-F238E27FC236}">
                <a16:creationId xmlns:a16="http://schemas.microsoft.com/office/drawing/2014/main" id="{338CE03F-53DB-0A73-AF1F-92D566DBC44D}"/>
              </a:ext>
            </a:extLst>
          </p:cNvPr>
          <p:cNvGraphicFramePr>
            <a:graphicFrameLocks noGrp="1"/>
          </p:cNvGraphicFramePr>
          <p:nvPr>
            <p:ph type="tbl" idx="1"/>
          </p:nvPr>
        </p:nvGraphicFramePr>
        <p:xfrm>
          <a:off x="990600" y="990600"/>
          <a:ext cx="7924800" cy="4968875"/>
        </p:xfrm>
        <a:graphic>
          <a:graphicData uri="http://schemas.openxmlformats.org/drawingml/2006/table">
            <a:tbl>
              <a:tblPr/>
              <a:tblGrid>
                <a:gridCol w="3962400">
                  <a:extLst>
                    <a:ext uri="{9D8B030D-6E8A-4147-A177-3AD203B41FA5}">
                      <a16:colId xmlns:a16="http://schemas.microsoft.com/office/drawing/2014/main" val="2209883436"/>
                    </a:ext>
                  </a:extLst>
                </a:gridCol>
                <a:gridCol w="3962400">
                  <a:extLst>
                    <a:ext uri="{9D8B030D-6E8A-4147-A177-3AD203B41FA5}">
                      <a16:colId xmlns:a16="http://schemas.microsoft.com/office/drawing/2014/main" val="357183148"/>
                    </a:ext>
                  </a:extLst>
                </a:gridCol>
              </a:tblGrid>
              <a:tr h="2484438">
                <a:tc>
                  <a:txBody>
                    <a:bodyPr/>
                    <a:lstStyle>
                      <a:lvl1pPr marL="177800" indent="-177800"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177800" marR="0" lvl="0" indent="-177800" algn="ct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chemeClr val="tx2"/>
                          </a:solidFill>
                          <a:effectLst/>
                          <a:latin typeface="Princetown LET" charset="0"/>
                          <a:ea typeface="ＭＳ Ｐゴシック" panose="020B0600070205080204" pitchFamily="34" charset="-128"/>
                        </a:rPr>
                        <a:t>SUSTAINABILITY</a:t>
                      </a:r>
                      <a:endParaRPr kumimoji="0" lang="en-US" altLang="en-US" sz="2400" b="0"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endParaRPr>
                    </a:p>
                    <a:p>
                      <a:pPr marL="177800" marR="0" lvl="0" indent="-17780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   </a:t>
                      </a:r>
                      <a:r>
                        <a:rPr kumimoji="0" lang="en-US" altLang="en-US" sz="1400" b="0" i="1" u="none" strike="noStrike" cap="none" normalizeH="0" baseline="0">
                          <a:ln>
                            <a:noFill/>
                          </a:ln>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rPr>
                        <a:t>(Planned (mosaic) change strategy seeking sustainability)</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Pursue value stream integration --Emphasize both internal &amp; external interactions </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Maximize efficiency &amp; effectiveness via greater enterprise congruence &amp; coherence </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Pursue product subsystem commonality, modular &amp; architectural innovation</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Consolidate process improvement gains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marL="177800" indent="-177800"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177800" marR="0" lvl="0" indent="-177800" algn="ct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chemeClr val="tx2"/>
                          </a:solidFill>
                          <a:effectLst/>
                          <a:latin typeface="Lucida Handwriting" panose="03010101010101010101" pitchFamily="66" charset="77"/>
                          <a:ea typeface="ＭＳ Ｐゴシック" panose="020B0600070205080204" pitchFamily="34" charset="-128"/>
                        </a:rPr>
                        <a:t>ADAPTABILITY </a:t>
                      </a:r>
                      <a:endParaRPr kumimoji="0" lang="en-US" altLang="en-US" sz="2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endParaRPr>
                    </a:p>
                    <a:p>
                      <a:pPr marL="177800" marR="0" lvl="0" indent="-17780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   </a:t>
                      </a:r>
                      <a:r>
                        <a:rPr kumimoji="0" lang="en-US" altLang="en-US" sz="1400" b="0" i="1" u="none" strike="noStrike" cap="none" normalizeH="0" baseline="0">
                          <a:ln>
                            <a:noFill/>
                          </a:ln>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rPr>
                        <a:t>(Emergent change strategy seeking adaptability)</a:t>
                      </a:r>
                      <a:endParaRPr kumimoji="0" lang="en-US" altLang="en-US" sz="1400" b="0" i="0" u="none" strike="noStrike" cap="none" normalizeH="0" baseline="0">
                        <a:ln>
                          <a:noFill/>
                        </a:ln>
                        <a:solidFill>
                          <a:schemeClr val="accent2"/>
                        </a:solidFill>
                        <a:effectLst/>
                        <a:latin typeface="Times New Roman" panose="02020603050405020304" pitchFamily="18" charset="0"/>
                        <a:ea typeface="ＭＳ Ｐゴシック" panose="020B0600070205080204" pitchFamily="34" charset="-128"/>
                      </a:endParaRP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Manage uncertainty and risk -- Place much greater emphasis on </a:t>
                      </a:r>
                      <a:r>
                        <a:rPr kumimoji="0"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a:t>
                      </a:r>
                      <a:r>
                        <a:rPr kumimoji="0" lang="en-US" altLang="ja-JP"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tuning</a:t>
                      </a:r>
                      <a:r>
                        <a:rPr kumimoji="0"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a:t>
                      </a:r>
                      <a:r>
                        <a:rPr kumimoji="0" lang="en-US" altLang="ja-JP"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 external interactions</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 Pursue emergent </a:t>
                      </a:r>
                      <a:r>
                        <a:rPr kumimoji="0"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a:t>
                      </a:r>
                      <a:r>
                        <a:rPr kumimoji="0" lang="en-US" altLang="ja-JP"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real-options</a:t>
                      </a:r>
                      <a:r>
                        <a:rPr kumimoji="0"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a:t>
                      </a:r>
                      <a:r>
                        <a:rPr kumimoji="0" lang="en-US" altLang="ja-JP"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 strategy (investment, technology, markets, alliances)</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 Create learning networked organization</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 Establish collaborative relationships</a:t>
                      </a:r>
                      <a:r>
                        <a:rPr kumimoji="0" lang="en-US" altLang="en-US" sz="1800" b="1"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058016517"/>
                  </a:ext>
                </a:extLst>
              </a:tr>
              <a:tr h="2484438">
                <a:tc>
                  <a:txBody>
                    <a:bodyPr/>
                    <a:lstStyle>
                      <a:lvl1pPr marL="177800" indent="-177800"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177800" marR="0" lvl="0" indent="-177800" algn="ct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chemeClr val="tx2"/>
                          </a:solidFill>
                          <a:effectLst/>
                          <a:latin typeface="Haettenschweiler" panose="020B0706040902060204" pitchFamily="34" charset="0"/>
                          <a:ea typeface="ＭＳ Ｐゴシック" panose="020B0600070205080204" pitchFamily="34" charset="-128"/>
                        </a:rPr>
                        <a:t>EFFICIENCY </a:t>
                      </a:r>
                    </a:p>
                    <a:p>
                      <a:pPr marL="177800" marR="0" lvl="0" indent="-17780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     </a:t>
                      </a:r>
                      <a:r>
                        <a:rPr kumimoji="0" lang="en-US" altLang="en-US" sz="1400" b="0" i="1" u="none" strike="noStrike" cap="none" normalizeH="0" baseline="0">
                          <a:ln>
                            <a:noFill/>
                          </a:ln>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rPr>
                        <a:t>(Planned (mosaic) change strategy seeking efficiency)</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Focus on streamlining business processes, with  relatively greater emphasis on internal interactions  </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Stress continuous process improvement (e.g., lean thinking, six sigma)</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Improve coordination, standardization, and IT-enabled enterprise integration </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Maximize complementarities</a:t>
                      </a:r>
                      <a:r>
                        <a:rPr kumimoji="0" lang="en-US" altLang="en-US" sz="1800" b="1" i="0" u="none" strike="noStrike" cap="none" normalizeH="0" baseline="0">
                          <a:ln>
                            <a:noFill/>
                          </a:ln>
                          <a:solidFill>
                            <a:srgbClr val="1F1F60"/>
                          </a:solidFill>
                          <a:effectLst/>
                          <a:latin typeface="Times New Roman" panose="02020603050405020304" pitchFamily="18" charset="0"/>
                          <a:ea typeface="ＭＳ Ｐゴシック" panose="020B0600070205080204" pitchFamily="34" charset="-128"/>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marL="177800" indent="-177800"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177800" marR="0" lvl="0" indent="-177800" algn="ctr" defTabSz="914400" rtl="0" eaLnBrk="1" fontAlgn="base" latinLnBrk="0" hangingPunct="1">
                        <a:lnSpc>
                          <a:spcPct val="100000"/>
                        </a:lnSpc>
                        <a:spcBef>
                          <a:spcPct val="0"/>
                        </a:spcBef>
                        <a:spcAft>
                          <a:spcPct val="0"/>
                        </a:spcAft>
                        <a:buClrTx/>
                        <a:buSzTx/>
                        <a:buFontTx/>
                        <a:buNone/>
                        <a:tabLst/>
                      </a:pPr>
                      <a:r>
                        <a:rPr kumimoji="0" lang="en-US" altLang="en-US" sz="2400" b="0" i="0" u="none" strike="noStrike" cap="none" normalizeH="0" baseline="0">
                          <a:ln>
                            <a:noFill/>
                          </a:ln>
                          <a:solidFill>
                            <a:schemeClr val="tx2"/>
                          </a:solidFill>
                          <a:effectLst/>
                          <a:latin typeface="Mistral" panose="03090702030407020403" pitchFamily="66" charset="0"/>
                          <a:ea typeface="ＭＳ Ｐゴシック" panose="020B0600070205080204" pitchFamily="34" charset="-128"/>
                        </a:rPr>
                        <a:t>FLEXIBILITY </a:t>
                      </a:r>
                      <a:endParaRPr kumimoji="0" lang="en-US" altLang="en-US" sz="3200" b="0" i="0" u="none" strike="noStrike" cap="none" normalizeH="0" baseline="0">
                        <a:ln>
                          <a:noFill/>
                        </a:ln>
                        <a:solidFill>
                          <a:schemeClr val="tx2"/>
                        </a:solidFill>
                        <a:effectLst/>
                        <a:latin typeface="Mistral" panose="03090702030407020403" pitchFamily="66" charset="0"/>
                        <a:ea typeface="ＭＳ Ｐゴシック" panose="020B0600070205080204" pitchFamily="34" charset="-128"/>
                      </a:endParaRPr>
                    </a:p>
                    <a:p>
                      <a:pPr marL="177800" marR="0" lvl="0" indent="-17780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a:ln>
                            <a:noFill/>
                          </a:ln>
                          <a:solidFill>
                            <a:schemeClr val="tx2"/>
                          </a:solidFill>
                          <a:effectLst>
                            <a:outerShdw blurRad="38100" dist="38100" dir="2700000" algn="tl">
                              <a:srgbClr val="000000"/>
                            </a:outerShdw>
                          </a:effectLst>
                          <a:latin typeface="Times New Roman" panose="02020603050405020304" pitchFamily="18" charset="0"/>
                          <a:ea typeface="ＭＳ Ｐゴシック" panose="020B0600070205080204" pitchFamily="34" charset="-128"/>
                        </a:rPr>
                        <a:t>    (Emergent change strategy seeking flexibility)</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Develop </a:t>
                      </a:r>
                      <a:r>
                        <a:rPr kumimoji="0"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a:t>
                      </a:r>
                      <a:r>
                        <a:rPr kumimoji="0" lang="en-US" altLang="ja-JP"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sense-and-respond</a:t>
                      </a:r>
                      <a:r>
                        <a:rPr kumimoji="0"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a:t>
                      </a:r>
                      <a:r>
                        <a:rPr kumimoji="0" lang="en-US" altLang="ja-JP"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 capabilities, with heavy emphasis on both internal and external interactions</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Evolve designed-in flexibility &amp; resilience; adopt </a:t>
                      </a:r>
                      <a:r>
                        <a:rPr kumimoji="0"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a:t>
                      </a:r>
                      <a:r>
                        <a:rPr kumimoji="0" lang="en-US" altLang="ja-JP"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trauma-center-like</a:t>
                      </a:r>
                      <a:r>
                        <a:rPr kumimoji="0"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a:t>
                      </a:r>
                      <a:r>
                        <a:rPr kumimoji="0" lang="en-US" altLang="ja-JP"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 fast-coordination methods</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Achieve IT-enabled integration (value stream)</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Design new business models; establish virtual   enterprises; pursue agile manufacturing</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259008602"/>
                  </a:ext>
                </a:extLst>
              </a:tr>
            </a:tbl>
          </a:graphicData>
        </a:graphic>
      </p:graphicFrame>
      <p:sp>
        <p:nvSpPr>
          <p:cNvPr id="381965" name="Text Box 13">
            <a:extLst>
              <a:ext uri="{FF2B5EF4-FFF2-40B4-BE49-F238E27FC236}">
                <a16:creationId xmlns:a16="http://schemas.microsoft.com/office/drawing/2014/main" id="{66488DC9-53F5-6E7F-2E34-1D7939CC5936}"/>
              </a:ext>
            </a:extLst>
          </p:cNvPr>
          <p:cNvSpPr txBox="1">
            <a:spLocks noChangeArrowheads="1"/>
          </p:cNvSpPr>
          <p:nvPr/>
        </p:nvSpPr>
        <p:spPr bwMode="auto">
          <a:xfrm>
            <a:off x="2362200" y="5943600"/>
            <a:ext cx="13462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600">
                <a:solidFill>
                  <a:schemeClr val="tx2"/>
                </a:solidFill>
                <a:latin typeface="Times New Roman" charset="0"/>
                <a:ea typeface="ＭＳ Ｐゴシック" charset="0"/>
                <a:cs typeface="ＭＳ Ｐゴシック" charset="0"/>
              </a:rPr>
              <a:t>Smooth</a:t>
            </a:r>
            <a:endParaRPr lang="en-US" sz="1600">
              <a:solidFill>
                <a:schemeClr val="tx2"/>
              </a:solidFill>
              <a:latin typeface="Times New Roman" charset="0"/>
              <a:ea typeface="ＭＳ Ｐゴシック" charset="0"/>
            </a:endParaRPr>
          </a:p>
        </p:txBody>
      </p:sp>
      <p:sp>
        <p:nvSpPr>
          <p:cNvPr id="381966" name="Text Box 14">
            <a:extLst>
              <a:ext uri="{FF2B5EF4-FFF2-40B4-BE49-F238E27FC236}">
                <a16:creationId xmlns:a16="http://schemas.microsoft.com/office/drawing/2014/main" id="{3BA5532B-4FFA-1C1A-F3BB-22DF6C3090D7}"/>
              </a:ext>
            </a:extLst>
          </p:cNvPr>
          <p:cNvSpPr txBox="1">
            <a:spLocks noChangeArrowheads="1"/>
          </p:cNvSpPr>
          <p:nvPr/>
        </p:nvSpPr>
        <p:spPr bwMode="auto">
          <a:xfrm>
            <a:off x="6248400" y="5943600"/>
            <a:ext cx="13335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defRPr/>
            </a:pPr>
            <a:r>
              <a:rPr lang="en-US" sz="1600">
                <a:solidFill>
                  <a:schemeClr val="tx2"/>
                </a:solidFill>
                <a:latin typeface="Times New Roman" charset="0"/>
                <a:ea typeface="ＭＳ Ｐゴシック" charset="0"/>
                <a:cs typeface="ＭＳ Ｐゴシック" charset="0"/>
              </a:rPr>
              <a:t>Rugged</a:t>
            </a:r>
          </a:p>
        </p:txBody>
      </p:sp>
      <p:sp>
        <p:nvSpPr>
          <p:cNvPr id="381967" name="Text Box 15">
            <a:extLst>
              <a:ext uri="{FF2B5EF4-FFF2-40B4-BE49-F238E27FC236}">
                <a16:creationId xmlns:a16="http://schemas.microsoft.com/office/drawing/2014/main" id="{8D4B8408-D926-B935-FE5E-BA1681623392}"/>
              </a:ext>
            </a:extLst>
          </p:cNvPr>
          <p:cNvSpPr txBox="1">
            <a:spLocks noChangeArrowheads="1"/>
          </p:cNvSpPr>
          <p:nvPr/>
        </p:nvSpPr>
        <p:spPr bwMode="auto">
          <a:xfrm>
            <a:off x="2590800" y="6248400"/>
            <a:ext cx="5110163"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800">
                <a:latin typeface="Times New Roman" charset="0"/>
                <a:ea typeface="ＭＳ Ｐゴシック" charset="0"/>
                <a:cs typeface="ＭＳ Ｐゴシック" charset="0"/>
              </a:rPr>
              <a:t>     Enterprise Fitness Landscape </a:t>
            </a:r>
            <a:endParaRPr lang="en-US" sz="1800">
              <a:latin typeface="Times New Roman" charset="0"/>
              <a:ea typeface="ＭＳ Ｐゴシック" charset="0"/>
            </a:endParaRPr>
          </a:p>
        </p:txBody>
      </p:sp>
      <p:sp>
        <p:nvSpPr>
          <p:cNvPr id="381968" name="Text Box 16">
            <a:extLst>
              <a:ext uri="{FF2B5EF4-FFF2-40B4-BE49-F238E27FC236}">
                <a16:creationId xmlns:a16="http://schemas.microsoft.com/office/drawing/2014/main" id="{A0C49B4E-461D-84EA-DEBD-D53D720B1F6A}"/>
              </a:ext>
            </a:extLst>
          </p:cNvPr>
          <p:cNvSpPr txBox="1">
            <a:spLocks noChangeArrowheads="1"/>
          </p:cNvSpPr>
          <p:nvPr/>
        </p:nvSpPr>
        <p:spPr bwMode="auto">
          <a:xfrm rot="-5400000">
            <a:off x="-194469" y="2194719"/>
            <a:ext cx="1862138"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defRPr/>
            </a:pPr>
            <a:r>
              <a:rPr lang="en-US" sz="1600">
                <a:solidFill>
                  <a:schemeClr val="tx2"/>
                </a:solidFill>
                <a:latin typeface="Times New Roman" charset="0"/>
                <a:ea typeface="ＭＳ Ｐゴシック" charset="0"/>
                <a:cs typeface="ＭＳ Ｐゴシック" charset="0"/>
              </a:rPr>
              <a:t>     Long-term</a:t>
            </a:r>
            <a:endParaRPr lang="en-US" sz="1600" b="1">
              <a:solidFill>
                <a:srgbClr val="23236A"/>
              </a:solidFill>
              <a:latin typeface="Arial" charset="0"/>
              <a:ea typeface="ＭＳ Ｐゴシック" charset="0"/>
              <a:cs typeface="ＭＳ Ｐゴシック" charset="0"/>
            </a:endParaRPr>
          </a:p>
        </p:txBody>
      </p:sp>
      <p:sp>
        <p:nvSpPr>
          <p:cNvPr id="381969" name="Text Box 17">
            <a:extLst>
              <a:ext uri="{FF2B5EF4-FFF2-40B4-BE49-F238E27FC236}">
                <a16:creationId xmlns:a16="http://schemas.microsoft.com/office/drawing/2014/main" id="{EDCEBC21-6352-A13C-C6F1-82D29493B962}"/>
              </a:ext>
            </a:extLst>
          </p:cNvPr>
          <p:cNvSpPr txBox="1">
            <a:spLocks noChangeArrowheads="1"/>
          </p:cNvSpPr>
          <p:nvPr/>
        </p:nvSpPr>
        <p:spPr bwMode="auto">
          <a:xfrm rot="-5400000">
            <a:off x="240507" y="4244181"/>
            <a:ext cx="1398588"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600">
                <a:solidFill>
                  <a:schemeClr val="tx2"/>
                </a:solidFill>
                <a:latin typeface="Times New Roman" charset="0"/>
                <a:ea typeface="ＭＳ Ｐゴシック" charset="0"/>
                <a:cs typeface="ＭＳ Ｐゴシック" charset="0"/>
              </a:rPr>
              <a:t>    Near-term</a:t>
            </a:r>
            <a:endParaRPr lang="en-US" sz="1600">
              <a:latin typeface="Arial" charset="0"/>
              <a:ea typeface="ＭＳ Ｐゴシック" charset="0"/>
              <a:cs typeface="ＭＳ Ｐゴシック" charset="0"/>
            </a:endParaRPr>
          </a:p>
          <a:p>
            <a:pPr eaLnBrk="0" hangingPunct="0">
              <a:defRPr/>
            </a:pPr>
            <a:endParaRPr lang="en-US" sz="2400">
              <a:latin typeface="Arial" charset="0"/>
              <a:ea typeface="ＭＳ Ｐゴシック" charset="0"/>
            </a:endParaRPr>
          </a:p>
        </p:txBody>
      </p:sp>
      <p:sp>
        <p:nvSpPr>
          <p:cNvPr id="381970" name="Text Box 18">
            <a:extLst>
              <a:ext uri="{FF2B5EF4-FFF2-40B4-BE49-F238E27FC236}">
                <a16:creationId xmlns:a16="http://schemas.microsoft.com/office/drawing/2014/main" id="{CB384175-D81F-9E0F-13D6-85346E190968}"/>
              </a:ext>
            </a:extLst>
          </p:cNvPr>
          <p:cNvSpPr txBox="1">
            <a:spLocks noChangeArrowheads="1"/>
          </p:cNvSpPr>
          <p:nvPr/>
        </p:nvSpPr>
        <p:spPr bwMode="auto">
          <a:xfrm rot="-5400000">
            <a:off x="-1483519" y="3005932"/>
            <a:ext cx="3813175"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defRPr/>
            </a:pPr>
            <a:r>
              <a:rPr lang="en-US" sz="1800">
                <a:latin typeface="Times New Roman" charset="0"/>
                <a:ea typeface="ＭＳ Ｐゴシック" charset="0"/>
                <a:cs typeface="ＭＳ Ｐゴシック" charset="0"/>
              </a:rPr>
              <a:t>Enterprise Change Time Scale </a:t>
            </a:r>
          </a:p>
        </p:txBody>
      </p:sp>
      <p:sp>
        <p:nvSpPr>
          <p:cNvPr id="381971" name="Rectangle 19">
            <a:extLst>
              <a:ext uri="{FF2B5EF4-FFF2-40B4-BE49-F238E27FC236}">
                <a16:creationId xmlns:a16="http://schemas.microsoft.com/office/drawing/2014/main" id="{678858CA-C0DC-3717-EBE8-F45A2C415F10}"/>
              </a:ext>
            </a:extLst>
          </p:cNvPr>
          <p:cNvSpPr>
            <a:spLocks noGrp="1" noChangeArrowheads="1"/>
          </p:cNvSpPr>
          <p:nvPr>
            <p:ph type="title"/>
          </p:nvPr>
        </p:nvSpPr>
        <p:spPr>
          <a:xfrm>
            <a:off x="1219200" y="0"/>
            <a:ext cx="7772400" cy="914400"/>
          </a:xfrm>
        </p:spPr>
        <p:txBody>
          <a:bodyPr/>
          <a:lstStyle/>
          <a:p>
            <a:pPr eaLnBrk="1" hangingPunct="1">
              <a:defRPr/>
            </a:pPr>
            <a:r>
              <a:rPr lang="en-US" sz="2400"/>
              <a:t>Mapping Out Enterprise State-Space-Contingent Design Targets &amp; Change Strategies to Guide Model Selection</a:t>
            </a:r>
            <a:endParaRPr lang="en-US" sz="4000" b="1">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7C050A1D-F588-38D4-7A1D-3C3F8A3AE4F8}"/>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6" name="Footer Placeholder 4">
            <a:extLst>
              <a:ext uri="{FF2B5EF4-FFF2-40B4-BE49-F238E27FC236}">
                <a16:creationId xmlns:a16="http://schemas.microsoft.com/office/drawing/2014/main" id="{4C3E53DF-B18F-ACE1-0BDA-BEABA8618BE1}"/>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F8AFAB3C-AD83-C840-97C7-820FF7F987FB}" type="slidenum">
              <a:rPr lang="en-US" altLang="en-US" sz="1200"/>
              <a:pPr eaLnBrk="1" hangingPunct="1"/>
              <a:t>2</a:t>
            </a:fld>
            <a:endParaRPr lang="en-US" altLang="en-US" sz="1200"/>
          </a:p>
        </p:txBody>
      </p:sp>
      <p:sp>
        <p:nvSpPr>
          <p:cNvPr id="926722" name="Rectangle 2">
            <a:extLst>
              <a:ext uri="{FF2B5EF4-FFF2-40B4-BE49-F238E27FC236}">
                <a16:creationId xmlns:a16="http://schemas.microsoft.com/office/drawing/2014/main" id="{190FBDE8-2D08-406E-AA6C-A06B61363A50}"/>
              </a:ext>
            </a:extLst>
          </p:cNvPr>
          <p:cNvSpPr>
            <a:spLocks noGrp="1" noChangeArrowheads="1"/>
          </p:cNvSpPr>
          <p:nvPr>
            <p:ph type="title"/>
          </p:nvPr>
        </p:nvSpPr>
        <p:spPr/>
        <p:txBody>
          <a:bodyPr/>
          <a:lstStyle/>
          <a:p>
            <a:pPr eaLnBrk="1" hangingPunct="1"/>
            <a:r>
              <a:rPr lang="en-US" altLang="en-US" sz="2800"/>
              <a:t>Problem: Failure of Most Enterprise Transformation Efforts </a:t>
            </a:r>
          </a:p>
        </p:txBody>
      </p:sp>
      <p:sp>
        <p:nvSpPr>
          <p:cNvPr id="926723" name="Rectangle 3">
            <a:extLst>
              <a:ext uri="{FF2B5EF4-FFF2-40B4-BE49-F238E27FC236}">
                <a16:creationId xmlns:a16="http://schemas.microsoft.com/office/drawing/2014/main" id="{C7FFACC4-F5C3-2A40-4108-0BC117A76DB0}"/>
              </a:ext>
            </a:extLst>
          </p:cNvPr>
          <p:cNvSpPr>
            <a:spLocks noGrp="1" noChangeArrowheads="1"/>
          </p:cNvSpPr>
          <p:nvPr>
            <p:ph type="body" idx="1"/>
          </p:nvPr>
        </p:nvSpPr>
        <p:spPr/>
        <p:txBody>
          <a:bodyPr/>
          <a:lstStyle/>
          <a:p>
            <a:pPr eaLnBrk="1" hangingPunct="1"/>
            <a:r>
              <a:rPr lang="ja-JP" altLang="en-US" sz="2000"/>
              <a:t>“</a:t>
            </a:r>
            <a:r>
              <a:rPr lang="en-US" altLang="ja-JP" sz="2000"/>
              <a:t>…many companies that begin reengineering don</a:t>
            </a:r>
            <a:r>
              <a:rPr lang="ja-JP" altLang="en-US" sz="2000"/>
              <a:t>’</a:t>
            </a:r>
            <a:r>
              <a:rPr lang="en-US" altLang="ja-JP" sz="2000"/>
              <a:t>t succeed at it</a:t>
            </a:r>
            <a:r>
              <a:rPr lang="ja-JP" altLang="en-US" sz="2000"/>
              <a:t>”</a:t>
            </a:r>
            <a:r>
              <a:rPr lang="en-US" altLang="ja-JP" sz="2000"/>
              <a:t> (Hammer &amp; Champy 1993:200)</a:t>
            </a:r>
          </a:p>
          <a:p>
            <a:pPr eaLnBrk="1" hangingPunct="1"/>
            <a:r>
              <a:rPr lang="en-US" altLang="en-US" sz="2000"/>
              <a:t>Most corporate change efforts fall somewhere in between a few very successful ones and a few utter failures, </a:t>
            </a:r>
            <a:r>
              <a:rPr lang="ja-JP" altLang="en-US" sz="2000"/>
              <a:t>“</a:t>
            </a:r>
            <a:r>
              <a:rPr lang="en-US" altLang="ja-JP" sz="2000"/>
              <a:t>with a distinct tilt toward the lower end of the scale</a:t>
            </a:r>
            <a:r>
              <a:rPr lang="ja-JP" altLang="en-US" sz="2000"/>
              <a:t>”</a:t>
            </a:r>
            <a:r>
              <a:rPr lang="en-US" altLang="ja-JP" sz="2000"/>
              <a:t> (Kotter 1995:59)</a:t>
            </a:r>
          </a:p>
          <a:p>
            <a:pPr eaLnBrk="1" hangingPunct="1"/>
            <a:r>
              <a:rPr lang="ja-JP" altLang="en-US" sz="2000"/>
              <a:t>“</a:t>
            </a:r>
            <a:r>
              <a:rPr lang="en-US" altLang="ja-JP" sz="2000"/>
              <a:t>The brutal fact is that about 70% of all change initiatives fail</a:t>
            </a:r>
            <a:r>
              <a:rPr lang="ja-JP" altLang="en-US" sz="2000"/>
              <a:t>”</a:t>
            </a:r>
            <a:r>
              <a:rPr lang="en-US" altLang="ja-JP" sz="2000"/>
              <a:t> (Beer &amp; Nohria 2000:133). </a:t>
            </a:r>
            <a:r>
              <a:rPr lang="ja-JP" altLang="en-US" sz="2000"/>
              <a:t>“</a:t>
            </a:r>
            <a:r>
              <a:rPr lang="en-US" altLang="ja-JP" sz="2000"/>
              <a:t>for some types of change, the figure may be even higher (Burnes 2004:886)</a:t>
            </a:r>
          </a:p>
          <a:p>
            <a:pPr eaLnBrk="1" hangingPunct="1"/>
            <a:r>
              <a:rPr lang="en-US" altLang="en-US" sz="2000"/>
              <a:t> Changing an organization</a:t>
            </a:r>
            <a:r>
              <a:rPr lang="ja-JP" altLang="en-US" sz="2000"/>
              <a:t>’</a:t>
            </a:r>
            <a:r>
              <a:rPr lang="en-US" altLang="ja-JP" sz="2000"/>
              <a:t>s </a:t>
            </a:r>
            <a:r>
              <a:rPr lang="ja-JP" altLang="en-US" sz="2000"/>
              <a:t>“</a:t>
            </a:r>
            <a:r>
              <a:rPr lang="en-US" altLang="ja-JP" sz="2000"/>
              <a:t>core</a:t>
            </a:r>
            <a:r>
              <a:rPr lang="ja-JP" altLang="en-US" sz="2000"/>
              <a:t>”</a:t>
            </a:r>
            <a:r>
              <a:rPr lang="en-US" altLang="ja-JP" sz="2000"/>
              <a:t> features (goals, forms of authority, core technology, marketing strategy) is </a:t>
            </a:r>
            <a:r>
              <a:rPr lang="ja-JP" altLang="en-US" sz="2000"/>
              <a:t>“</a:t>
            </a:r>
            <a:r>
              <a:rPr lang="en-US" altLang="ja-JP" sz="2000"/>
              <a:t>hazardous</a:t>
            </a:r>
            <a:r>
              <a:rPr lang="ja-JP" altLang="en-US" sz="2000"/>
              <a:t>”</a:t>
            </a:r>
            <a:r>
              <a:rPr lang="en-US" altLang="ja-JP" sz="2000"/>
              <a:t>, subjecting it to </a:t>
            </a:r>
            <a:r>
              <a:rPr lang="ja-JP" altLang="en-US" sz="2000"/>
              <a:t>“</a:t>
            </a:r>
            <a:r>
              <a:rPr lang="en-US" altLang="ja-JP" sz="2000"/>
              <a:t>…greatly increased risks of death</a:t>
            </a:r>
            <a:r>
              <a:rPr lang="ja-JP" altLang="en-US" sz="2000"/>
              <a:t>”</a:t>
            </a:r>
            <a:r>
              <a:rPr lang="en-US" altLang="ja-JP" sz="2000"/>
              <a:t> (Hannan &amp; Freeman 1984:156)</a:t>
            </a:r>
          </a:p>
          <a:p>
            <a:pPr eaLnBrk="1" hangingPunct="1"/>
            <a:endParaRPr lang="en-US" altLang="en-US" sz="2000"/>
          </a:p>
          <a:p>
            <a:pPr eaLnBrk="1" hangingPunct="1"/>
            <a:endParaRPr lang="en-US" altLang="en-US" sz="2000"/>
          </a:p>
        </p:txBody>
      </p:sp>
      <p:sp>
        <p:nvSpPr>
          <p:cNvPr id="926724" name="Text Box 4">
            <a:extLst>
              <a:ext uri="{FF2B5EF4-FFF2-40B4-BE49-F238E27FC236}">
                <a16:creationId xmlns:a16="http://schemas.microsoft.com/office/drawing/2014/main" id="{4BAF0724-9531-6656-A78E-3FE5E5BFA952}"/>
              </a:ext>
            </a:extLst>
          </p:cNvPr>
          <p:cNvSpPr txBox="1">
            <a:spLocks noChangeArrowheads="1"/>
          </p:cNvSpPr>
          <p:nvPr/>
        </p:nvSpPr>
        <p:spPr bwMode="auto">
          <a:xfrm>
            <a:off x="609600" y="4876800"/>
            <a:ext cx="8001000" cy="1019175"/>
          </a:xfrm>
          <a:prstGeom prst="rect">
            <a:avLst/>
          </a:prstGeom>
          <a:noFill/>
          <a:ln w="12700" cap="sq">
            <a:solidFill>
              <a:schemeClr val="tx2"/>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a:defRPr sz="2400">
                <a:solidFill>
                  <a:schemeClr val="tx1"/>
                </a:solidFill>
                <a:latin typeface="Times New Roman" charset="0"/>
                <a:ea typeface="ＭＳ Ｐゴシック" charset="0"/>
              </a:defRPr>
            </a:lvl1pPr>
            <a:lvl2pPr marL="1600200">
              <a:defRPr sz="2400">
                <a:solidFill>
                  <a:schemeClr val="tx1"/>
                </a:solidFill>
                <a:latin typeface="Times New Roman" charset="0"/>
                <a:ea typeface="ＭＳ Ｐゴシック" charset="0"/>
              </a:defRPr>
            </a:lvl2pPr>
            <a:lvl3pPr marL="1714500">
              <a:defRPr sz="2400">
                <a:solidFill>
                  <a:schemeClr val="tx1"/>
                </a:solidFill>
                <a:latin typeface="Times New Roman" charset="0"/>
                <a:ea typeface="ＭＳ Ｐゴシック" charset="0"/>
              </a:defRPr>
            </a:lvl3pPr>
            <a:lvl4pPr marL="1828800">
              <a:defRPr sz="2400">
                <a:solidFill>
                  <a:schemeClr val="tx1"/>
                </a:solidFill>
                <a:latin typeface="Times New Roman" charset="0"/>
                <a:ea typeface="ＭＳ Ｐゴシック" charset="0"/>
              </a:defRPr>
            </a:lvl4pPr>
            <a:lvl5pPr marL="1943100">
              <a:defRPr sz="2400">
                <a:solidFill>
                  <a:schemeClr val="tx1"/>
                </a:solidFill>
                <a:latin typeface="Times New Roman" charset="0"/>
                <a:ea typeface="ＭＳ Ｐゴシック" charset="0"/>
              </a:defRPr>
            </a:lvl5pPr>
            <a:lvl6pPr marL="2400300" fontAlgn="base">
              <a:spcBef>
                <a:spcPct val="0"/>
              </a:spcBef>
              <a:spcAft>
                <a:spcPct val="0"/>
              </a:spcAft>
              <a:defRPr sz="2400">
                <a:solidFill>
                  <a:schemeClr val="tx1"/>
                </a:solidFill>
                <a:latin typeface="Times New Roman" charset="0"/>
                <a:ea typeface="ＭＳ Ｐゴシック" charset="0"/>
              </a:defRPr>
            </a:lvl6pPr>
            <a:lvl7pPr marL="2857500" fontAlgn="base">
              <a:spcBef>
                <a:spcPct val="0"/>
              </a:spcBef>
              <a:spcAft>
                <a:spcPct val="0"/>
              </a:spcAft>
              <a:defRPr sz="2400">
                <a:solidFill>
                  <a:schemeClr val="tx1"/>
                </a:solidFill>
                <a:latin typeface="Times New Roman" charset="0"/>
                <a:ea typeface="ＭＳ Ｐゴシック" charset="0"/>
              </a:defRPr>
            </a:lvl7pPr>
            <a:lvl8pPr marL="3314700" fontAlgn="base">
              <a:spcBef>
                <a:spcPct val="0"/>
              </a:spcBef>
              <a:spcAft>
                <a:spcPct val="0"/>
              </a:spcAft>
              <a:defRPr sz="2400">
                <a:solidFill>
                  <a:schemeClr val="tx1"/>
                </a:solidFill>
                <a:latin typeface="Times New Roman" charset="0"/>
                <a:ea typeface="ＭＳ Ｐゴシック" charset="0"/>
              </a:defRPr>
            </a:lvl8pPr>
            <a:lvl9pPr marL="3771900" fontAlgn="base">
              <a:spcBef>
                <a:spcPct val="0"/>
              </a:spcBef>
              <a:spcAft>
                <a:spcPct val="0"/>
              </a:spcAft>
              <a:defRPr sz="2400">
                <a:solidFill>
                  <a:schemeClr val="tx1"/>
                </a:solidFill>
                <a:latin typeface="Times New Roman" charset="0"/>
                <a:ea typeface="ＭＳ Ｐゴシック" charset="0"/>
              </a:defRPr>
            </a:lvl9pPr>
          </a:lstStyle>
          <a:p>
            <a:pPr algn="ctr">
              <a:defRPr/>
            </a:pPr>
            <a:r>
              <a:rPr lang="en-US" sz="2000">
                <a:solidFill>
                  <a:schemeClr val="tx2"/>
                </a:solidFill>
              </a:rPr>
              <a:t>Failing to address effectively enterprise complexity and behavioral dynamics is a systemic source of the failure of many enterprise transformation efforts</a:t>
            </a:r>
            <a:endParaRPr lang="en-US" sz="20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Date Placeholder 3">
            <a:extLst>
              <a:ext uri="{FF2B5EF4-FFF2-40B4-BE49-F238E27FC236}">
                <a16:creationId xmlns:a16="http://schemas.microsoft.com/office/drawing/2014/main" id="{69BCECE5-E38B-0A3A-8903-795D42A78D27}"/>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21" name="Footer Placeholder 4">
            <a:extLst>
              <a:ext uri="{FF2B5EF4-FFF2-40B4-BE49-F238E27FC236}">
                <a16:creationId xmlns:a16="http://schemas.microsoft.com/office/drawing/2014/main" id="{7A07C5D7-A156-6580-D4C5-FD9943B71A8C}"/>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2C876E0B-1CE4-3046-A336-9EB79DB587A8}" type="slidenum">
              <a:rPr lang="en-US" altLang="en-US" sz="1200"/>
              <a:pPr eaLnBrk="1" hangingPunct="1"/>
              <a:t>20</a:t>
            </a:fld>
            <a:endParaRPr lang="en-US" altLang="en-US" sz="1200"/>
          </a:p>
        </p:txBody>
      </p:sp>
      <p:graphicFrame>
        <p:nvGraphicFramePr>
          <p:cNvPr id="749597" name="Group 29">
            <a:extLst>
              <a:ext uri="{FF2B5EF4-FFF2-40B4-BE49-F238E27FC236}">
                <a16:creationId xmlns:a16="http://schemas.microsoft.com/office/drawing/2014/main" id="{96041D18-469B-EF3B-C325-B9DDF3ED460F}"/>
              </a:ext>
            </a:extLst>
          </p:cNvPr>
          <p:cNvGraphicFramePr>
            <a:graphicFrameLocks noGrp="1"/>
          </p:cNvGraphicFramePr>
          <p:nvPr>
            <p:ph type="tbl" idx="1"/>
          </p:nvPr>
        </p:nvGraphicFramePr>
        <p:xfrm>
          <a:off x="990600" y="990600"/>
          <a:ext cx="7924800" cy="4959350"/>
        </p:xfrm>
        <a:graphic>
          <a:graphicData uri="http://schemas.openxmlformats.org/drawingml/2006/table">
            <a:tbl>
              <a:tblPr/>
              <a:tblGrid>
                <a:gridCol w="3962400">
                  <a:extLst>
                    <a:ext uri="{9D8B030D-6E8A-4147-A177-3AD203B41FA5}">
                      <a16:colId xmlns:a16="http://schemas.microsoft.com/office/drawing/2014/main" val="20000"/>
                    </a:ext>
                  </a:extLst>
                </a:gridCol>
                <a:gridCol w="3962400">
                  <a:extLst>
                    <a:ext uri="{9D8B030D-6E8A-4147-A177-3AD203B41FA5}">
                      <a16:colId xmlns:a16="http://schemas.microsoft.com/office/drawing/2014/main" val="20001"/>
                    </a:ext>
                  </a:extLst>
                </a:gridCol>
              </a:tblGrid>
              <a:tr h="2346660">
                <a:tc>
                  <a:txBody>
                    <a:bodyPr/>
                    <a:lstStyle/>
                    <a:p>
                      <a:pPr marL="177800" marR="0" lvl="0" indent="-17780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2"/>
                          </a:solidFill>
                          <a:effectLst/>
                          <a:latin typeface="Princetown LET" charset="0"/>
                          <a:ea typeface="ＭＳ Ｐゴシック" charset="0"/>
                        </a:rPr>
                        <a:t>SUSTAINABILITY</a:t>
                      </a:r>
                      <a:endParaRPr kumimoji="0" lang="en-US" sz="2400" b="0" i="0" u="none" strike="noStrike" cap="none" normalizeH="0" baseline="0">
                        <a:ln>
                          <a:noFill/>
                        </a:ln>
                        <a:solidFill>
                          <a:schemeClr val="tx2"/>
                        </a:solidFill>
                        <a:effectLst/>
                        <a:latin typeface="Times New Roman" charset="0"/>
                        <a:ea typeface="ＭＳ Ｐゴシック" charset="0"/>
                      </a:endParaRPr>
                    </a:p>
                    <a:p>
                      <a:pPr marL="177800" marR="0" lvl="0" indent="-177800" algn="l" defTabSz="914400" rtl="0" eaLnBrk="1" fontAlgn="base" latinLnBrk="0" hangingPunct="1">
                        <a:lnSpc>
                          <a:spcPct val="100000"/>
                        </a:lnSpc>
                        <a:spcBef>
                          <a:spcPct val="0"/>
                        </a:spcBef>
                        <a:spcAft>
                          <a:spcPct val="0"/>
                        </a:spcAft>
                        <a:buClrTx/>
                        <a:buSzTx/>
                        <a:buFontTx/>
                        <a:buNone/>
                        <a:tabLst/>
                      </a:pPr>
                      <a:r>
                        <a:rPr kumimoji="0" lang="en-US" sz="1400" b="0" i="1" u="none" strike="noStrike" cap="none" normalizeH="0" baseline="0">
                          <a:ln>
                            <a:noFill/>
                          </a:ln>
                          <a:solidFill>
                            <a:schemeClr val="tx2"/>
                          </a:solidFill>
                          <a:effectLst>
                            <a:outerShdw blurRad="38100" dist="38100" dir="2700000" algn="tl">
                              <a:srgbClr val="000000"/>
                            </a:outerShdw>
                          </a:effectLst>
                          <a:latin typeface="Times New Roman" charset="0"/>
                          <a:ea typeface="ＭＳ Ｐゴシック" charset="0"/>
                        </a:rPr>
                        <a:t>    (Planned (mosaic) change strategy seeking sustainability)</a:t>
                      </a:r>
                      <a:endParaRPr kumimoji="0" lang="en-US" sz="1400" b="0" i="0" u="none" strike="noStrike" cap="none" normalizeH="0" baseline="0">
                        <a:ln>
                          <a:noFill/>
                        </a:ln>
                        <a:solidFill>
                          <a:schemeClr val="tx2"/>
                        </a:solidFill>
                        <a:effectLst/>
                        <a:latin typeface="Times New Roman" charset="0"/>
                        <a:ea typeface="ＭＳ Ｐゴシック" charset="0"/>
                      </a:endParaRP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a:ln>
                            <a:noFill/>
                          </a:ln>
                          <a:solidFill>
                            <a:schemeClr val="tx1"/>
                          </a:solidFill>
                          <a:effectLst/>
                          <a:latin typeface="Times New Roman" charset="0"/>
                          <a:ea typeface="ＭＳ Ｐゴシック" charset="0"/>
                        </a:rPr>
                        <a:t>Linked system dynamics &amp; agent based modeling (e.g., studying longer-term co-evolution of linked macro &amp; micro architectures) </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a:ln>
                            <a:noFill/>
                          </a:ln>
                          <a:solidFill>
                            <a:schemeClr val="tx1"/>
                          </a:solidFill>
                          <a:effectLst/>
                          <a:latin typeface="Times New Roman" charset="0"/>
                          <a:ea typeface="ＭＳ Ｐゴシック" charset="0"/>
                        </a:rPr>
                        <a:t>Evolutionary multi-objective optimization (e.g., designing product platforms)  </a:t>
                      </a: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177800" marR="0" lvl="0" indent="-17780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2"/>
                          </a:solidFill>
                          <a:effectLst/>
                          <a:latin typeface="Lucida Handwriting" charset="0"/>
                          <a:ea typeface="ＭＳ Ｐゴシック" charset="0"/>
                        </a:rPr>
                        <a:t>ADAPTABILITY </a:t>
                      </a:r>
                      <a:endParaRPr kumimoji="0" lang="en-US" sz="2400" b="0" i="0" u="none" strike="noStrike" cap="none" normalizeH="0" baseline="0">
                        <a:ln>
                          <a:noFill/>
                        </a:ln>
                        <a:solidFill>
                          <a:schemeClr val="tx1"/>
                        </a:solidFill>
                        <a:effectLst/>
                        <a:latin typeface="Times New Roman" charset="0"/>
                        <a:ea typeface="ＭＳ Ｐゴシック" charset="0"/>
                      </a:endParaRPr>
                    </a:p>
                    <a:p>
                      <a:pPr marL="177800" marR="0" lvl="0" indent="-177800" algn="l" defTabSz="914400" rtl="0" eaLnBrk="1" fontAlgn="base" latinLnBrk="0" hangingPunct="1">
                        <a:lnSpc>
                          <a:spcPct val="100000"/>
                        </a:lnSpc>
                        <a:spcBef>
                          <a:spcPct val="0"/>
                        </a:spcBef>
                        <a:spcAft>
                          <a:spcPct val="0"/>
                        </a:spcAft>
                        <a:buClrTx/>
                        <a:buSzTx/>
                        <a:buFontTx/>
                        <a:buNone/>
                        <a:tabLst/>
                      </a:pPr>
                      <a:r>
                        <a:rPr kumimoji="0" lang="en-US" sz="1400" b="0" i="1" u="none" strike="noStrike" cap="none" normalizeH="0" baseline="0">
                          <a:ln>
                            <a:noFill/>
                          </a:ln>
                          <a:solidFill>
                            <a:schemeClr val="tx2"/>
                          </a:solidFill>
                          <a:effectLst>
                            <a:outerShdw blurRad="38100" dist="38100" dir="2700000" algn="tl">
                              <a:srgbClr val="000000"/>
                            </a:outerShdw>
                          </a:effectLst>
                          <a:latin typeface="Times New Roman" charset="0"/>
                          <a:ea typeface="ＭＳ Ｐゴシック" charset="0"/>
                        </a:rPr>
                        <a:t>  (Emergent change strategy seeking adaptability)</a:t>
                      </a:r>
                      <a:endParaRPr kumimoji="0" lang="en-US" sz="1600" b="0" i="0" u="none" strike="noStrike" cap="none" normalizeH="0" baseline="0">
                        <a:ln>
                          <a:noFill/>
                        </a:ln>
                        <a:solidFill>
                          <a:schemeClr val="tx2"/>
                        </a:solidFill>
                        <a:effectLst/>
                        <a:latin typeface="Times New Roman" charset="0"/>
                        <a:ea typeface="ＭＳ Ｐゴシック" charset="0"/>
                      </a:endParaRP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a:ln>
                            <a:noFill/>
                          </a:ln>
                          <a:solidFill>
                            <a:schemeClr val="tx1"/>
                          </a:solidFill>
                          <a:effectLst/>
                          <a:latin typeface="Times New Roman" charset="0"/>
                          <a:ea typeface="ＭＳ Ｐゴシック" charset="0"/>
                        </a:rPr>
                        <a:t>NK modeling (e.g., external interactions)</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a:ln>
                            <a:noFill/>
                          </a:ln>
                          <a:solidFill>
                            <a:schemeClr val="tx1"/>
                          </a:solidFill>
                          <a:effectLst/>
                          <a:latin typeface="Times New Roman" charset="0"/>
                          <a:ea typeface="ＭＳ Ｐゴシック" charset="0"/>
                        </a:rPr>
                        <a:t>Real options (e.g., response strategies)</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a:ln>
                            <a:noFill/>
                          </a:ln>
                          <a:solidFill>
                            <a:schemeClr val="tx1"/>
                          </a:solidFill>
                          <a:effectLst/>
                          <a:latin typeface="Times New Roman" charset="0"/>
                          <a:ea typeface="ＭＳ Ｐゴシック" charset="0"/>
                        </a:rPr>
                        <a:t>Genetic algorithms (e.g., selecting among  a large number of design options)</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a:ln>
                            <a:noFill/>
                          </a:ln>
                          <a:solidFill>
                            <a:schemeClr val="tx1"/>
                          </a:solidFill>
                          <a:effectLst/>
                          <a:latin typeface="Times New Roman" charset="0"/>
                          <a:ea typeface="ＭＳ Ｐゴシック" charset="0"/>
                        </a:rPr>
                        <a:t>Agent based modeling (e.g., survivability of supplier networks)</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612690">
                <a:tc>
                  <a:txBody>
                    <a:bodyPr/>
                    <a:lstStyle/>
                    <a:p>
                      <a:pPr marL="177800" marR="0" lvl="0" indent="-17780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2"/>
                          </a:solidFill>
                          <a:effectLst/>
                          <a:latin typeface="Haettenschweiler" charset="0"/>
                          <a:ea typeface="ＭＳ Ｐゴシック" charset="0"/>
                        </a:rPr>
                        <a:t>EFFICIENCY </a:t>
                      </a:r>
                    </a:p>
                    <a:p>
                      <a:pPr marL="177800" marR="0" lvl="0" indent="-177800" algn="l" defTabSz="914400" rtl="0" eaLnBrk="1" fontAlgn="base" latinLnBrk="0" hangingPunct="1">
                        <a:lnSpc>
                          <a:spcPct val="100000"/>
                        </a:lnSpc>
                        <a:spcBef>
                          <a:spcPct val="0"/>
                        </a:spcBef>
                        <a:spcAft>
                          <a:spcPct val="0"/>
                        </a:spcAft>
                        <a:buClrTx/>
                        <a:buSzTx/>
                        <a:buFontTx/>
                        <a:buNone/>
                        <a:tabLst/>
                      </a:pPr>
                      <a:r>
                        <a:rPr kumimoji="0" lang="en-US" sz="1400" b="0" i="1" u="none" strike="noStrike" cap="none" normalizeH="0" baseline="0">
                          <a:ln>
                            <a:noFill/>
                          </a:ln>
                          <a:solidFill>
                            <a:schemeClr val="tx2"/>
                          </a:solidFill>
                          <a:effectLst>
                            <a:outerShdw blurRad="38100" dist="38100" dir="2700000" algn="tl">
                              <a:srgbClr val="000000"/>
                            </a:outerShdw>
                          </a:effectLst>
                          <a:latin typeface="Times New Roman" charset="0"/>
                          <a:ea typeface="ＭＳ Ｐゴシック" charset="0"/>
                        </a:rPr>
                        <a:t>    (Planned (mosaic) change strategy seeking efficiency)</a:t>
                      </a:r>
                      <a:endParaRPr kumimoji="0" lang="en-US" sz="1600" b="0" i="0" u="none" strike="noStrike" cap="none" normalizeH="0" baseline="0">
                        <a:ln>
                          <a:noFill/>
                        </a:ln>
                        <a:solidFill>
                          <a:schemeClr val="tx2"/>
                        </a:solidFill>
                        <a:effectLst/>
                        <a:latin typeface="Times New Roman" charset="0"/>
                        <a:ea typeface="ＭＳ Ｐゴシック" charset="0"/>
                      </a:endParaRP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a:ln>
                            <a:noFill/>
                          </a:ln>
                          <a:solidFill>
                            <a:schemeClr val="tx1"/>
                          </a:solidFill>
                          <a:effectLst/>
                          <a:latin typeface="Times New Roman" charset="0"/>
                          <a:ea typeface="ＭＳ Ｐゴシック" charset="0"/>
                        </a:rPr>
                        <a:t>Linked system dynamics &amp; agent based modeling (e.g., enterprise integration)</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a:ln>
                            <a:noFill/>
                          </a:ln>
                          <a:solidFill>
                            <a:schemeClr val="tx1"/>
                          </a:solidFill>
                          <a:effectLst/>
                          <a:latin typeface="Times New Roman" charset="0"/>
                          <a:ea typeface="ＭＳ Ｐゴシック" charset="0"/>
                        </a:rPr>
                        <a:t>Discrete event simulation (e.g., processes) </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a:ln>
                            <a:noFill/>
                          </a:ln>
                          <a:solidFill>
                            <a:schemeClr val="tx1"/>
                          </a:solidFill>
                          <a:effectLst/>
                          <a:latin typeface="Times New Roman" charset="0"/>
                          <a:ea typeface="ＭＳ Ｐゴシック" charset="0"/>
                        </a:rPr>
                        <a:t>Petri-nets modeling (e.g., workflow)</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a:ln>
                            <a:noFill/>
                          </a:ln>
                          <a:solidFill>
                            <a:schemeClr val="tx1"/>
                          </a:solidFill>
                          <a:effectLst/>
                          <a:latin typeface="Times New Roman" charset="0"/>
                          <a:ea typeface="ＭＳ Ｐゴシック" charset="0"/>
                        </a:rPr>
                        <a:t>Boolean networks (e.g., modeling enterprise interactions) </a:t>
                      </a:r>
                      <a:endParaRPr kumimoji="0" lang="en-US" sz="1800" b="1" i="0" u="none" strike="noStrike" cap="none" normalizeH="0" baseline="0">
                        <a:ln>
                          <a:noFill/>
                        </a:ln>
                        <a:solidFill>
                          <a:srgbClr val="1F1F60"/>
                        </a:solidFill>
                        <a:effectLst/>
                        <a:latin typeface="Times New Roman" charset="0"/>
                        <a:ea typeface="ＭＳ Ｐゴシック" charset="0"/>
                      </a:endParaRPr>
                    </a:p>
                  </a:txBody>
                  <a:tcPr marT="45714" marB="45714"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177800" marR="0" lvl="0" indent="-177800" algn="ctr"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a:ln>
                            <a:noFill/>
                          </a:ln>
                          <a:solidFill>
                            <a:schemeClr val="tx2"/>
                          </a:solidFill>
                          <a:effectLst/>
                          <a:latin typeface="Mistral" charset="0"/>
                          <a:ea typeface="ＭＳ Ｐゴシック" charset="0"/>
                        </a:rPr>
                        <a:t>FLEXIBILITY </a:t>
                      </a:r>
                      <a:endParaRPr kumimoji="0" lang="en-US" sz="3200" b="0" i="0" u="none" strike="noStrike" cap="none" normalizeH="0" baseline="0">
                        <a:ln>
                          <a:noFill/>
                        </a:ln>
                        <a:solidFill>
                          <a:schemeClr val="tx2"/>
                        </a:solidFill>
                        <a:effectLst/>
                        <a:latin typeface="Mistral" charset="0"/>
                        <a:ea typeface="ＭＳ Ｐゴシック" charset="0"/>
                      </a:endParaRPr>
                    </a:p>
                    <a:p>
                      <a:pPr marL="177800" marR="0" lvl="0" indent="-177800" algn="l" defTabSz="914400" rtl="0" eaLnBrk="1" fontAlgn="base" latinLnBrk="0" hangingPunct="1">
                        <a:lnSpc>
                          <a:spcPct val="100000"/>
                        </a:lnSpc>
                        <a:spcBef>
                          <a:spcPct val="0"/>
                        </a:spcBef>
                        <a:spcAft>
                          <a:spcPct val="0"/>
                        </a:spcAft>
                        <a:buClrTx/>
                        <a:buSzTx/>
                        <a:buFontTx/>
                        <a:buNone/>
                        <a:tabLst/>
                      </a:pPr>
                      <a:r>
                        <a:rPr kumimoji="0" lang="en-US" sz="1400" b="0" i="1" u="none" strike="noStrike" cap="none" normalizeH="0" baseline="0">
                          <a:ln>
                            <a:noFill/>
                          </a:ln>
                          <a:solidFill>
                            <a:schemeClr val="tx2"/>
                          </a:solidFill>
                          <a:effectLst>
                            <a:outerShdw blurRad="38100" dist="38100" dir="2700000" algn="tl">
                              <a:srgbClr val="000000"/>
                            </a:outerShdw>
                          </a:effectLst>
                          <a:latin typeface="Times New Roman" charset="0"/>
                          <a:ea typeface="ＭＳ Ｐゴシック" charset="0"/>
                        </a:rPr>
                        <a:t>     (Emergent change strategy seeking flexibility)</a:t>
                      </a:r>
                      <a:endParaRPr kumimoji="0" lang="en-US" sz="1600" b="0" i="0" u="none" strike="noStrike" cap="none" normalizeH="0" baseline="0">
                        <a:ln>
                          <a:noFill/>
                        </a:ln>
                        <a:solidFill>
                          <a:schemeClr val="tx2"/>
                        </a:solidFill>
                        <a:effectLst/>
                        <a:latin typeface="Times New Roman" charset="0"/>
                        <a:ea typeface="ＭＳ Ｐゴシック" charset="0"/>
                      </a:endParaRP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a:ln>
                            <a:noFill/>
                          </a:ln>
                          <a:solidFill>
                            <a:schemeClr val="tx1"/>
                          </a:solidFill>
                          <a:effectLst/>
                          <a:latin typeface="Times New Roman" charset="0"/>
                          <a:ea typeface="ＭＳ Ｐゴシック" charset="0"/>
                        </a:rPr>
                        <a:t>NK modeling (e.g., changes in enterprise fitness landscape topology)</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a:ln>
                            <a:noFill/>
                          </a:ln>
                          <a:solidFill>
                            <a:schemeClr val="tx1"/>
                          </a:solidFill>
                          <a:effectLst/>
                          <a:latin typeface="Times New Roman" charset="0"/>
                          <a:ea typeface="ＭＳ Ｐゴシック" charset="0"/>
                        </a:rPr>
                        <a:t>Network analysis (e.g., unanticipated disruptions in supply chains)</a:t>
                      </a:r>
                    </a:p>
                    <a:p>
                      <a:pPr marL="177800" marR="0" lvl="0" indent="-177800" algn="l" defTabSz="914400" rtl="0" eaLnBrk="1" fontAlgn="base" latinLnBrk="0" hangingPunct="1">
                        <a:lnSpc>
                          <a:spcPct val="100000"/>
                        </a:lnSpc>
                        <a:spcBef>
                          <a:spcPct val="0"/>
                        </a:spcBef>
                        <a:spcAft>
                          <a:spcPct val="0"/>
                        </a:spcAft>
                        <a:buClrTx/>
                        <a:buSzTx/>
                        <a:buFontTx/>
                        <a:buChar char="•"/>
                        <a:tabLst/>
                      </a:pPr>
                      <a:r>
                        <a:rPr kumimoji="0" lang="en-US" sz="1600" b="0" i="0" u="none" strike="noStrike" cap="none" normalizeH="0" baseline="0">
                          <a:ln>
                            <a:noFill/>
                          </a:ln>
                          <a:solidFill>
                            <a:schemeClr val="tx1"/>
                          </a:solidFill>
                          <a:effectLst/>
                          <a:latin typeface="Times New Roman" charset="0"/>
                          <a:ea typeface="ＭＳ Ｐゴシック" charset="0"/>
                        </a:rPr>
                        <a:t>Agent based modeling (e.g., emergent behavior in fast-response environments)</a:t>
                      </a:r>
                    </a:p>
                  </a:txBody>
                  <a:tcPr marT="45714" marB="45714"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
        <p:nvSpPr>
          <p:cNvPr id="749581" name="Text Box 13">
            <a:extLst>
              <a:ext uri="{FF2B5EF4-FFF2-40B4-BE49-F238E27FC236}">
                <a16:creationId xmlns:a16="http://schemas.microsoft.com/office/drawing/2014/main" id="{0A5D7893-DFEC-EC29-EE24-F5F5A47580B0}"/>
              </a:ext>
            </a:extLst>
          </p:cNvPr>
          <p:cNvSpPr txBox="1">
            <a:spLocks noChangeArrowheads="1"/>
          </p:cNvSpPr>
          <p:nvPr/>
        </p:nvSpPr>
        <p:spPr bwMode="auto">
          <a:xfrm>
            <a:off x="2362200" y="5943600"/>
            <a:ext cx="13462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600">
                <a:solidFill>
                  <a:schemeClr val="tx2"/>
                </a:solidFill>
                <a:latin typeface="Times New Roman" charset="0"/>
                <a:ea typeface="ＭＳ Ｐゴシック" charset="0"/>
                <a:cs typeface="ＭＳ Ｐゴシック" charset="0"/>
              </a:rPr>
              <a:t>Smooth</a:t>
            </a:r>
            <a:endParaRPr lang="en-US" sz="1600">
              <a:solidFill>
                <a:schemeClr val="tx2"/>
              </a:solidFill>
              <a:latin typeface="Times New Roman" charset="0"/>
              <a:ea typeface="ＭＳ Ｐゴシック" charset="0"/>
            </a:endParaRPr>
          </a:p>
        </p:txBody>
      </p:sp>
      <p:sp>
        <p:nvSpPr>
          <p:cNvPr id="749582" name="Text Box 14">
            <a:extLst>
              <a:ext uri="{FF2B5EF4-FFF2-40B4-BE49-F238E27FC236}">
                <a16:creationId xmlns:a16="http://schemas.microsoft.com/office/drawing/2014/main" id="{53CCC893-5596-0EF7-B82A-E3A0322E60F6}"/>
              </a:ext>
            </a:extLst>
          </p:cNvPr>
          <p:cNvSpPr txBox="1">
            <a:spLocks noChangeArrowheads="1"/>
          </p:cNvSpPr>
          <p:nvPr/>
        </p:nvSpPr>
        <p:spPr bwMode="auto">
          <a:xfrm>
            <a:off x="6248400" y="5943600"/>
            <a:ext cx="1333500"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defRPr/>
            </a:pPr>
            <a:r>
              <a:rPr lang="en-US" sz="1600">
                <a:solidFill>
                  <a:schemeClr val="tx2"/>
                </a:solidFill>
                <a:latin typeface="Times New Roman" charset="0"/>
                <a:ea typeface="ＭＳ Ｐゴシック" charset="0"/>
                <a:cs typeface="ＭＳ Ｐゴシック" charset="0"/>
              </a:rPr>
              <a:t>Rugged</a:t>
            </a:r>
          </a:p>
        </p:txBody>
      </p:sp>
      <p:sp>
        <p:nvSpPr>
          <p:cNvPr id="749583" name="Text Box 15">
            <a:extLst>
              <a:ext uri="{FF2B5EF4-FFF2-40B4-BE49-F238E27FC236}">
                <a16:creationId xmlns:a16="http://schemas.microsoft.com/office/drawing/2014/main" id="{E85821C7-E59A-C4DD-EAED-4FFEC5D17AE5}"/>
              </a:ext>
            </a:extLst>
          </p:cNvPr>
          <p:cNvSpPr txBox="1">
            <a:spLocks noChangeArrowheads="1"/>
          </p:cNvSpPr>
          <p:nvPr/>
        </p:nvSpPr>
        <p:spPr bwMode="auto">
          <a:xfrm>
            <a:off x="2590800" y="6248400"/>
            <a:ext cx="5110163"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800">
                <a:latin typeface="Times New Roman" charset="0"/>
                <a:ea typeface="ＭＳ Ｐゴシック" charset="0"/>
                <a:cs typeface="ＭＳ Ｐゴシック" charset="0"/>
              </a:rPr>
              <a:t>     Enterprise Fitness Landscape </a:t>
            </a:r>
            <a:endParaRPr lang="en-US" sz="1800">
              <a:latin typeface="Times New Roman" charset="0"/>
              <a:ea typeface="ＭＳ Ｐゴシック" charset="0"/>
            </a:endParaRPr>
          </a:p>
        </p:txBody>
      </p:sp>
      <p:sp>
        <p:nvSpPr>
          <p:cNvPr id="749584" name="Text Box 16">
            <a:extLst>
              <a:ext uri="{FF2B5EF4-FFF2-40B4-BE49-F238E27FC236}">
                <a16:creationId xmlns:a16="http://schemas.microsoft.com/office/drawing/2014/main" id="{4814BE9A-935B-7BEF-C5F3-0711B72EF56A}"/>
              </a:ext>
            </a:extLst>
          </p:cNvPr>
          <p:cNvSpPr txBox="1">
            <a:spLocks noChangeArrowheads="1"/>
          </p:cNvSpPr>
          <p:nvPr/>
        </p:nvSpPr>
        <p:spPr bwMode="auto">
          <a:xfrm rot="-5400000">
            <a:off x="-194469" y="2232819"/>
            <a:ext cx="1862138"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defRPr/>
            </a:pPr>
            <a:r>
              <a:rPr lang="en-US" sz="1600">
                <a:solidFill>
                  <a:schemeClr val="tx2"/>
                </a:solidFill>
                <a:latin typeface="Times New Roman" charset="0"/>
                <a:ea typeface="ＭＳ Ｐゴシック" charset="0"/>
                <a:cs typeface="ＭＳ Ｐゴシック" charset="0"/>
              </a:rPr>
              <a:t>    Long-term</a:t>
            </a:r>
            <a:endParaRPr lang="en-US" sz="1600" b="1">
              <a:solidFill>
                <a:srgbClr val="23236A"/>
              </a:solidFill>
              <a:latin typeface="Arial" charset="0"/>
              <a:ea typeface="ＭＳ Ｐゴシック" charset="0"/>
              <a:cs typeface="ＭＳ Ｐゴシック" charset="0"/>
            </a:endParaRPr>
          </a:p>
        </p:txBody>
      </p:sp>
      <p:sp>
        <p:nvSpPr>
          <p:cNvPr id="749585" name="Text Box 17">
            <a:extLst>
              <a:ext uri="{FF2B5EF4-FFF2-40B4-BE49-F238E27FC236}">
                <a16:creationId xmlns:a16="http://schemas.microsoft.com/office/drawing/2014/main" id="{61C03787-B10C-FA77-05F1-1CB709A495E8}"/>
              </a:ext>
            </a:extLst>
          </p:cNvPr>
          <p:cNvSpPr txBox="1">
            <a:spLocks noChangeArrowheads="1"/>
          </p:cNvSpPr>
          <p:nvPr/>
        </p:nvSpPr>
        <p:spPr bwMode="auto">
          <a:xfrm rot="-5400000">
            <a:off x="83344" y="4087019"/>
            <a:ext cx="1712913"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600">
                <a:solidFill>
                  <a:schemeClr val="tx2"/>
                </a:solidFill>
                <a:latin typeface="Times New Roman" charset="0"/>
                <a:ea typeface="ＭＳ Ｐゴシック" charset="0"/>
                <a:cs typeface="ＭＳ Ｐゴシック" charset="0"/>
              </a:rPr>
              <a:t>    Near-term</a:t>
            </a:r>
            <a:endParaRPr lang="en-US" sz="1600">
              <a:latin typeface="Arial" charset="0"/>
              <a:ea typeface="ＭＳ Ｐゴシック" charset="0"/>
              <a:cs typeface="ＭＳ Ｐゴシック" charset="0"/>
            </a:endParaRPr>
          </a:p>
          <a:p>
            <a:pPr eaLnBrk="0" hangingPunct="0">
              <a:defRPr/>
            </a:pPr>
            <a:endParaRPr lang="en-US" sz="2400">
              <a:latin typeface="Arial" charset="0"/>
              <a:ea typeface="ＭＳ Ｐゴシック" charset="0"/>
            </a:endParaRPr>
          </a:p>
        </p:txBody>
      </p:sp>
      <p:sp>
        <p:nvSpPr>
          <p:cNvPr id="749586" name="Text Box 18">
            <a:extLst>
              <a:ext uri="{FF2B5EF4-FFF2-40B4-BE49-F238E27FC236}">
                <a16:creationId xmlns:a16="http://schemas.microsoft.com/office/drawing/2014/main" id="{F336636F-9A49-CB3F-876C-50569A25E06A}"/>
              </a:ext>
            </a:extLst>
          </p:cNvPr>
          <p:cNvSpPr txBox="1">
            <a:spLocks noChangeArrowheads="1"/>
          </p:cNvSpPr>
          <p:nvPr/>
        </p:nvSpPr>
        <p:spPr bwMode="auto">
          <a:xfrm rot="-5400000">
            <a:off x="-1483519" y="3044032"/>
            <a:ext cx="3813175"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defRPr/>
            </a:pPr>
            <a:r>
              <a:rPr lang="en-US" sz="1800">
                <a:latin typeface="Times New Roman" charset="0"/>
                <a:ea typeface="ＭＳ Ｐゴシック" charset="0"/>
                <a:cs typeface="ＭＳ Ｐゴシック" charset="0"/>
              </a:rPr>
              <a:t>Enterprise Change Time Scale </a:t>
            </a:r>
          </a:p>
        </p:txBody>
      </p:sp>
      <p:sp>
        <p:nvSpPr>
          <p:cNvPr id="749587" name="Rectangle 19">
            <a:extLst>
              <a:ext uri="{FF2B5EF4-FFF2-40B4-BE49-F238E27FC236}">
                <a16:creationId xmlns:a16="http://schemas.microsoft.com/office/drawing/2014/main" id="{DD50ECF6-0C8F-06AE-63C2-6D505343F527}"/>
              </a:ext>
            </a:extLst>
          </p:cNvPr>
          <p:cNvSpPr>
            <a:spLocks noGrp="1" noChangeArrowheads="1"/>
          </p:cNvSpPr>
          <p:nvPr>
            <p:ph type="title"/>
          </p:nvPr>
        </p:nvSpPr>
        <p:spPr>
          <a:xfrm>
            <a:off x="1219200" y="0"/>
            <a:ext cx="7772400" cy="914400"/>
          </a:xfrm>
        </p:spPr>
        <p:txBody>
          <a:bodyPr/>
          <a:lstStyle/>
          <a:p>
            <a:pPr eaLnBrk="1" hangingPunct="1">
              <a:defRPr/>
            </a:pPr>
            <a:r>
              <a:rPr lang="en-US" sz="2400"/>
              <a:t>Linking Model Selection to State-Space-Contingent Enterprise Design Targets and Change Strategies</a:t>
            </a:r>
            <a:r>
              <a:rPr lang="en-US" sz="2800"/>
              <a:t> </a:t>
            </a:r>
            <a:endParaRPr lang="en-US" sz="4000" b="1">
              <a:solidFill>
                <a:schemeClr val="tx1"/>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AD83B61B-ED6C-68DF-8C13-4747CE689F7D}"/>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6" name="Footer Placeholder 4">
            <a:extLst>
              <a:ext uri="{FF2B5EF4-FFF2-40B4-BE49-F238E27FC236}">
                <a16:creationId xmlns:a16="http://schemas.microsoft.com/office/drawing/2014/main" id="{14705CA3-90B9-008C-2B89-690D0E82B848}"/>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8B3693D7-B7EC-2945-8065-48452A0A2333}" type="slidenum">
              <a:rPr lang="en-US" altLang="en-US" sz="1200"/>
              <a:pPr eaLnBrk="1" hangingPunct="1"/>
              <a:t>21</a:t>
            </a:fld>
            <a:endParaRPr lang="en-US" altLang="en-US" sz="1200"/>
          </a:p>
        </p:txBody>
      </p:sp>
      <p:sp>
        <p:nvSpPr>
          <p:cNvPr id="759810" name="Rectangle 2">
            <a:extLst>
              <a:ext uri="{FF2B5EF4-FFF2-40B4-BE49-F238E27FC236}">
                <a16:creationId xmlns:a16="http://schemas.microsoft.com/office/drawing/2014/main" id="{51E4EC5C-D9CF-7127-0C52-F76B4C46EA2E}"/>
              </a:ext>
            </a:extLst>
          </p:cNvPr>
          <p:cNvSpPr>
            <a:spLocks noGrp="1" noChangeArrowheads="1"/>
          </p:cNvSpPr>
          <p:nvPr>
            <p:ph type="title"/>
          </p:nvPr>
        </p:nvSpPr>
        <p:spPr>
          <a:xfrm>
            <a:off x="1219200" y="0"/>
            <a:ext cx="7772400" cy="838200"/>
          </a:xfrm>
        </p:spPr>
        <p:txBody>
          <a:bodyPr/>
          <a:lstStyle/>
          <a:p>
            <a:pPr eaLnBrk="1" hangingPunct="1">
              <a:defRPr/>
            </a:pPr>
            <a:r>
              <a:rPr lang="en-US" sz="2400"/>
              <a:t>Major Implications for Complex Enterprise Systems Architecting and Engineering - 1</a:t>
            </a:r>
            <a:r>
              <a:rPr lang="en-US" sz="2800"/>
              <a:t> </a:t>
            </a:r>
            <a:endParaRPr lang="en-US" sz="4100"/>
          </a:p>
        </p:txBody>
      </p:sp>
      <p:sp>
        <p:nvSpPr>
          <p:cNvPr id="759811" name="Rectangle 3">
            <a:extLst>
              <a:ext uri="{FF2B5EF4-FFF2-40B4-BE49-F238E27FC236}">
                <a16:creationId xmlns:a16="http://schemas.microsoft.com/office/drawing/2014/main" id="{3B3DAF99-BFF4-C034-FDDA-7A9D9ED299FF}"/>
              </a:ext>
            </a:extLst>
          </p:cNvPr>
          <p:cNvSpPr>
            <a:spLocks noGrp="1" noChangeArrowheads="1"/>
          </p:cNvSpPr>
          <p:nvPr>
            <p:ph type="body" idx="1"/>
          </p:nvPr>
        </p:nvSpPr>
        <p:spPr>
          <a:xfrm>
            <a:off x="0" y="914400"/>
            <a:ext cx="8750300" cy="5511800"/>
          </a:xfrm>
          <a:extLst>
            <a:ext uri="{91240B29-F687-4f45-9708-019B960494DF}">
              <a14:hiddenLine xmlns:a14="http://schemas.microsoft.com/office/drawing/2010/main" xmlns="" w="12700">
                <a:solidFill>
                  <a:schemeClr val="tx1"/>
                </a:solidFill>
                <a:miter lim="800000"/>
                <a:headEnd/>
                <a:tailEnd/>
              </a14:hiddenLine>
            </a:ext>
          </a:extLst>
        </p:spPr>
        <p:txBody>
          <a:bodyPr/>
          <a:lstStyle/>
          <a:p>
            <a:pPr eaLnBrk="1" hangingPunct="1"/>
            <a:r>
              <a:rPr lang="en-US" altLang="en-US" sz="2000"/>
              <a:t>The proposed framework provides a unifying theoretical and methodological platform, and practical roadmap, for advancing </a:t>
            </a:r>
            <a:r>
              <a:rPr lang="en-US" altLang="en-US" sz="2000" i="1">
                <a:solidFill>
                  <a:schemeClr val="tx2"/>
                </a:solidFill>
              </a:rPr>
              <a:t>complex enterprise systems architecting and engineering (architecting  = enterprise architecture design)</a:t>
            </a:r>
            <a:r>
              <a:rPr lang="en-US" altLang="en-US" sz="2000"/>
              <a:t> </a:t>
            </a:r>
            <a:endParaRPr lang="en-US" altLang="en-US" sz="2000">
              <a:effectLst/>
            </a:endParaRPr>
          </a:p>
          <a:p>
            <a:pPr lvl="1" eaLnBrk="1" hangingPunct="1"/>
            <a:r>
              <a:rPr lang="en-US" altLang="en-US" sz="1800"/>
              <a:t>Integrated insights from systems science, complexity science, engineering systems, and organization theory (plus social sciences) </a:t>
            </a:r>
          </a:p>
          <a:p>
            <a:pPr lvl="1" eaLnBrk="1" hangingPunct="1"/>
            <a:r>
              <a:rPr lang="en-US" altLang="en-US" sz="1800"/>
              <a:t>Focus on </a:t>
            </a:r>
            <a:r>
              <a:rPr lang="en-US" altLang="en-US" sz="1800" i="1">
                <a:solidFill>
                  <a:schemeClr val="tx2"/>
                </a:solidFill>
              </a:rPr>
              <a:t>enterprises as systems</a:t>
            </a:r>
            <a:r>
              <a:rPr lang="en-US" altLang="en-US" sz="1800"/>
              <a:t>, not on </a:t>
            </a:r>
            <a:r>
              <a:rPr lang="en-US" altLang="en-US" sz="1800" i="1">
                <a:solidFill>
                  <a:schemeClr val="tx2"/>
                </a:solidFill>
              </a:rPr>
              <a:t>systems</a:t>
            </a:r>
            <a:r>
              <a:rPr lang="en-US" altLang="en-US" sz="1800"/>
              <a:t> used by/within enterprises* </a:t>
            </a:r>
          </a:p>
          <a:p>
            <a:pPr lvl="1" eaLnBrk="1" hangingPunct="1"/>
            <a:r>
              <a:rPr lang="en-US" altLang="en-US" sz="1800"/>
              <a:t>Explicit emphasis on enterprise complexity and dynamics </a:t>
            </a:r>
          </a:p>
          <a:p>
            <a:pPr lvl="1" eaLnBrk="1" hangingPunct="1"/>
            <a:r>
              <a:rPr lang="en-US" altLang="en-US" sz="1800"/>
              <a:t>Holistic systems thinking, design and action -- modeling-enabled, architecture-based</a:t>
            </a:r>
          </a:p>
          <a:p>
            <a:pPr lvl="1" eaLnBrk="1" hangingPunct="1"/>
            <a:r>
              <a:rPr lang="en-US" altLang="en-US" sz="1800"/>
              <a:t>Integrated simultaneous consideration of multiple enterprise state-space-contingency configurations shaping change regimes, design targets, change strategies and modeling choices </a:t>
            </a:r>
          </a:p>
          <a:p>
            <a:pPr lvl="1" eaLnBrk="1" hangingPunct="1"/>
            <a:r>
              <a:rPr lang="en-US" altLang="en-US" sz="1800"/>
              <a:t>Central emphasis on computational enterprise modeling and simulation as an enabler </a:t>
            </a:r>
          </a:p>
          <a:p>
            <a:pPr marL="1085850" lvl="2" eaLnBrk="1" hangingPunct="1"/>
            <a:r>
              <a:rPr lang="en-US" altLang="en-US" sz="1600"/>
              <a:t>As an </a:t>
            </a:r>
            <a:r>
              <a:rPr lang="ja-JP" altLang="en-US" sz="1600">
                <a:latin typeface="Arial" panose="020B0604020202020204" pitchFamily="34" charset="0"/>
              </a:rPr>
              <a:t>“</a:t>
            </a:r>
            <a:r>
              <a:rPr lang="en-US" altLang="ja-JP" sz="1600"/>
              <a:t>analytical engine</a:t>
            </a:r>
            <a:r>
              <a:rPr lang="ja-JP" altLang="en-US" sz="1600">
                <a:latin typeface="Arial" panose="020B0604020202020204" pitchFamily="34" charset="0"/>
              </a:rPr>
              <a:t>”</a:t>
            </a:r>
            <a:r>
              <a:rPr lang="en-US" altLang="ja-JP" sz="1600"/>
              <a:t> supporting enterprise architecture design efforts</a:t>
            </a:r>
          </a:p>
          <a:p>
            <a:pPr marL="1085850" lvl="2" eaLnBrk="1" hangingPunct="1"/>
            <a:r>
              <a:rPr lang="en-US" altLang="en-US" sz="1600"/>
              <a:t>As a new way of </a:t>
            </a:r>
            <a:r>
              <a:rPr lang="ja-JP" altLang="en-US" sz="1600">
                <a:latin typeface="Arial" panose="020B0604020202020204" pitchFamily="34" charset="0"/>
              </a:rPr>
              <a:t>“</a:t>
            </a:r>
            <a:r>
              <a:rPr lang="en-US" altLang="ja-JP" sz="1600"/>
              <a:t>doing science</a:t>
            </a:r>
            <a:r>
              <a:rPr lang="ja-JP" altLang="en-US" sz="1600">
                <a:latin typeface="Arial" panose="020B0604020202020204" pitchFamily="34" charset="0"/>
              </a:rPr>
              <a:t>”</a:t>
            </a:r>
            <a:r>
              <a:rPr lang="en-US" altLang="ja-JP" sz="1600"/>
              <a:t> -- formulating and testing hypotheses</a:t>
            </a:r>
            <a:endParaRPr lang="en-US" altLang="en-US" sz="1600"/>
          </a:p>
        </p:txBody>
      </p:sp>
      <p:sp>
        <p:nvSpPr>
          <p:cNvPr id="759813" name="Text Box 5">
            <a:extLst>
              <a:ext uri="{FF2B5EF4-FFF2-40B4-BE49-F238E27FC236}">
                <a16:creationId xmlns:a16="http://schemas.microsoft.com/office/drawing/2014/main" id="{E58CAE68-5256-9064-760E-14A4091A25A7}"/>
              </a:ext>
            </a:extLst>
          </p:cNvPr>
          <p:cNvSpPr txBox="1">
            <a:spLocks noChangeArrowheads="1"/>
          </p:cNvSpPr>
          <p:nvPr/>
        </p:nvSpPr>
        <p:spPr bwMode="auto">
          <a:xfrm>
            <a:off x="228600" y="5334000"/>
            <a:ext cx="7620000" cy="11557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a:t>* These </a:t>
            </a:r>
            <a:r>
              <a:rPr lang="ja-JP" altLang="en-US">
                <a:latin typeface="Arial" panose="020B0604020202020204" pitchFamily="34" charset="0"/>
              </a:rPr>
              <a:t>“</a:t>
            </a:r>
            <a:r>
              <a:rPr lang="en-US" altLang="ja-JP"/>
              <a:t>enterprise systems</a:t>
            </a:r>
            <a:r>
              <a:rPr lang="ja-JP" altLang="en-US">
                <a:latin typeface="Arial" panose="020B0604020202020204" pitchFamily="34" charset="0"/>
              </a:rPr>
              <a:t>”</a:t>
            </a:r>
            <a:r>
              <a:rPr lang="en-US" altLang="ja-JP"/>
              <a:t> refer to a collection of information technology-driven applications (enterprise resource planning (ERP), product data management or product lifecycle management (PDM/PLM), customer relationships management (CRM), supply chain management (SCM), knowledge management and collaborative tools to improve enterprise integration and improve business processes.</a:t>
            </a:r>
            <a:endParaRPr lang="en-US" alt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9130741E-4ED0-7F91-B4D1-AC9C7EF930EA}"/>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6" name="Footer Placeholder 4">
            <a:extLst>
              <a:ext uri="{FF2B5EF4-FFF2-40B4-BE49-F238E27FC236}">
                <a16:creationId xmlns:a16="http://schemas.microsoft.com/office/drawing/2014/main" id="{9232ED31-E3AB-B0AC-0F40-A9B78AC8A9CA}"/>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C5148625-4068-644F-A94B-6B4457BA329E}" type="slidenum">
              <a:rPr lang="en-US" altLang="en-US" sz="1200"/>
              <a:pPr eaLnBrk="1" hangingPunct="1"/>
              <a:t>22</a:t>
            </a:fld>
            <a:endParaRPr lang="en-US" altLang="en-US" sz="1200"/>
          </a:p>
        </p:txBody>
      </p:sp>
      <p:sp>
        <p:nvSpPr>
          <p:cNvPr id="794626" name="Rectangle 2">
            <a:extLst>
              <a:ext uri="{FF2B5EF4-FFF2-40B4-BE49-F238E27FC236}">
                <a16:creationId xmlns:a16="http://schemas.microsoft.com/office/drawing/2014/main" id="{1FA72CA9-7675-BE18-BA2B-DCA0CA4D2E86}"/>
              </a:ext>
            </a:extLst>
          </p:cNvPr>
          <p:cNvSpPr>
            <a:spLocks noGrp="1" noChangeArrowheads="1"/>
          </p:cNvSpPr>
          <p:nvPr>
            <p:ph type="title"/>
          </p:nvPr>
        </p:nvSpPr>
        <p:spPr/>
        <p:txBody>
          <a:bodyPr/>
          <a:lstStyle/>
          <a:p>
            <a:pPr eaLnBrk="1" hangingPunct="1"/>
            <a:r>
              <a:rPr lang="en-US" altLang="en-US" sz="2400"/>
              <a:t>Major Implications for Complex Enterprise Systems Architecting and Engineering - 2</a:t>
            </a:r>
          </a:p>
        </p:txBody>
      </p:sp>
      <p:sp>
        <p:nvSpPr>
          <p:cNvPr id="794627" name="Rectangle 3">
            <a:extLst>
              <a:ext uri="{FF2B5EF4-FFF2-40B4-BE49-F238E27FC236}">
                <a16:creationId xmlns:a16="http://schemas.microsoft.com/office/drawing/2014/main" id="{DF8AED0B-BE68-B4AF-76A6-F3085DE7C9CC}"/>
              </a:ext>
            </a:extLst>
          </p:cNvPr>
          <p:cNvSpPr>
            <a:spLocks noGrp="1" noChangeArrowheads="1"/>
          </p:cNvSpPr>
          <p:nvPr>
            <p:ph type="body" idx="1"/>
          </p:nvPr>
        </p:nvSpPr>
        <p:spPr>
          <a:xfrm>
            <a:off x="381000" y="1295400"/>
            <a:ext cx="8534400" cy="4800600"/>
          </a:xfrm>
        </p:spPr>
        <p:txBody>
          <a:bodyPr/>
          <a:lstStyle/>
          <a:p>
            <a:pPr eaLnBrk="1" hangingPunct="1"/>
            <a:r>
              <a:rPr lang="en-US" altLang="en-US" sz="2000"/>
              <a:t>The proposed framework allows for concurrent consideration of multiple state-space-contingent enterprise contexts in which to pursue either </a:t>
            </a:r>
            <a:r>
              <a:rPr lang="en-US" altLang="en-US" sz="2000" i="1">
                <a:solidFill>
                  <a:schemeClr val="tx2"/>
                </a:solidFill>
              </a:rPr>
              <a:t>planned</a:t>
            </a:r>
            <a:r>
              <a:rPr lang="en-US" altLang="en-US" sz="2000"/>
              <a:t> </a:t>
            </a:r>
            <a:r>
              <a:rPr lang="en-US" altLang="en-US" sz="2000" i="1">
                <a:solidFill>
                  <a:schemeClr val="tx2"/>
                </a:solidFill>
              </a:rPr>
              <a:t>(mosaic)</a:t>
            </a:r>
            <a:r>
              <a:rPr lang="en-US" altLang="en-US" sz="2000"/>
              <a:t> or </a:t>
            </a:r>
            <a:r>
              <a:rPr lang="en-US" altLang="en-US" sz="2000" i="1">
                <a:solidFill>
                  <a:schemeClr val="tx2"/>
                </a:solidFill>
              </a:rPr>
              <a:t>emergent </a:t>
            </a:r>
            <a:r>
              <a:rPr lang="en-US" altLang="en-US" sz="2000"/>
              <a:t>change</a:t>
            </a:r>
            <a:r>
              <a:rPr lang="en-US" altLang="en-US" sz="2000" i="1">
                <a:solidFill>
                  <a:schemeClr val="tx2"/>
                </a:solidFill>
              </a:rPr>
              <a:t> </a:t>
            </a:r>
            <a:r>
              <a:rPr lang="en-US" altLang="en-US" sz="2000"/>
              <a:t>(transformation) strategy, or a combination of both </a:t>
            </a:r>
          </a:p>
          <a:p>
            <a:pPr lvl="1" eaLnBrk="1" hangingPunct="1"/>
            <a:r>
              <a:rPr lang="en-US" altLang="en-US" sz="2000" i="1">
                <a:solidFill>
                  <a:schemeClr val="tx2"/>
                </a:solidFill>
              </a:rPr>
              <a:t>Planned (mosaic) change*:</a:t>
            </a:r>
            <a:r>
              <a:rPr lang="en-US" altLang="en-US" sz="2000" b="1" i="1">
                <a:solidFill>
                  <a:schemeClr val="tx2"/>
                </a:solidFill>
              </a:rPr>
              <a:t> </a:t>
            </a:r>
            <a:r>
              <a:rPr lang="en-US" altLang="en-US" sz="1800"/>
              <a:t>Well-suited for relatively stable environments</a:t>
            </a:r>
            <a:r>
              <a:rPr lang="en-US" altLang="en-US" sz="2000"/>
              <a:t> </a:t>
            </a:r>
            <a:endParaRPr lang="en-US" altLang="en-US" sz="1800"/>
          </a:p>
          <a:p>
            <a:pPr lvl="2" eaLnBrk="1" hangingPunct="1"/>
            <a:r>
              <a:rPr lang="en-US" altLang="en-US" sz="1600"/>
              <a:t>Performed over regular time periods (e.g., reset near-term every year; reset longer-term every 3-5 yrs.) </a:t>
            </a:r>
          </a:p>
          <a:p>
            <a:pPr lvl="2" eaLnBrk="1" hangingPunct="1"/>
            <a:r>
              <a:rPr lang="en-US" altLang="en-US" sz="1600"/>
              <a:t>Lean enterprise thinking (and six sigma, etc.) represent good fit here</a:t>
            </a:r>
          </a:p>
          <a:p>
            <a:pPr lvl="1" eaLnBrk="1" hangingPunct="1"/>
            <a:r>
              <a:rPr lang="en-US" altLang="en-US" sz="2000" i="1">
                <a:solidFill>
                  <a:schemeClr val="tx2"/>
                </a:solidFill>
              </a:rPr>
              <a:t>Emergent (guided) change:</a:t>
            </a:r>
            <a:r>
              <a:rPr lang="en-US" altLang="en-US" sz="2000" b="1" i="1">
                <a:solidFill>
                  <a:schemeClr val="tx2"/>
                </a:solidFill>
              </a:rPr>
              <a:t> </a:t>
            </a:r>
            <a:r>
              <a:rPr lang="en-US" altLang="en-US" sz="1800"/>
              <a:t>Well-suited for relatively unstable environments </a:t>
            </a:r>
          </a:p>
          <a:p>
            <a:pPr lvl="2" eaLnBrk="1" hangingPunct="1"/>
            <a:r>
              <a:rPr lang="en-US" altLang="en-US" sz="1600"/>
              <a:t>Performed on an on-going basis (more in tune with </a:t>
            </a:r>
            <a:r>
              <a:rPr lang="ja-JP" altLang="en-US" sz="1600">
                <a:latin typeface="Arial" panose="020B0604020202020204" pitchFamily="34" charset="0"/>
              </a:rPr>
              <a:t>“</a:t>
            </a:r>
            <a:r>
              <a:rPr lang="en-US" altLang="ja-JP" sz="1600"/>
              <a:t>the organizational becoming</a:t>
            </a:r>
            <a:r>
              <a:rPr lang="ja-JP" altLang="en-US" sz="1600">
                <a:latin typeface="Arial" panose="020B0604020202020204" pitchFamily="34" charset="0"/>
              </a:rPr>
              <a:t>”</a:t>
            </a:r>
            <a:r>
              <a:rPr lang="en-US" altLang="ja-JP" sz="1600"/>
              <a:t> idea) </a:t>
            </a:r>
          </a:p>
          <a:p>
            <a:pPr lvl="2" eaLnBrk="1" hangingPunct="1"/>
            <a:r>
              <a:rPr lang="en-US" altLang="en-US" sz="1600"/>
              <a:t>Near-term &amp; longer-term linked on a rolling basis </a:t>
            </a:r>
          </a:p>
          <a:p>
            <a:pPr lvl="2" eaLnBrk="1" hangingPunct="1"/>
            <a:r>
              <a:rPr lang="en-US" altLang="en-US" sz="1600"/>
              <a:t>Need to consider change strategies with </a:t>
            </a:r>
            <a:r>
              <a:rPr lang="ja-JP" altLang="en-US" sz="1600">
                <a:latin typeface="Arial" panose="020B0604020202020204" pitchFamily="34" charset="0"/>
              </a:rPr>
              <a:t>“</a:t>
            </a:r>
            <a:r>
              <a:rPr lang="en-US" altLang="ja-JP" sz="1600"/>
              <a:t>generative properties</a:t>
            </a:r>
            <a:r>
              <a:rPr lang="ja-JP" altLang="en-US" sz="1600">
                <a:latin typeface="Arial" panose="020B0604020202020204" pitchFamily="34" charset="0"/>
              </a:rPr>
              <a:t>”</a:t>
            </a:r>
            <a:r>
              <a:rPr lang="en-US" altLang="ja-JP" sz="1600"/>
              <a:t> (opening up new future improvement possibilities), stressing greater agility, flexibility, responsiveness, reconfigurability of capabilities as well as longer-term adaptability properties</a:t>
            </a:r>
          </a:p>
          <a:p>
            <a:pPr eaLnBrk="1" hangingPunct="1">
              <a:buFont typeface="Wingdings" pitchFamily="2" charset="2"/>
              <a:buNone/>
            </a:pPr>
            <a:endParaRPr lang="en-US" altLang="en-US" sz="2000"/>
          </a:p>
        </p:txBody>
      </p:sp>
      <p:sp>
        <p:nvSpPr>
          <p:cNvPr id="794628" name="Text Box 4">
            <a:extLst>
              <a:ext uri="{FF2B5EF4-FFF2-40B4-BE49-F238E27FC236}">
                <a16:creationId xmlns:a16="http://schemas.microsoft.com/office/drawing/2014/main" id="{DBF91DB2-B981-342A-9F25-EFE517B622BA}"/>
              </a:ext>
            </a:extLst>
          </p:cNvPr>
          <p:cNvSpPr txBox="1">
            <a:spLocks noChangeArrowheads="1"/>
          </p:cNvSpPr>
          <p:nvPr/>
        </p:nvSpPr>
        <p:spPr bwMode="auto">
          <a:xfrm>
            <a:off x="1143000" y="5715000"/>
            <a:ext cx="72390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1800"/>
              <a:t>* </a:t>
            </a:r>
            <a:r>
              <a:rPr lang="en-US" altLang="en-US"/>
              <a:t>Stressing more like the </a:t>
            </a:r>
            <a:r>
              <a:rPr lang="ja-JP" altLang="en-US">
                <a:latin typeface="Arial" panose="020B0604020202020204" pitchFamily="34" charset="0"/>
              </a:rPr>
              <a:t>“</a:t>
            </a:r>
            <a:r>
              <a:rPr lang="en-US" altLang="ja-JP"/>
              <a:t>mosaic</a:t>
            </a:r>
            <a:r>
              <a:rPr lang="ja-JP" altLang="en-US">
                <a:latin typeface="Arial" panose="020B0604020202020204" pitchFamily="34" charset="0"/>
              </a:rPr>
              <a:t>”</a:t>
            </a:r>
            <a:r>
              <a:rPr lang="en-US" altLang="ja-JP"/>
              <a:t> change (transformation) model (Hoverstadt 2004)</a:t>
            </a:r>
            <a:endParaRPr lang="en-US" alt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Date Placeholder 3">
            <a:extLst>
              <a:ext uri="{FF2B5EF4-FFF2-40B4-BE49-F238E27FC236}">
                <a16:creationId xmlns:a16="http://schemas.microsoft.com/office/drawing/2014/main" id="{B16195E5-C1FC-650A-FAF9-038336F40753}"/>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26" name="Footer Placeholder 4">
            <a:extLst>
              <a:ext uri="{FF2B5EF4-FFF2-40B4-BE49-F238E27FC236}">
                <a16:creationId xmlns:a16="http://schemas.microsoft.com/office/drawing/2014/main" id="{FEE78053-F996-9E9D-276A-8288070D85F9}"/>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9D2D6B2F-6D30-344D-A42B-8D5998204ACD}" type="slidenum">
              <a:rPr lang="en-US" altLang="en-US" sz="1200"/>
              <a:pPr eaLnBrk="1" hangingPunct="1"/>
              <a:t>23</a:t>
            </a:fld>
            <a:endParaRPr lang="en-US" altLang="en-US" sz="1200"/>
          </a:p>
        </p:txBody>
      </p:sp>
      <p:sp>
        <p:nvSpPr>
          <p:cNvPr id="415746" name="Text Box 2">
            <a:extLst>
              <a:ext uri="{FF2B5EF4-FFF2-40B4-BE49-F238E27FC236}">
                <a16:creationId xmlns:a16="http://schemas.microsoft.com/office/drawing/2014/main" id="{4D220389-6560-B6BC-DBA4-78EEFA3F880A}"/>
              </a:ext>
            </a:extLst>
          </p:cNvPr>
          <p:cNvSpPr txBox="1">
            <a:spLocks noChangeArrowheads="1"/>
          </p:cNvSpPr>
          <p:nvPr/>
        </p:nvSpPr>
        <p:spPr bwMode="auto">
          <a:xfrm>
            <a:off x="152400" y="1066800"/>
            <a:ext cx="2743200" cy="17145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tIns="91440" rIns="0" bIns="91440">
            <a:spAutoFit/>
          </a:bodyPr>
          <a:lstStyle>
            <a:lvl1pPr marL="114300" indent="-114300">
              <a:defRPr sz="2400">
                <a:solidFill>
                  <a:schemeClr val="tx1"/>
                </a:solidFill>
                <a:latin typeface="Times New Roman" charset="0"/>
                <a:ea typeface="ＭＳ Ｐゴシック" charset="0"/>
              </a:defRPr>
            </a:lvl1pPr>
            <a:lvl2pPr>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fontAlgn="base">
              <a:spcBef>
                <a:spcPct val="0"/>
              </a:spcBef>
              <a:spcAft>
                <a:spcPct val="0"/>
              </a:spcAft>
              <a:defRPr sz="2400">
                <a:solidFill>
                  <a:schemeClr val="tx1"/>
                </a:solidFill>
                <a:latin typeface="Times New Roman" charset="0"/>
                <a:ea typeface="ＭＳ Ｐゴシック" charset="0"/>
              </a:defRPr>
            </a:lvl6pPr>
            <a:lvl7pPr fontAlgn="base">
              <a:spcBef>
                <a:spcPct val="0"/>
              </a:spcBef>
              <a:spcAft>
                <a:spcPct val="0"/>
              </a:spcAft>
              <a:defRPr sz="2400">
                <a:solidFill>
                  <a:schemeClr val="tx1"/>
                </a:solidFill>
                <a:latin typeface="Times New Roman" charset="0"/>
                <a:ea typeface="ＭＳ Ｐゴシック" charset="0"/>
              </a:defRPr>
            </a:lvl7pPr>
            <a:lvl8pPr fontAlgn="base">
              <a:spcBef>
                <a:spcPct val="0"/>
              </a:spcBef>
              <a:spcAft>
                <a:spcPct val="0"/>
              </a:spcAft>
              <a:defRPr sz="2400">
                <a:solidFill>
                  <a:schemeClr val="tx1"/>
                </a:solidFill>
                <a:latin typeface="Times New Roman" charset="0"/>
                <a:ea typeface="ＭＳ Ｐゴシック" charset="0"/>
              </a:defRPr>
            </a:lvl8pPr>
            <a:lvl9pPr fontAlgn="base">
              <a:spcBef>
                <a:spcPct val="0"/>
              </a:spcBef>
              <a:spcAft>
                <a:spcPct val="0"/>
              </a:spcAft>
              <a:defRPr sz="2400">
                <a:solidFill>
                  <a:schemeClr val="tx1"/>
                </a:solidFill>
                <a:latin typeface="Times New Roman" charset="0"/>
                <a:ea typeface="ＭＳ Ｐゴシック" charset="0"/>
              </a:defRPr>
            </a:lvl9pPr>
          </a:lstStyle>
          <a:p>
            <a:pPr>
              <a:defRPr/>
            </a:pPr>
            <a:r>
              <a:rPr lang="en-US" sz="1600" b="1">
                <a:solidFill>
                  <a:schemeClr val="tx2"/>
                </a:solidFill>
                <a:cs typeface="Arial" charset="0"/>
              </a:rPr>
              <a:t>Complexity Science (CS)</a:t>
            </a:r>
            <a:endParaRPr lang="en-US" sz="1400" b="1">
              <a:cs typeface="Arial" charset="0"/>
            </a:endParaRPr>
          </a:p>
          <a:p>
            <a:pPr>
              <a:buFontTx/>
              <a:buChar char="•"/>
              <a:defRPr/>
            </a:pPr>
            <a:r>
              <a:rPr lang="en-US" sz="1400">
                <a:cs typeface="Arial" charset="0"/>
              </a:rPr>
              <a:t>Many interdependent elements </a:t>
            </a:r>
          </a:p>
          <a:p>
            <a:pPr>
              <a:buFontTx/>
              <a:buChar char="•"/>
              <a:defRPr/>
            </a:pPr>
            <a:r>
              <a:rPr lang="en-US" sz="1400">
                <a:cs typeface="Arial" charset="0"/>
              </a:rPr>
              <a:t>Complex, dynamic interactions</a:t>
            </a:r>
          </a:p>
          <a:p>
            <a:pPr>
              <a:buFontTx/>
              <a:buChar char="•"/>
              <a:defRPr/>
            </a:pPr>
            <a:r>
              <a:rPr lang="en-US" sz="1400">
                <a:cs typeface="Arial" charset="0"/>
              </a:rPr>
              <a:t>Nonlinear change</a:t>
            </a:r>
          </a:p>
          <a:p>
            <a:pPr>
              <a:buFontTx/>
              <a:buChar char="•"/>
              <a:defRPr/>
            </a:pPr>
            <a:r>
              <a:rPr lang="en-US" sz="1400">
                <a:cs typeface="Arial" charset="0"/>
              </a:rPr>
              <a:t>Emergence</a:t>
            </a:r>
          </a:p>
          <a:p>
            <a:pPr>
              <a:buFontTx/>
              <a:buChar char="•"/>
              <a:defRPr/>
            </a:pPr>
            <a:r>
              <a:rPr lang="en-US" sz="1400">
                <a:cs typeface="Arial" charset="0"/>
              </a:rPr>
              <a:t>Self-organizing complex adaptive systems </a:t>
            </a:r>
          </a:p>
        </p:txBody>
      </p:sp>
      <p:sp>
        <p:nvSpPr>
          <p:cNvPr id="415747" name="Rectangle 3">
            <a:extLst>
              <a:ext uri="{FF2B5EF4-FFF2-40B4-BE49-F238E27FC236}">
                <a16:creationId xmlns:a16="http://schemas.microsoft.com/office/drawing/2014/main" id="{BE0B4E44-7712-116F-A363-2D0FE3F2A308}"/>
              </a:ext>
            </a:extLst>
          </p:cNvPr>
          <p:cNvSpPr>
            <a:spLocks noGrp="1" noChangeArrowheads="1"/>
          </p:cNvSpPr>
          <p:nvPr>
            <p:ph type="title"/>
          </p:nvPr>
        </p:nvSpPr>
        <p:spPr>
          <a:xfrm>
            <a:off x="1295400" y="152400"/>
            <a:ext cx="7620000" cy="685800"/>
          </a:xfrm>
        </p:spPr>
        <p:txBody>
          <a:bodyPr/>
          <a:lstStyle/>
          <a:p>
            <a:pPr eaLnBrk="1" hangingPunct="1">
              <a:defRPr/>
            </a:pPr>
            <a:r>
              <a:rPr lang="en-US" sz="2400"/>
              <a:t>Towards a Larger Future Agenda: Complex Enterprise Systems Science, Architecting and Engineering</a:t>
            </a:r>
            <a:r>
              <a:rPr lang="en-US" sz="3200"/>
              <a:t> </a:t>
            </a:r>
            <a:endParaRPr lang="en-US"/>
          </a:p>
        </p:txBody>
      </p:sp>
      <p:sp>
        <p:nvSpPr>
          <p:cNvPr id="415749" name="Text Box 5">
            <a:extLst>
              <a:ext uri="{FF2B5EF4-FFF2-40B4-BE49-F238E27FC236}">
                <a16:creationId xmlns:a16="http://schemas.microsoft.com/office/drawing/2014/main" id="{084FE83C-BFDA-36E1-9A5B-17F8ACE769C3}"/>
              </a:ext>
            </a:extLst>
          </p:cNvPr>
          <p:cNvSpPr txBox="1">
            <a:spLocks noChangeArrowheads="1"/>
          </p:cNvSpPr>
          <p:nvPr/>
        </p:nvSpPr>
        <p:spPr bwMode="auto">
          <a:xfrm>
            <a:off x="6019800" y="1066800"/>
            <a:ext cx="2971800" cy="17145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45720" tIns="91440" rIns="0" bIns="91440">
            <a:spAutoFit/>
          </a:bodyPr>
          <a:lstStyle/>
          <a:p>
            <a:pPr>
              <a:defRPr/>
            </a:pPr>
            <a:r>
              <a:rPr lang="en-US" sz="1600" b="1">
                <a:solidFill>
                  <a:schemeClr val="tx2"/>
                </a:solidFill>
                <a:latin typeface="Times New Roman" charset="0"/>
                <a:ea typeface="ＭＳ Ｐゴシック" charset="0"/>
                <a:cs typeface="Arial" charset="0"/>
              </a:rPr>
              <a:t>Systems Science (SS)</a:t>
            </a:r>
            <a:endParaRPr lang="en-US" b="1">
              <a:solidFill>
                <a:schemeClr val="tx2"/>
              </a:solidFill>
              <a:latin typeface="Times New Roman" charset="0"/>
              <a:ea typeface="ＭＳ Ｐゴシック" charset="0"/>
              <a:cs typeface="Arial" charset="0"/>
            </a:endParaRPr>
          </a:p>
          <a:p>
            <a:pPr>
              <a:buFontTx/>
              <a:buChar char="•"/>
              <a:defRPr/>
            </a:pPr>
            <a:r>
              <a:rPr lang="en-US" b="1">
                <a:latin typeface="Times New Roman" charset="0"/>
                <a:ea typeface="ＭＳ Ｐゴシック" charset="0"/>
                <a:cs typeface="Arial" charset="0"/>
              </a:rPr>
              <a:t> </a:t>
            </a:r>
            <a:r>
              <a:rPr lang="en-US">
                <a:latin typeface="Times New Roman" charset="0"/>
                <a:ea typeface="ＭＳ Ｐゴシック" charset="0"/>
                <a:cs typeface="Arial" charset="0"/>
              </a:rPr>
              <a:t>Cybernetics</a:t>
            </a:r>
          </a:p>
          <a:p>
            <a:pPr>
              <a:buFontTx/>
              <a:buChar char="•"/>
              <a:defRPr/>
            </a:pPr>
            <a:r>
              <a:rPr lang="en-US">
                <a:latin typeface="Times New Roman" charset="0"/>
                <a:ea typeface="ＭＳ Ｐゴシック" charset="0"/>
                <a:cs typeface="Arial" charset="0"/>
              </a:rPr>
              <a:t> Adaptive control</a:t>
            </a:r>
          </a:p>
          <a:p>
            <a:pPr>
              <a:buFontTx/>
              <a:buChar char="•"/>
              <a:defRPr/>
            </a:pPr>
            <a:r>
              <a:rPr lang="en-US">
                <a:latin typeface="Times New Roman" charset="0"/>
                <a:ea typeface="ＭＳ Ｐゴシック" charset="0"/>
                <a:cs typeface="Arial" charset="0"/>
              </a:rPr>
              <a:t> Systems analysis</a:t>
            </a:r>
          </a:p>
          <a:p>
            <a:pPr>
              <a:buFontTx/>
              <a:buChar char="•"/>
              <a:defRPr/>
            </a:pPr>
            <a:r>
              <a:rPr lang="en-US">
                <a:latin typeface="Times New Roman" charset="0"/>
                <a:ea typeface="ＭＳ Ｐゴシック" charset="0"/>
                <a:cs typeface="Arial" charset="0"/>
              </a:rPr>
              <a:t> System architecture</a:t>
            </a:r>
          </a:p>
          <a:p>
            <a:pPr>
              <a:buFontTx/>
              <a:buChar char="•"/>
              <a:defRPr/>
            </a:pPr>
            <a:r>
              <a:rPr lang="en-US">
                <a:latin typeface="Times New Roman" charset="0"/>
                <a:ea typeface="ＭＳ Ｐゴシック" charset="0"/>
                <a:cs typeface="Arial" charset="0"/>
              </a:rPr>
              <a:t> Holistic systems thinking</a:t>
            </a:r>
          </a:p>
          <a:p>
            <a:pPr>
              <a:buFontTx/>
              <a:buChar char="•"/>
              <a:defRPr/>
            </a:pPr>
            <a:r>
              <a:rPr lang="en-US">
                <a:latin typeface="Times New Roman" charset="0"/>
                <a:ea typeface="ＭＳ Ｐゴシック" charset="0"/>
                <a:cs typeface="Arial" charset="0"/>
              </a:rPr>
              <a:t> System-of-systems </a:t>
            </a:r>
          </a:p>
        </p:txBody>
      </p:sp>
      <p:sp>
        <p:nvSpPr>
          <p:cNvPr id="415750" name="Text Box 6">
            <a:extLst>
              <a:ext uri="{FF2B5EF4-FFF2-40B4-BE49-F238E27FC236}">
                <a16:creationId xmlns:a16="http://schemas.microsoft.com/office/drawing/2014/main" id="{8AAC94AF-BBBB-057B-BCF3-54033C9C2758}"/>
              </a:ext>
            </a:extLst>
          </p:cNvPr>
          <p:cNvSpPr txBox="1">
            <a:spLocks noChangeArrowheads="1"/>
          </p:cNvSpPr>
          <p:nvPr/>
        </p:nvSpPr>
        <p:spPr bwMode="auto">
          <a:xfrm>
            <a:off x="762000" y="5410200"/>
            <a:ext cx="6553200" cy="1076325"/>
          </a:xfrm>
          <a:prstGeom prst="rect">
            <a:avLst/>
          </a:prstGeom>
          <a:solidFill>
            <a:schemeClr val="tx2"/>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tIns="91440" bIns="91440">
            <a:spAutoFit/>
          </a:bodyPr>
          <a:lstStyle>
            <a:lvl1pPr marL="114300" indent="-114300">
              <a:defRPr sz="2400">
                <a:solidFill>
                  <a:schemeClr val="tx1"/>
                </a:solidFill>
                <a:latin typeface="Times New Roman" charset="0"/>
                <a:ea typeface="ＭＳ Ｐゴシック" charset="0"/>
              </a:defRPr>
            </a:lvl1pPr>
            <a:lvl2pPr>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fontAlgn="base">
              <a:spcBef>
                <a:spcPct val="0"/>
              </a:spcBef>
              <a:spcAft>
                <a:spcPct val="0"/>
              </a:spcAft>
              <a:defRPr sz="2400">
                <a:solidFill>
                  <a:schemeClr val="tx1"/>
                </a:solidFill>
                <a:latin typeface="Times New Roman" charset="0"/>
                <a:ea typeface="ＭＳ Ｐゴシック" charset="0"/>
              </a:defRPr>
            </a:lvl6pPr>
            <a:lvl7pPr fontAlgn="base">
              <a:spcBef>
                <a:spcPct val="0"/>
              </a:spcBef>
              <a:spcAft>
                <a:spcPct val="0"/>
              </a:spcAft>
              <a:defRPr sz="2400">
                <a:solidFill>
                  <a:schemeClr val="tx1"/>
                </a:solidFill>
                <a:latin typeface="Times New Roman" charset="0"/>
                <a:ea typeface="ＭＳ Ｐゴシック" charset="0"/>
              </a:defRPr>
            </a:lvl7pPr>
            <a:lvl8pPr fontAlgn="base">
              <a:spcBef>
                <a:spcPct val="0"/>
              </a:spcBef>
              <a:spcAft>
                <a:spcPct val="0"/>
              </a:spcAft>
              <a:defRPr sz="2400">
                <a:solidFill>
                  <a:schemeClr val="tx1"/>
                </a:solidFill>
                <a:latin typeface="Times New Roman" charset="0"/>
                <a:ea typeface="ＭＳ Ｐゴシック" charset="0"/>
              </a:defRPr>
            </a:lvl8pPr>
            <a:lvl9pPr fontAlgn="base">
              <a:spcBef>
                <a:spcPct val="0"/>
              </a:spcBef>
              <a:spcAft>
                <a:spcPct val="0"/>
              </a:spcAft>
              <a:defRPr sz="2400">
                <a:solidFill>
                  <a:schemeClr val="tx1"/>
                </a:solidFill>
                <a:latin typeface="Times New Roman" charset="0"/>
                <a:ea typeface="ＭＳ Ｐゴシック" charset="0"/>
              </a:defRPr>
            </a:lvl9pPr>
          </a:lstStyle>
          <a:p>
            <a:pPr>
              <a:defRPr/>
            </a:pPr>
            <a:r>
              <a:rPr lang="en-US" sz="1600" b="1">
                <a:solidFill>
                  <a:schemeClr val="tx2"/>
                </a:solidFill>
                <a:cs typeface="Arial" charset="0"/>
              </a:rPr>
              <a:t>  </a:t>
            </a:r>
            <a:r>
              <a:rPr lang="en-US" sz="1600" b="1">
                <a:solidFill>
                  <a:schemeClr val="bg2"/>
                </a:solidFill>
                <a:cs typeface="Arial" charset="0"/>
              </a:rPr>
              <a:t>Complex Enterprise Systems Science, Architecting &amp; Engineering </a:t>
            </a:r>
            <a:r>
              <a:rPr lang="en-US" sz="1600">
                <a:solidFill>
                  <a:schemeClr val="bg2"/>
                </a:solidFill>
                <a:cs typeface="Arial" charset="0"/>
              </a:rPr>
              <a:t> </a:t>
            </a:r>
          </a:p>
          <a:p>
            <a:pPr>
              <a:buFontTx/>
              <a:buChar char="•"/>
              <a:defRPr/>
            </a:pPr>
            <a:r>
              <a:rPr lang="en-US" sz="1400">
                <a:solidFill>
                  <a:schemeClr val="bg2"/>
                </a:solidFill>
                <a:cs typeface="Arial" charset="0"/>
              </a:rPr>
              <a:t>Integrative enterprise science concepts &amp; principles from multiple knowledge domains </a:t>
            </a:r>
          </a:p>
          <a:p>
            <a:pPr>
              <a:buFontTx/>
              <a:buChar char="•"/>
              <a:defRPr/>
            </a:pPr>
            <a:r>
              <a:rPr lang="en-US" sz="1400">
                <a:solidFill>
                  <a:schemeClr val="bg2"/>
                </a:solidFill>
                <a:cs typeface="Arial" charset="0"/>
              </a:rPr>
              <a:t>Enterprise architecting &amp; engineering for enterprise transformation</a:t>
            </a:r>
          </a:p>
          <a:p>
            <a:pPr>
              <a:buFontTx/>
              <a:buChar char="•"/>
              <a:defRPr/>
            </a:pPr>
            <a:r>
              <a:rPr lang="en-US" sz="1400">
                <a:solidFill>
                  <a:schemeClr val="bg2"/>
                </a:solidFill>
                <a:cs typeface="Arial" charset="0"/>
              </a:rPr>
              <a:t>Computational enterprise modeling &amp; simulation</a:t>
            </a:r>
            <a:endParaRPr lang="en-US" sz="1600" b="1">
              <a:solidFill>
                <a:schemeClr val="bg2"/>
              </a:solidFill>
              <a:latin typeface="Arial" charset="0"/>
              <a:cs typeface="Arial" charset="0"/>
            </a:endParaRPr>
          </a:p>
        </p:txBody>
      </p:sp>
      <p:sp>
        <p:nvSpPr>
          <p:cNvPr id="415751" name="Oval 7">
            <a:extLst>
              <a:ext uri="{FF2B5EF4-FFF2-40B4-BE49-F238E27FC236}">
                <a16:creationId xmlns:a16="http://schemas.microsoft.com/office/drawing/2014/main" id="{ECB55A83-CC7B-D1A8-2A75-4DAFB948B36A}"/>
              </a:ext>
            </a:extLst>
          </p:cNvPr>
          <p:cNvSpPr>
            <a:spLocks noChangeArrowheads="1"/>
          </p:cNvSpPr>
          <p:nvPr/>
        </p:nvSpPr>
        <p:spPr bwMode="auto">
          <a:xfrm>
            <a:off x="4267200" y="2819400"/>
            <a:ext cx="1714500" cy="1724025"/>
          </a:xfrm>
          <a:prstGeom prst="ellipse">
            <a:avLst/>
          </a:prstGeom>
          <a:noFill/>
          <a:ln w="19050">
            <a:solidFill>
              <a:schemeClr val="tx2"/>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415755" name="Rectangle 11">
            <a:extLst>
              <a:ext uri="{FF2B5EF4-FFF2-40B4-BE49-F238E27FC236}">
                <a16:creationId xmlns:a16="http://schemas.microsoft.com/office/drawing/2014/main" id="{06CCCF2A-A14A-37EE-17E4-32523F41E772}"/>
              </a:ext>
            </a:extLst>
          </p:cNvPr>
          <p:cNvSpPr>
            <a:spLocks noChangeArrowheads="1"/>
          </p:cNvSpPr>
          <p:nvPr/>
        </p:nvSpPr>
        <p:spPr bwMode="auto">
          <a:xfrm>
            <a:off x="4267200" y="2286000"/>
            <a:ext cx="4572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b="1" i="1">
                <a:solidFill>
                  <a:schemeClr val="tx2"/>
                </a:solidFill>
                <a:latin typeface="Times New Roman" charset="0"/>
                <a:ea typeface="ＭＳ Ｐゴシック" charset="0"/>
                <a:cs typeface="Arial" charset="0"/>
              </a:rPr>
              <a:t>SS</a:t>
            </a:r>
          </a:p>
        </p:txBody>
      </p:sp>
      <p:sp>
        <p:nvSpPr>
          <p:cNvPr id="415756" name="Rectangle 12">
            <a:extLst>
              <a:ext uri="{FF2B5EF4-FFF2-40B4-BE49-F238E27FC236}">
                <a16:creationId xmlns:a16="http://schemas.microsoft.com/office/drawing/2014/main" id="{CBC23248-1E04-5ACC-5B6F-AA328D2C3D81}"/>
              </a:ext>
            </a:extLst>
          </p:cNvPr>
          <p:cNvSpPr>
            <a:spLocks noChangeArrowheads="1"/>
          </p:cNvSpPr>
          <p:nvPr/>
        </p:nvSpPr>
        <p:spPr bwMode="auto">
          <a:xfrm>
            <a:off x="5334000" y="3581400"/>
            <a:ext cx="6096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b="1" i="1">
                <a:solidFill>
                  <a:schemeClr val="tx2"/>
                </a:solidFill>
                <a:latin typeface="Times New Roman" charset="0"/>
                <a:ea typeface="ＭＳ Ｐゴシック" charset="0"/>
                <a:cs typeface="Arial" charset="0"/>
              </a:rPr>
              <a:t>MSS</a:t>
            </a:r>
            <a:endParaRPr lang="en-US" b="1" i="1">
              <a:solidFill>
                <a:schemeClr val="tx2"/>
              </a:solidFill>
              <a:latin typeface="Arial" charset="0"/>
              <a:ea typeface="ＭＳ Ｐゴシック" charset="0"/>
              <a:cs typeface="Arial" charset="0"/>
            </a:endParaRPr>
          </a:p>
        </p:txBody>
      </p:sp>
      <p:sp>
        <p:nvSpPr>
          <p:cNvPr id="415757" name="Line 13">
            <a:extLst>
              <a:ext uri="{FF2B5EF4-FFF2-40B4-BE49-F238E27FC236}">
                <a16:creationId xmlns:a16="http://schemas.microsoft.com/office/drawing/2014/main" id="{7BFC60D4-6E99-EB77-1866-26D018B7044A}"/>
              </a:ext>
            </a:extLst>
          </p:cNvPr>
          <p:cNvSpPr>
            <a:spLocks noChangeShapeType="1"/>
          </p:cNvSpPr>
          <p:nvPr/>
        </p:nvSpPr>
        <p:spPr bwMode="auto">
          <a:xfrm flipV="1">
            <a:off x="4876800" y="1600200"/>
            <a:ext cx="1143000" cy="762000"/>
          </a:xfrm>
          <a:prstGeom prst="line">
            <a:avLst/>
          </a:prstGeom>
          <a:noFill/>
          <a:ln w="12700">
            <a:solidFill>
              <a:schemeClr val="tx1"/>
            </a:solidFill>
            <a:round/>
            <a:headEnd type="diamond"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latin typeface="Times New Roman" charset="0"/>
              <a:ea typeface="ＭＳ Ｐゴシック" charset="0"/>
            </a:endParaRPr>
          </a:p>
        </p:txBody>
      </p:sp>
      <p:sp>
        <p:nvSpPr>
          <p:cNvPr id="415758" name="Line 14">
            <a:extLst>
              <a:ext uri="{FF2B5EF4-FFF2-40B4-BE49-F238E27FC236}">
                <a16:creationId xmlns:a16="http://schemas.microsoft.com/office/drawing/2014/main" id="{0FEE7AC2-958D-AEF4-16BA-F1A113B700EC}"/>
              </a:ext>
            </a:extLst>
          </p:cNvPr>
          <p:cNvSpPr>
            <a:spLocks noChangeShapeType="1"/>
          </p:cNvSpPr>
          <p:nvPr/>
        </p:nvSpPr>
        <p:spPr bwMode="auto">
          <a:xfrm flipH="1" flipV="1">
            <a:off x="2895600" y="2362200"/>
            <a:ext cx="609600" cy="990600"/>
          </a:xfrm>
          <a:prstGeom prst="line">
            <a:avLst/>
          </a:prstGeom>
          <a:noFill/>
          <a:ln w="9525">
            <a:solidFill>
              <a:schemeClr val="tx1"/>
            </a:solidFill>
            <a:round/>
            <a:headEnd type="diamond"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latin typeface="Times New Roman" charset="0"/>
              <a:ea typeface="ＭＳ Ｐゴシック" charset="0"/>
            </a:endParaRPr>
          </a:p>
        </p:txBody>
      </p:sp>
      <p:sp>
        <p:nvSpPr>
          <p:cNvPr id="415759" name="Line 15">
            <a:extLst>
              <a:ext uri="{FF2B5EF4-FFF2-40B4-BE49-F238E27FC236}">
                <a16:creationId xmlns:a16="http://schemas.microsoft.com/office/drawing/2014/main" id="{ACDA4ADC-F8FA-1F33-E497-591E874450FB}"/>
              </a:ext>
            </a:extLst>
          </p:cNvPr>
          <p:cNvSpPr>
            <a:spLocks noChangeShapeType="1"/>
          </p:cNvSpPr>
          <p:nvPr/>
        </p:nvSpPr>
        <p:spPr bwMode="auto">
          <a:xfrm>
            <a:off x="5562600" y="3962400"/>
            <a:ext cx="457200" cy="609600"/>
          </a:xfrm>
          <a:prstGeom prst="line">
            <a:avLst/>
          </a:prstGeom>
          <a:noFill/>
          <a:ln w="9525">
            <a:solidFill>
              <a:schemeClr val="tx1"/>
            </a:solidFill>
            <a:round/>
            <a:headEnd type="diamond"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latin typeface="Times New Roman" charset="0"/>
              <a:ea typeface="ＭＳ Ｐゴシック" charset="0"/>
            </a:endParaRPr>
          </a:p>
        </p:txBody>
      </p:sp>
      <p:sp>
        <p:nvSpPr>
          <p:cNvPr id="415760" name="Text Box 16">
            <a:extLst>
              <a:ext uri="{FF2B5EF4-FFF2-40B4-BE49-F238E27FC236}">
                <a16:creationId xmlns:a16="http://schemas.microsoft.com/office/drawing/2014/main" id="{917E61E0-4973-0C02-841D-5B88D5727A18}"/>
              </a:ext>
            </a:extLst>
          </p:cNvPr>
          <p:cNvSpPr txBox="1">
            <a:spLocks noChangeArrowheads="1"/>
          </p:cNvSpPr>
          <p:nvPr/>
        </p:nvSpPr>
        <p:spPr bwMode="auto">
          <a:xfrm>
            <a:off x="6019800" y="2895600"/>
            <a:ext cx="2971800" cy="2362200"/>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bg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lstStyle/>
          <a:p>
            <a:pPr>
              <a:defRPr/>
            </a:pPr>
            <a:r>
              <a:rPr lang="en-US" sz="1600" b="1">
                <a:solidFill>
                  <a:schemeClr val="tx2"/>
                </a:solidFill>
                <a:latin typeface="Times New Roman" charset="0"/>
                <a:ea typeface="ＭＳ Ｐゴシック" charset="0"/>
                <a:cs typeface="Arial" charset="0"/>
              </a:rPr>
              <a:t>Management &amp; Social Sciences</a:t>
            </a:r>
          </a:p>
          <a:p>
            <a:pPr>
              <a:defRPr/>
            </a:pPr>
            <a:r>
              <a:rPr lang="en-US" sz="1600" b="1">
                <a:solidFill>
                  <a:schemeClr val="tx2"/>
                </a:solidFill>
                <a:latin typeface="Times New Roman" charset="0"/>
                <a:ea typeface="ＭＳ Ｐゴシック" charset="0"/>
                <a:cs typeface="Arial" charset="0"/>
              </a:rPr>
              <a:t>(MSS) </a:t>
            </a:r>
          </a:p>
          <a:p>
            <a:pPr>
              <a:buFontTx/>
              <a:buChar char="•"/>
              <a:defRPr/>
            </a:pPr>
            <a:r>
              <a:rPr lang="en-US" sz="1600" b="1">
                <a:latin typeface="Times New Roman" charset="0"/>
                <a:ea typeface="ＭＳ Ｐゴシック" charset="0"/>
                <a:cs typeface="Arial" charset="0"/>
              </a:rPr>
              <a:t> </a:t>
            </a:r>
            <a:r>
              <a:rPr lang="en-US">
                <a:latin typeface="Times New Roman" charset="0"/>
                <a:ea typeface="ＭＳ Ｐゴシック" charset="0"/>
                <a:cs typeface="Arial" charset="0"/>
              </a:rPr>
              <a:t>Management science; OR</a:t>
            </a:r>
          </a:p>
          <a:p>
            <a:pPr>
              <a:buFontTx/>
              <a:buChar char="•"/>
              <a:defRPr/>
            </a:pPr>
            <a:r>
              <a:rPr lang="en-US">
                <a:latin typeface="Times New Roman" charset="0"/>
                <a:ea typeface="ＭＳ Ｐゴシック" charset="0"/>
                <a:cs typeface="Arial" charset="0"/>
              </a:rPr>
              <a:t>  Organization theory (form, structure,</a:t>
            </a:r>
          </a:p>
          <a:p>
            <a:pPr>
              <a:defRPr/>
            </a:pPr>
            <a:r>
              <a:rPr lang="en-US">
                <a:latin typeface="Times New Roman" charset="0"/>
                <a:ea typeface="ＭＳ Ｐゴシック" charset="0"/>
                <a:cs typeface="Arial" charset="0"/>
              </a:rPr>
              <a:t>   change, evolution, transformation)</a:t>
            </a:r>
            <a:endParaRPr lang="en-US" sz="1800" b="1">
              <a:latin typeface="Times New Roman" charset="0"/>
              <a:ea typeface="ＭＳ Ｐゴシック" charset="0"/>
              <a:cs typeface="Arial" charset="0"/>
            </a:endParaRPr>
          </a:p>
          <a:p>
            <a:pPr>
              <a:buFontTx/>
              <a:buChar char="•"/>
              <a:defRPr/>
            </a:pPr>
            <a:r>
              <a:rPr lang="en-US">
                <a:latin typeface="Times New Roman" charset="0"/>
                <a:ea typeface="ＭＳ Ｐゴシック" charset="0"/>
                <a:cs typeface="Arial" charset="0"/>
              </a:rPr>
              <a:t>  Organizational ecology; fitness </a:t>
            </a:r>
          </a:p>
          <a:p>
            <a:pPr>
              <a:defRPr/>
            </a:pPr>
            <a:r>
              <a:rPr lang="en-US">
                <a:latin typeface="Times New Roman" charset="0"/>
                <a:ea typeface="ＭＳ Ｐゴシック" charset="0"/>
                <a:cs typeface="Arial" charset="0"/>
              </a:rPr>
              <a:t>   landscapes; adaptation </a:t>
            </a:r>
          </a:p>
          <a:p>
            <a:pPr>
              <a:buFontTx/>
              <a:buChar char="•"/>
              <a:defRPr/>
            </a:pPr>
            <a:r>
              <a:rPr lang="en-US">
                <a:latin typeface="Times New Roman" charset="0"/>
                <a:ea typeface="ＭＳ Ｐゴシック" charset="0"/>
                <a:cs typeface="Arial" charset="0"/>
              </a:rPr>
              <a:t>  Organizational design</a:t>
            </a:r>
          </a:p>
          <a:p>
            <a:pPr>
              <a:buFontTx/>
              <a:buChar char="•"/>
              <a:defRPr/>
            </a:pPr>
            <a:r>
              <a:rPr lang="en-US">
                <a:latin typeface="Times New Roman" charset="0"/>
                <a:ea typeface="ＭＳ Ｐゴシック" charset="0"/>
                <a:cs typeface="Arial" charset="0"/>
              </a:rPr>
              <a:t>  Computational organization theory </a:t>
            </a:r>
          </a:p>
          <a:p>
            <a:pPr>
              <a:buFontTx/>
              <a:buChar char="•"/>
              <a:defRPr/>
            </a:pPr>
            <a:r>
              <a:rPr lang="en-US">
                <a:latin typeface="Times New Roman" charset="0"/>
                <a:ea typeface="ＭＳ Ｐゴシック" charset="0"/>
                <a:cs typeface="Arial" charset="0"/>
              </a:rPr>
              <a:t>  Behavioral economics, game theory</a:t>
            </a:r>
            <a:endParaRPr lang="en-US" sz="1600" i="1">
              <a:latin typeface="Times New Roman" charset="0"/>
              <a:ea typeface="ＭＳ Ｐゴシック" charset="0"/>
              <a:cs typeface="Arial" charset="0"/>
            </a:endParaRPr>
          </a:p>
        </p:txBody>
      </p:sp>
      <p:sp>
        <p:nvSpPr>
          <p:cNvPr id="415761" name="Oval 17">
            <a:extLst>
              <a:ext uri="{FF2B5EF4-FFF2-40B4-BE49-F238E27FC236}">
                <a16:creationId xmlns:a16="http://schemas.microsoft.com/office/drawing/2014/main" id="{049FE0EB-2840-540A-1E1D-7C10ACF43424}"/>
              </a:ext>
            </a:extLst>
          </p:cNvPr>
          <p:cNvSpPr>
            <a:spLocks noChangeArrowheads="1"/>
          </p:cNvSpPr>
          <p:nvPr/>
        </p:nvSpPr>
        <p:spPr bwMode="auto">
          <a:xfrm>
            <a:off x="3095625" y="2819400"/>
            <a:ext cx="1714500" cy="1724025"/>
          </a:xfrm>
          <a:prstGeom prst="ellipse">
            <a:avLst/>
          </a:prstGeom>
          <a:noFill/>
          <a:ln w="19050">
            <a:solidFill>
              <a:schemeClr val="tx2"/>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415762" name="Rectangle 18">
            <a:extLst>
              <a:ext uri="{FF2B5EF4-FFF2-40B4-BE49-F238E27FC236}">
                <a16:creationId xmlns:a16="http://schemas.microsoft.com/office/drawing/2014/main" id="{DC0EC49D-92EE-EED5-2C81-1EB696E4C93B}"/>
              </a:ext>
            </a:extLst>
          </p:cNvPr>
          <p:cNvSpPr>
            <a:spLocks noChangeArrowheads="1"/>
          </p:cNvSpPr>
          <p:nvPr/>
        </p:nvSpPr>
        <p:spPr bwMode="auto">
          <a:xfrm>
            <a:off x="3200400" y="3429000"/>
            <a:ext cx="457200"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b="1" i="1">
                <a:solidFill>
                  <a:schemeClr val="tx2"/>
                </a:solidFill>
                <a:latin typeface="Times New Roman" charset="0"/>
                <a:ea typeface="ＭＳ Ｐゴシック" charset="0"/>
                <a:cs typeface="Arial" charset="0"/>
              </a:rPr>
              <a:t>CS</a:t>
            </a:r>
            <a:endParaRPr lang="en-US" b="1" i="1">
              <a:solidFill>
                <a:schemeClr val="tx2"/>
              </a:solidFill>
              <a:latin typeface="Arial" charset="0"/>
              <a:ea typeface="ＭＳ Ｐゴシック" charset="0"/>
              <a:cs typeface="Arial" charset="0"/>
            </a:endParaRPr>
          </a:p>
        </p:txBody>
      </p:sp>
      <p:sp>
        <p:nvSpPr>
          <p:cNvPr id="415763" name="Oval 19">
            <a:extLst>
              <a:ext uri="{FF2B5EF4-FFF2-40B4-BE49-F238E27FC236}">
                <a16:creationId xmlns:a16="http://schemas.microsoft.com/office/drawing/2014/main" id="{024FCB2B-C341-3EC3-DB01-EE56E350B6B9}"/>
              </a:ext>
            </a:extLst>
          </p:cNvPr>
          <p:cNvSpPr>
            <a:spLocks noChangeArrowheads="1"/>
          </p:cNvSpPr>
          <p:nvPr/>
        </p:nvSpPr>
        <p:spPr bwMode="auto">
          <a:xfrm>
            <a:off x="3667125" y="1847850"/>
            <a:ext cx="1714500" cy="1724025"/>
          </a:xfrm>
          <a:prstGeom prst="ellipse">
            <a:avLst/>
          </a:prstGeom>
          <a:noFill/>
          <a:ln w="19050">
            <a:solidFill>
              <a:schemeClr val="tx2"/>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415764" name="Freeform 20">
            <a:extLst>
              <a:ext uri="{FF2B5EF4-FFF2-40B4-BE49-F238E27FC236}">
                <a16:creationId xmlns:a16="http://schemas.microsoft.com/office/drawing/2014/main" id="{66A7F961-93DF-1CE5-DE9D-4520B91D5709}"/>
              </a:ext>
            </a:extLst>
          </p:cNvPr>
          <p:cNvSpPr>
            <a:spLocks/>
          </p:cNvSpPr>
          <p:nvPr/>
        </p:nvSpPr>
        <p:spPr bwMode="auto">
          <a:xfrm flipH="1">
            <a:off x="3810000" y="3429000"/>
            <a:ext cx="762000" cy="1905000"/>
          </a:xfrm>
          <a:custGeom>
            <a:avLst/>
            <a:gdLst>
              <a:gd name="T0" fmla="*/ 16050 w 997"/>
              <a:gd name="T1" fmla="*/ 0 h 912"/>
              <a:gd name="T2" fmla="*/ 124580 w 997"/>
              <a:gd name="T3" fmla="*/ 889836 h 912"/>
              <a:gd name="T4" fmla="*/ 762000 w 997"/>
              <a:gd name="T5" fmla="*/ 1905000 h 912"/>
              <a:gd name="T6" fmla="*/ 0 60000 65536"/>
              <a:gd name="T7" fmla="*/ 0 60000 65536"/>
              <a:gd name="T8" fmla="*/ 0 60000 65536"/>
            </a:gdLst>
            <a:ahLst/>
            <a:cxnLst>
              <a:cxn ang="T6">
                <a:pos x="T0" y="T1"/>
              </a:cxn>
              <a:cxn ang="T7">
                <a:pos x="T2" y="T3"/>
              </a:cxn>
              <a:cxn ang="T8">
                <a:pos x="T4" y="T5"/>
              </a:cxn>
            </a:cxnLst>
            <a:rect l="0" t="0" r="r" b="b"/>
            <a:pathLst>
              <a:path w="997" h="912">
                <a:moveTo>
                  <a:pt x="21" y="0"/>
                </a:moveTo>
                <a:cubicBezTo>
                  <a:pt x="45" y="71"/>
                  <a:pt x="0" y="274"/>
                  <a:pt x="163" y="426"/>
                </a:cubicBezTo>
                <a:cubicBezTo>
                  <a:pt x="326" y="578"/>
                  <a:pt x="823" y="811"/>
                  <a:pt x="997" y="912"/>
                </a:cubicBezTo>
              </a:path>
            </a:pathLst>
          </a:custGeom>
          <a:noFill/>
          <a:ln w="57150" cap="flat" cmpd="sng">
            <a:solidFill>
              <a:schemeClr val="hlink"/>
            </a:solidFill>
            <a:prstDash val="dash"/>
            <a:round/>
            <a:headEnd type="triangl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a:spAutoFit/>
          </a:bodyPr>
          <a:lstStyle/>
          <a:p>
            <a:endParaRPr lang="en-US"/>
          </a:p>
        </p:txBody>
      </p:sp>
      <p:sp>
        <p:nvSpPr>
          <p:cNvPr id="415766" name="Oval 22">
            <a:extLst>
              <a:ext uri="{FF2B5EF4-FFF2-40B4-BE49-F238E27FC236}">
                <a16:creationId xmlns:a16="http://schemas.microsoft.com/office/drawing/2014/main" id="{BA43A7D8-0795-233C-E558-7559FDC66123}"/>
              </a:ext>
            </a:extLst>
          </p:cNvPr>
          <p:cNvSpPr>
            <a:spLocks noChangeArrowheads="1"/>
          </p:cNvSpPr>
          <p:nvPr/>
        </p:nvSpPr>
        <p:spPr bwMode="auto">
          <a:xfrm>
            <a:off x="3657600" y="3048000"/>
            <a:ext cx="1714500" cy="1724025"/>
          </a:xfrm>
          <a:prstGeom prst="ellipse">
            <a:avLst/>
          </a:prstGeom>
          <a:noFill/>
          <a:ln w="19050">
            <a:solidFill>
              <a:schemeClr val="tx2"/>
            </a:solidFill>
            <a:round/>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415767" name="Text Box 23">
            <a:extLst>
              <a:ext uri="{FF2B5EF4-FFF2-40B4-BE49-F238E27FC236}">
                <a16:creationId xmlns:a16="http://schemas.microsoft.com/office/drawing/2014/main" id="{B5F9E94B-CB88-7369-94C0-724BE1A2D687}"/>
              </a:ext>
            </a:extLst>
          </p:cNvPr>
          <p:cNvSpPr txBox="1">
            <a:spLocks noChangeArrowheads="1"/>
          </p:cNvSpPr>
          <p:nvPr/>
        </p:nvSpPr>
        <p:spPr bwMode="auto">
          <a:xfrm>
            <a:off x="152400" y="2895600"/>
            <a:ext cx="2743200" cy="2352675"/>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tIns="91440" rIns="0" bIns="91440">
            <a:spAutoFit/>
          </a:bodyPr>
          <a:lstStyle>
            <a:lvl1pPr marL="114300" indent="-114300">
              <a:defRPr sz="2400">
                <a:solidFill>
                  <a:schemeClr val="tx1"/>
                </a:solidFill>
                <a:latin typeface="Times New Roman" charset="0"/>
                <a:ea typeface="ＭＳ Ｐゴシック" charset="0"/>
              </a:defRPr>
            </a:lvl1pPr>
            <a:lvl2pPr>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fontAlgn="base">
              <a:spcBef>
                <a:spcPct val="0"/>
              </a:spcBef>
              <a:spcAft>
                <a:spcPct val="0"/>
              </a:spcAft>
              <a:defRPr sz="2400">
                <a:solidFill>
                  <a:schemeClr val="tx1"/>
                </a:solidFill>
                <a:latin typeface="Times New Roman" charset="0"/>
                <a:ea typeface="ＭＳ Ｐゴシック" charset="0"/>
              </a:defRPr>
            </a:lvl6pPr>
            <a:lvl7pPr fontAlgn="base">
              <a:spcBef>
                <a:spcPct val="0"/>
              </a:spcBef>
              <a:spcAft>
                <a:spcPct val="0"/>
              </a:spcAft>
              <a:defRPr sz="2400">
                <a:solidFill>
                  <a:schemeClr val="tx1"/>
                </a:solidFill>
                <a:latin typeface="Times New Roman" charset="0"/>
                <a:ea typeface="ＭＳ Ｐゴシック" charset="0"/>
              </a:defRPr>
            </a:lvl7pPr>
            <a:lvl8pPr fontAlgn="base">
              <a:spcBef>
                <a:spcPct val="0"/>
              </a:spcBef>
              <a:spcAft>
                <a:spcPct val="0"/>
              </a:spcAft>
              <a:defRPr sz="2400">
                <a:solidFill>
                  <a:schemeClr val="tx1"/>
                </a:solidFill>
                <a:latin typeface="Times New Roman" charset="0"/>
                <a:ea typeface="ＭＳ Ｐゴシック" charset="0"/>
              </a:defRPr>
            </a:lvl8pPr>
            <a:lvl9pPr fontAlgn="base">
              <a:spcBef>
                <a:spcPct val="0"/>
              </a:spcBef>
              <a:spcAft>
                <a:spcPct val="0"/>
              </a:spcAft>
              <a:defRPr sz="2400">
                <a:solidFill>
                  <a:schemeClr val="tx1"/>
                </a:solidFill>
                <a:latin typeface="Times New Roman" charset="0"/>
                <a:ea typeface="ＭＳ Ｐゴシック" charset="0"/>
              </a:defRPr>
            </a:lvl9pPr>
          </a:lstStyle>
          <a:p>
            <a:pPr>
              <a:defRPr/>
            </a:pPr>
            <a:r>
              <a:rPr lang="en-US" sz="1600" b="1">
                <a:solidFill>
                  <a:schemeClr val="tx2"/>
                </a:solidFill>
                <a:cs typeface="Arial" charset="0"/>
              </a:rPr>
              <a:t>Engineering Systems (ES)</a:t>
            </a:r>
            <a:endParaRPr lang="en-US" sz="1400" b="1">
              <a:cs typeface="Arial" charset="0"/>
            </a:endParaRPr>
          </a:p>
          <a:p>
            <a:pPr>
              <a:buFontTx/>
              <a:buChar char="•"/>
              <a:defRPr/>
            </a:pPr>
            <a:r>
              <a:rPr lang="en-US" sz="1400">
                <a:cs typeface="Arial" charset="0"/>
              </a:rPr>
              <a:t>Integrative holistic engineering of large-scale, complex, technology-enabled systems with significant enterprise-level interactions &amp; socio-technical interfaces</a:t>
            </a:r>
          </a:p>
          <a:p>
            <a:pPr>
              <a:buFontTx/>
              <a:buChar char="•"/>
              <a:defRPr/>
            </a:pPr>
            <a:r>
              <a:rPr lang="en-US" sz="1400">
                <a:cs typeface="Arial" charset="0"/>
              </a:rPr>
              <a:t>Strategic engineering</a:t>
            </a:r>
          </a:p>
          <a:p>
            <a:pPr>
              <a:buFontTx/>
              <a:buChar char="•"/>
              <a:defRPr/>
            </a:pPr>
            <a:r>
              <a:rPr lang="en-US" sz="1400">
                <a:cs typeface="Arial" charset="0"/>
              </a:rPr>
              <a:t>Systems engineering &amp; architecting</a:t>
            </a:r>
          </a:p>
          <a:p>
            <a:pPr>
              <a:buFontTx/>
              <a:buChar char="•"/>
              <a:defRPr/>
            </a:pPr>
            <a:endParaRPr lang="en-US" sz="1400">
              <a:cs typeface="Arial" charset="0"/>
            </a:endParaRPr>
          </a:p>
        </p:txBody>
      </p:sp>
      <p:sp>
        <p:nvSpPr>
          <p:cNvPr id="415768" name="Line 24">
            <a:extLst>
              <a:ext uri="{FF2B5EF4-FFF2-40B4-BE49-F238E27FC236}">
                <a16:creationId xmlns:a16="http://schemas.microsoft.com/office/drawing/2014/main" id="{B5D918F0-4B3C-31EA-0235-806ACE8C7098}"/>
              </a:ext>
            </a:extLst>
          </p:cNvPr>
          <p:cNvSpPr>
            <a:spLocks noChangeShapeType="1"/>
          </p:cNvSpPr>
          <p:nvPr/>
        </p:nvSpPr>
        <p:spPr bwMode="auto">
          <a:xfrm flipH="1">
            <a:off x="2895600" y="4419600"/>
            <a:ext cx="1143000" cy="381000"/>
          </a:xfrm>
          <a:prstGeom prst="line">
            <a:avLst/>
          </a:prstGeom>
          <a:noFill/>
          <a:ln w="9525">
            <a:solidFill>
              <a:schemeClr val="tx1"/>
            </a:solidFill>
            <a:round/>
            <a:headEnd type="diamond"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latin typeface="Times New Roman" charset="0"/>
              <a:ea typeface="ＭＳ Ｐゴシック" charset="0"/>
            </a:endParaRPr>
          </a:p>
        </p:txBody>
      </p:sp>
      <p:sp>
        <p:nvSpPr>
          <p:cNvPr id="415769" name="Text Box 25">
            <a:extLst>
              <a:ext uri="{FF2B5EF4-FFF2-40B4-BE49-F238E27FC236}">
                <a16:creationId xmlns:a16="http://schemas.microsoft.com/office/drawing/2014/main" id="{23BBC8A3-BEDB-F1E7-267B-FA32322DAFF8}"/>
              </a:ext>
            </a:extLst>
          </p:cNvPr>
          <p:cNvSpPr txBox="1">
            <a:spLocks noChangeArrowheads="1"/>
          </p:cNvSpPr>
          <p:nvPr/>
        </p:nvSpPr>
        <p:spPr bwMode="auto">
          <a:xfrm>
            <a:off x="3810000" y="4038600"/>
            <a:ext cx="433388" cy="3365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600" b="1" i="1">
                <a:solidFill>
                  <a:schemeClr val="tx2"/>
                </a:solidFill>
                <a:latin typeface="Times New Roman" charset="0"/>
                <a:ea typeface="ＭＳ Ｐゴシック" charset="0"/>
              </a:rPr>
              <a:t>ES</a:t>
            </a:r>
            <a:endParaRPr lang="en-US" sz="1600">
              <a:latin typeface="Times New Roman" charset="0"/>
              <a:ea typeface="ＭＳ Ｐゴシック" charset="0"/>
            </a:endParaRPr>
          </a:p>
        </p:txBody>
      </p:sp>
      <p:sp>
        <p:nvSpPr>
          <p:cNvPr id="415783" name="Text Box 39">
            <a:extLst>
              <a:ext uri="{FF2B5EF4-FFF2-40B4-BE49-F238E27FC236}">
                <a16:creationId xmlns:a16="http://schemas.microsoft.com/office/drawing/2014/main" id="{F7D71803-A955-07B2-A336-43CE92F4B3BA}"/>
              </a:ext>
            </a:extLst>
          </p:cNvPr>
          <p:cNvSpPr txBox="1">
            <a:spLocks noChangeArrowheads="1"/>
          </p:cNvSpPr>
          <p:nvPr/>
        </p:nvSpPr>
        <p:spPr bwMode="auto">
          <a:xfrm>
            <a:off x="3962400" y="3124200"/>
            <a:ext cx="3492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1800">
                <a:latin typeface="Times New Roman" charset="0"/>
                <a:ea typeface="ＭＳ Ｐゴシック" charset="0"/>
              </a:rPr>
              <a:t>A</a:t>
            </a:r>
          </a:p>
        </p:txBody>
      </p:sp>
      <p:sp>
        <p:nvSpPr>
          <p:cNvPr id="415784" name="Text Box 40">
            <a:extLst>
              <a:ext uri="{FF2B5EF4-FFF2-40B4-BE49-F238E27FC236}">
                <a16:creationId xmlns:a16="http://schemas.microsoft.com/office/drawing/2014/main" id="{2368BC65-08D8-1B7E-D129-1B038EE4C440}"/>
              </a:ext>
            </a:extLst>
          </p:cNvPr>
          <p:cNvSpPr txBox="1">
            <a:spLocks noChangeArrowheads="1"/>
          </p:cNvSpPr>
          <p:nvPr/>
        </p:nvSpPr>
        <p:spPr bwMode="auto">
          <a:xfrm>
            <a:off x="4343400" y="3124200"/>
            <a:ext cx="3048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1800">
                <a:latin typeface="Times New Roman" charset="0"/>
                <a:ea typeface="ＭＳ Ｐゴシック" charset="0"/>
              </a:rPr>
              <a:t>B</a:t>
            </a:r>
          </a:p>
        </p:txBody>
      </p:sp>
      <p:sp>
        <p:nvSpPr>
          <p:cNvPr id="415785" name="Text Box 41">
            <a:extLst>
              <a:ext uri="{FF2B5EF4-FFF2-40B4-BE49-F238E27FC236}">
                <a16:creationId xmlns:a16="http://schemas.microsoft.com/office/drawing/2014/main" id="{76B3D90A-CE5A-FE7E-200B-FF13F979C4FD}"/>
              </a:ext>
            </a:extLst>
          </p:cNvPr>
          <p:cNvSpPr txBox="1">
            <a:spLocks noChangeArrowheads="1"/>
          </p:cNvSpPr>
          <p:nvPr/>
        </p:nvSpPr>
        <p:spPr bwMode="auto">
          <a:xfrm>
            <a:off x="4724400" y="3124200"/>
            <a:ext cx="33655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latin typeface="Times New Roman" charset="0"/>
                <a:ea typeface="ＭＳ Ｐゴシック" charset="0"/>
              </a:rPr>
              <a:t>C</a:t>
            </a:r>
          </a:p>
        </p:txBody>
      </p:sp>
      <p:sp>
        <p:nvSpPr>
          <p:cNvPr id="415786" name="Text Box 42">
            <a:extLst>
              <a:ext uri="{FF2B5EF4-FFF2-40B4-BE49-F238E27FC236}">
                <a16:creationId xmlns:a16="http://schemas.microsoft.com/office/drawing/2014/main" id="{CBCBC659-B7DE-0D74-3B85-8EEE94BDA126}"/>
              </a:ext>
            </a:extLst>
          </p:cNvPr>
          <p:cNvSpPr txBox="1">
            <a:spLocks noChangeArrowheads="1"/>
          </p:cNvSpPr>
          <p:nvPr/>
        </p:nvSpPr>
        <p:spPr bwMode="auto">
          <a:xfrm>
            <a:off x="4022725" y="4999038"/>
            <a:ext cx="1063625"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1800">
                <a:latin typeface="Times New Roman" charset="0"/>
                <a:ea typeface="ＭＳ Ｐゴシック" charset="0"/>
              </a:rPr>
              <a:t>(A+B+C)</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delay="0"/>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41575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574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1575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574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575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575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1576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1576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1576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157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5746" grpId="0" animBg="1"/>
      <p:bldP spid="415749" grpId="0" animBg="1"/>
      <p:bldP spid="415750" grpId="0" animBg="1"/>
      <p:bldP spid="415760" grpId="0" animBg="1"/>
      <p:bldP spid="41576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36CC9B6-48E2-0A73-0CF3-A17E982F746B}"/>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5" name="Footer Placeholder 4">
            <a:extLst>
              <a:ext uri="{FF2B5EF4-FFF2-40B4-BE49-F238E27FC236}">
                <a16:creationId xmlns:a16="http://schemas.microsoft.com/office/drawing/2014/main" id="{35176CF4-7C97-63FE-8E27-26CBEA49FFA0}"/>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9A9ADBAF-FF84-5347-8276-C2B9BFFA2B37}" type="slidenum">
              <a:rPr lang="en-US" altLang="en-US" sz="1200"/>
              <a:pPr eaLnBrk="1" hangingPunct="1"/>
              <a:t>24</a:t>
            </a:fld>
            <a:endParaRPr lang="en-US" altLang="en-US" sz="1200"/>
          </a:p>
        </p:txBody>
      </p:sp>
      <p:sp>
        <p:nvSpPr>
          <p:cNvPr id="798722" name="Rectangle 2">
            <a:extLst>
              <a:ext uri="{FF2B5EF4-FFF2-40B4-BE49-F238E27FC236}">
                <a16:creationId xmlns:a16="http://schemas.microsoft.com/office/drawing/2014/main" id="{3BDC51FA-55D3-6D77-D41B-62D7E424D110}"/>
              </a:ext>
            </a:extLst>
          </p:cNvPr>
          <p:cNvSpPr>
            <a:spLocks noGrp="1" noChangeArrowheads="1"/>
          </p:cNvSpPr>
          <p:nvPr>
            <p:ph type="title"/>
          </p:nvPr>
        </p:nvSpPr>
        <p:spPr/>
        <p:txBody>
          <a:bodyPr/>
          <a:lstStyle/>
          <a:p>
            <a:pPr eaLnBrk="1" hangingPunct="1">
              <a:defRPr/>
            </a:pPr>
            <a:endParaRPr lang="en-US"/>
          </a:p>
        </p:txBody>
      </p:sp>
      <p:sp>
        <p:nvSpPr>
          <p:cNvPr id="798723" name="Rectangle 3">
            <a:extLst>
              <a:ext uri="{FF2B5EF4-FFF2-40B4-BE49-F238E27FC236}">
                <a16:creationId xmlns:a16="http://schemas.microsoft.com/office/drawing/2014/main" id="{D180A764-80B0-8DEF-D1F4-545EAA527105}"/>
              </a:ext>
            </a:extLst>
          </p:cNvPr>
          <p:cNvSpPr>
            <a:spLocks noGrp="1" noChangeArrowheads="1"/>
          </p:cNvSpPr>
          <p:nvPr>
            <p:ph type="body" idx="1"/>
          </p:nvPr>
        </p:nvSpPr>
        <p:spPr>
          <a:xfrm>
            <a:off x="381000" y="2362200"/>
            <a:ext cx="8534400" cy="838200"/>
          </a:xfrm>
        </p:spPr>
        <p:txBody>
          <a:bodyPr/>
          <a:lstStyle/>
          <a:p>
            <a:pPr eaLnBrk="1" hangingPunct="1">
              <a:buFont typeface="Wingdings" pitchFamily="2" charset="2"/>
              <a:buNone/>
            </a:pPr>
            <a:r>
              <a:rPr lang="en-US" altLang="en-US"/>
              <a:t>                             BACKUPS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91EEEB35-EAD5-27A1-77EC-ED0644126DB6}"/>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6" name="Footer Placeholder 4">
            <a:extLst>
              <a:ext uri="{FF2B5EF4-FFF2-40B4-BE49-F238E27FC236}">
                <a16:creationId xmlns:a16="http://schemas.microsoft.com/office/drawing/2014/main" id="{8D4871A7-0003-0022-B772-4C05D267A01D}"/>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60BA2E19-2C89-9847-986B-AA0D8D427466}" type="slidenum">
              <a:rPr lang="en-US" altLang="en-US" sz="1200"/>
              <a:pPr eaLnBrk="1" hangingPunct="1"/>
              <a:t>25</a:t>
            </a:fld>
            <a:endParaRPr lang="en-US" altLang="en-US" sz="1200"/>
          </a:p>
        </p:txBody>
      </p:sp>
      <p:sp>
        <p:nvSpPr>
          <p:cNvPr id="395266" name="Rectangle 2">
            <a:extLst>
              <a:ext uri="{FF2B5EF4-FFF2-40B4-BE49-F238E27FC236}">
                <a16:creationId xmlns:a16="http://schemas.microsoft.com/office/drawing/2014/main" id="{6DBB73C6-48BD-778C-2E86-A2ED1094C5C9}"/>
              </a:ext>
            </a:extLst>
          </p:cNvPr>
          <p:cNvSpPr>
            <a:spLocks noGrp="1" noChangeArrowheads="1"/>
          </p:cNvSpPr>
          <p:nvPr>
            <p:ph type="title"/>
          </p:nvPr>
        </p:nvSpPr>
        <p:spPr>
          <a:xfrm>
            <a:off x="1676400" y="0"/>
            <a:ext cx="7315200" cy="1066800"/>
          </a:xfrm>
        </p:spPr>
        <p:txBody>
          <a:bodyPr/>
          <a:lstStyle/>
          <a:p>
            <a:pPr algn="l" eaLnBrk="1" hangingPunct="1">
              <a:defRPr/>
            </a:pPr>
            <a:r>
              <a:rPr lang="en-US" sz="2800"/>
              <a:t>How Well Do Our Concepts and Tools Address Enterprise Complexity and Dynamics? </a:t>
            </a:r>
            <a:endParaRPr lang="en-US"/>
          </a:p>
        </p:txBody>
      </p:sp>
      <p:sp>
        <p:nvSpPr>
          <p:cNvPr id="395267" name="Rectangle 3">
            <a:extLst>
              <a:ext uri="{FF2B5EF4-FFF2-40B4-BE49-F238E27FC236}">
                <a16:creationId xmlns:a16="http://schemas.microsoft.com/office/drawing/2014/main" id="{E0129A01-3FAE-3B02-F975-5D080E663D13}"/>
              </a:ext>
            </a:extLst>
          </p:cNvPr>
          <p:cNvSpPr>
            <a:spLocks noGrp="1" noChangeArrowheads="1"/>
          </p:cNvSpPr>
          <p:nvPr>
            <p:ph type="body" idx="1"/>
          </p:nvPr>
        </p:nvSpPr>
        <p:spPr>
          <a:xfrm>
            <a:off x="152400" y="990600"/>
            <a:ext cx="8839200" cy="4343400"/>
          </a:xfrm>
        </p:spPr>
        <p:txBody>
          <a:bodyPr/>
          <a:lstStyle/>
          <a:p>
            <a:pPr eaLnBrk="1" hangingPunct="1">
              <a:lnSpc>
                <a:spcPct val="90000"/>
              </a:lnSpc>
            </a:pPr>
            <a:r>
              <a:rPr lang="en-US" altLang="en-US" sz="2000" i="1">
                <a:solidFill>
                  <a:schemeClr val="tx2"/>
                </a:solidFill>
              </a:rPr>
              <a:t>Systems engineering</a:t>
            </a:r>
            <a:r>
              <a:rPr lang="en-US" altLang="en-US" sz="2000"/>
              <a:t> has fundamental limitations beyond certain threshold complexity levels</a:t>
            </a:r>
          </a:p>
          <a:p>
            <a:pPr lvl="1" eaLnBrk="1" hangingPunct="1">
              <a:lnSpc>
                <a:spcPct val="90000"/>
              </a:lnSpc>
            </a:pPr>
            <a:r>
              <a:rPr lang="ja-JP" altLang="en-US" sz="1600">
                <a:latin typeface="Arial" panose="020B0604020202020204" pitchFamily="34" charset="0"/>
              </a:rPr>
              <a:t>“</a:t>
            </a:r>
            <a:r>
              <a:rPr lang="en-US" altLang="ja-JP" sz="1600"/>
              <a:t>Inherent complexity</a:t>
            </a:r>
            <a:r>
              <a:rPr lang="ja-JP" altLang="en-US" sz="1600">
                <a:latin typeface="Arial" panose="020B0604020202020204" pitchFamily="34" charset="0"/>
              </a:rPr>
              <a:t>”</a:t>
            </a:r>
            <a:r>
              <a:rPr lang="en-US" altLang="ja-JP" sz="1600"/>
              <a:t> of large engineering projects is a systematic source of their common failure; limit SE to </a:t>
            </a:r>
            <a:r>
              <a:rPr lang="ja-JP" altLang="en-US" sz="1600">
                <a:latin typeface="Arial" panose="020B0604020202020204" pitchFamily="34" charset="0"/>
              </a:rPr>
              <a:t>“</a:t>
            </a:r>
            <a:r>
              <a:rPr lang="en-US" altLang="ja-JP" sz="1600"/>
              <a:t>not-too-complex</a:t>
            </a:r>
            <a:r>
              <a:rPr lang="ja-JP" altLang="en-US" sz="1600">
                <a:latin typeface="Arial" panose="020B0604020202020204" pitchFamily="34" charset="0"/>
              </a:rPr>
              <a:t>”</a:t>
            </a:r>
            <a:r>
              <a:rPr lang="en-US" altLang="ja-JP" sz="1600"/>
              <a:t> projects &amp; employ incremental (evolutionary) engineering (Bar-Yam 2003)</a:t>
            </a:r>
          </a:p>
          <a:p>
            <a:pPr lvl="1" eaLnBrk="1" hangingPunct="1">
              <a:lnSpc>
                <a:spcPct val="90000"/>
              </a:lnSpc>
            </a:pPr>
            <a:r>
              <a:rPr lang="en-US" altLang="en-US" sz="1600"/>
              <a:t>Societal systems too complex to be modeled, designed and implemented by analogy to conventional physical engineering systems (Sage 1980:163)</a:t>
            </a:r>
          </a:p>
          <a:p>
            <a:pPr lvl="1" eaLnBrk="1" hangingPunct="1">
              <a:lnSpc>
                <a:spcPct val="90000"/>
              </a:lnSpc>
            </a:pPr>
            <a:r>
              <a:rPr lang="en-US" altLang="en-US" sz="1600"/>
              <a:t>Unintended consequences of the SE process often a source of spectacular system failure (Thomas 2007) </a:t>
            </a:r>
          </a:p>
          <a:p>
            <a:pPr lvl="1" eaLnBrk="1" hangingPunct="1">
              <a:lnSpc>
                <a:spcPct val="90000"/>
              </a:lnSpc>
            </a:pPr>
            <a:r>
              <a:rPr lang="en-US" altLang="en-US" sz="1600"/>
              <a:t>Structured decomposition, central to SE, forces a reductionist approach to complexity</a:t>
            </a:r>
          </a:p>
          <a:p>
            <a:pPr eaLnBrk="1" hangingPunct="1">
              <a:lnSpc>
                <a:spcPct val="90000"/>
              </a:lnSpc>
            </a:pPr>
            <a:r>
              <a:rPr lang="en-US" altLang="en-US" sz="2000" i="1">
                <a:solidFill>
                  <a:schemeClr val="tx2"/>
                </a:solidFill>
              </a:rPr>
              <a:t>Planned change</a:t>
            </a:r>
            <a:r>
              <a:rPr lang="en-US" altLang="en-US" sz="2000"/>
              <a:t> model has come into growing disfavor because of its basic conceptual and practical weaknesses</a:t>
            </a:r>
          </a:p>
          <a:p>
            <a:pPr lvl="1" eaLnBrk="1" hangingPunct="1">
              <a:lnSpc>
                <a:spcPct val="90000"/>
              </a:lnSpc>
            </a:pPr>
            <a:r>
              <a:rPr lang="en-US" altLang="en-US" sz="1600" i="1"/>
              <a:t>Planned change</a:t>
            </a:r>
            <a:r>
              <a:rPr lang="en-US" altLang="en-US" sz="1600"/>
              <a:t> (e.g., Lewin 1947; Cummings &amp; Worley 2001) has been the dominant model in the past (Burnes 2004)</a:t>
            </a:r>
          </a:p>
          <a:p>
            <a:pPr lvl="1" eaLnBrk="1" hangingPunct="1">
              <a:lnSpc>
                <a:spcPct val="90000"/>
              </a:lnSpc>
            </a:pPr>
            <a:r>
              <a:rPr lang="en-US" altLang="en-US" sz="1600"/>
              <a:t>Most change efforts employing planned change (top-down, top down &amp; bottom-up, attitude change) fail because they are </a:t>
            </a:r>
            <a:r>
              <a:rPr lang="ja-JP" altLang="en-US" sz="1600">
                <a:latin typeface="Arial" panose="020B0604020202020204" pitchFamily="34" charset="0"/>
              </a:rPr>
              <a:t>“</a:t>
            </a:r>
            <a:r>
              <a:rPr lang="en-US" altLang="ja-JP" sz="1600"/>
              <a:t>conceptually and practically flawed</a:t>
            </a:r>
            <a:r>
              <a:rPr lang="ja-JP" altLang="en-US" sz="1600">
                <a:latin typeface="Arial" panose="020B0604020202020204" pitchFamily="34" charset="0"/>
              </a:rPr>
              <a:t>”</a:t>
            </a:r>
            <a:r>
              <a:rPr lang="en-US" altLang="ja-JP" sz="1600"/>
              <a:t> (Hoverstadt 2004:176)</a:t>
            </a:r>
          </a:p>
          <a:p>
            <a:pPr lvl="1" eaLnBrk="1" hangingPunct="1">
              <a:lnSpc>
                <a:spcPct val="90000"/>
              </a:lnSpc>
            </a:pPr>
            <a:r>
              <a:rPr lang="en-US" altLang="en-US" sz="1600"/>
              <a:t>Growing chorus of disapproval of </a:t>
            </a:r>
            <a:r>
              <a:rPr lang="en-US" altLang="en-US" sz="1600" i="1"/>
              <a:t>planned change</a:t>
            </a:r>
            <a:r>
              <a:rPr lang="en-US" altLang="en-US" sz="1600"/>
              <a:t> and increasing support for </a:t>
            </a:r>
            <a:r>
              <a:rPr lang="en-US" altLang="en-US" sz="1600" i="1"/>
              <a:t>emergent </a:t>
            </a:r>
          </a:p>
          <a:p>
            <a:pPr lvl="1" eaLnBrk="1" hangingPunct="1">
              <a:lnSpc>
                <a:spcPct val="90000"/>
              </a:lnSpc>
              <a:buFontTx/>
              <a:buNone/>
            </a:pPr>
            <a:r>
              <a:rPr lang="en-US" altLang="en-US" sz="1600" i="1"/>
              <a:t>      change, but </a:t>
            </a:r>
            <a:r>
              <a:rPr lang="en-US" altLang="en-US" sz="1600"/>
              <a:t>choosing either one alone may be suboptimal (Burnes 2004:890)</a:t>
            </a:r>
            <a:endParaRPr lang="en-US" altLang="en-US" sz="2400"/>
          </a:p>
        </p:txBody>
      </p:sp>
      <p:sp>
        <p:nvSpPr>
          <p:cNvPr id="395269" name="Text Box 5">
            <a:extLst>
              <a:ext uri="{FF2B5EF4-FFF2-40B4-BE49-F238E27FC236}">
                <a16:creationId xmlns:a16="http://schemas.microsoft.com/office/drawing/2014/main" id="{29FC423B-16AD-9CDA-2F30-F7A7573D1EDF}"/>
              </a:ext>
            </a:extLst>
          </p:cNvPr>
          <p:cNvSpPr txBox="1">
            <a:spLocks noChangeArrowheads="1"/>
          </p:cNvSpPr>
          <p:nvPr/>
        </p:nvSpPr>
        <p:spPr bwMode="auto">
          <a:xfrm>
            <a:off x="304800" y="5791200"/>
            <a:ext cx="7467600" cy="714375"/>
          </a:xfrm>
          <a:prstGeom prst="rect">
            <a:avLst/>
          </a:prstGeom>
          <a:noFill/>
          <a:ln w="12700" cap="sq">
            <a:solidFill>
              <a:schemeClr val="tx2"/>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a:defRPr/>
            </a:pPr>
            <a:r>
              <a:rPr lang="en-US" sz="2000">
                <a:solidFill>
                  <a:schemeClr val="tx2"/>
                </a:solidFill>
                <a:latin typeface="Times New Roman" charset="0"/>
                <a:ea typeface="ＭＳ Ｐゴシック" charset="0"/>
              </a:rPr>
              <a:t>Conventional concepts, methods and tools fall short in dealing  effectively with enterprise complexity and dynamics</a:t>
            </a:r>
            <a:endParaRPr lang="en-US" sz="1800">
              <a:latin typeface="Times New Roman" charset="0"/>
              <a:ea typeface="ＭＳ Ｐゴシック"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0EC27677-C5A3-2586-36FA-D996CAB11918}"/>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5" name="Footer Placeholder 4">
            <a:extLst>
              <a:ext uri="{FF2B5EF4-FFF2-40B4-BE49-F238E27FC236}">
                <a16:creationId xmlns:a16="http://schemas.microsoft.com/office/drawing/2014/main" id="{B15B75CB-27E5-6019-EBC9-A02ACA94AB38}"/>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7D3C322F-3C11-AA45-882E-1C1434235FEA}" type="slidenum">
              <a:rPr lang="en-US" altLang="en-US" sz="1200"/>
              <a:pPr eaLnBrk="1" hangingPunct="1"/>
              <a:t>26</a:t>
            </a:fld>
            <a:endParaRPr lang="en-US" altLang="en-US" sz="1200"/>
          </a:p>
        </p:txBody>
      </p:sp>
      <p:sp>
        <p:nvSpPr>
          <p:cNvPr id="715778" name="Rectangle 2">
            <a:extLst>
              <a:ext uri="{FF2B5EF4-FFF2-40B4-BE49-F238E27FC236}">
                <a16:creationId xmlns:a16="http://schemas.microsoft.com/office/drawing/2014/main" id="{4A5B69D8-E4C9-7298-3F80-BAB6764C02B6}"/>
              </a:ext>
            </a:extLst>
          </p:cNvPr>
          <p:cNvSpPr>
            <a:spLocks noGrp="1" noChangeArrowheads="1"/>
          </p:cNvSpPr>
          <p:nvPr>
            <p:ph type="title"/>
          </p:nvPr>
        </p:nvSpPr>
        <p:spPr>
          <a:xfrm>
            <a:off x="1066800" y="152400"/>
            <a:ext cx="8077200" cy="685800"/>
          </a:xfrm>
        </p:spPr>
        <p:txBody>
          <a:bodyPr/>
          <a:lstStyle/>
          <a:p>
            <a:pPr eaLnBrk="1" hangingPunct="1">
              <a:defRPr/>
            </a:pPr>
            <a:r>
              <a:rPr lang="en-US" sz="2800"/>
              <a:t>Perspective: MITRE-MIT ESD Collaborative Project</a:t>
            </a:r>
            <a:endParaRPr lang="en-US" sz="3500">
              <a:solidFill>
                <a:schemeClr val="accent2"/>
              </a:solidFill>
            </a:endParaRPr>
          </a:p>
        </p:txBody>
      </p:sp>
      <p:sp>
        <p:nvSpPr>
          <p:cNvPr id="715779" name="Rectangle 3">
            <a:extLst>
              <a:ext uri="{FF2B5EF4-FFF2-40B4-BE49-F238E27FC236}">
                <a16:creationId xmlns:a16="http://schemas.microsoft.com/office/drawing/2014/main" id="{66CC4A27-A5BF-6AA2-CBFC-2991DFA63485}"/>
              </a:ext>
            </a:extLst>
          </p:cNvPr>
          <p:cNvSpPr>
            <a:spLocks noGrp="1" noChangeArrowheads="1"/>
          </p:cNvSpPr>
          <p:nvPr>
            <p:ph type="body" idx="1"/>
          </p:nvPr>
        </p:nvSpPr>
        <p:spPr/>
        <p:txBody>
          <a:bodyPr/>
          <a:lstStyle/>
          <a:p>
            <a:pPr eaLnBrk="1" hangingPunct="1">
              <a:lnSpc>
                <a:spcPct val="90000"/>
              </a:lnSpc>
            </a:pPr>
            <a:r>
              <a:rPr lang="en-US" altLang="en-US" sz="2000"/>
              <a:t>MITRE-sponsored research project, now in its third year</a:t>
            </a:r>
          </a:p>
          <a:p>
            <a:pPr eaLnBrk="1" hangingPunct="1">
              <a:lnSpc>
                <a:spcPct val="90000"/>
              </a:lnSpc>
            </a:pPr>
            <a:r>
              <a:rPr lang="en-US" altLang="en-US" sz="2000"/>
              <a:t>Title: Enterprise Dynamics -- </a:t>
            </a:r>
            <a:r>
              <a:rPr lang="en-US" altLang="en-US" sz="1800"/>
              <a:t>Architecture-based, Decision-Driven Approach </a:t>
            </a:r>
          </a:p>
          <a:p>
            <a:pPr eaLnBrk="1" hangingPunct="1">
              <a:lnSpc>
                <a:spcPct val="90000"/>
              </a:lnSpc>
            </a:pPr>
            <a:r>
              <a:rPr lang="en-US" altLang="en-US" sz="2000"/>
              <a:t>MITRE Principal Investigator:</a:t>
            </a:r>
            <a:r>
              <a:rPr lang="en-US" altLang="en-US" sz="1900"/>
              <a:t> </a:t>
            </a:r>
            <a:r>
              <a:rPr lang="en-US" altLang="en-US" sz="1800"/>
              <a:t>Dr Kenneth Hoffman</a:t>
            </a:r>
            <a:endParaRPr lang="en-US" altLang="en-US" sz="1900"/>
          </a:p>
          <a:p>
            <a:pPr eaLnBrk="1" hangingPunct="1">
              <a:lnSpc>
                <a:spcPct val="90000"/>
              </a:lnSpc>
              <a:buFont typeface="Wingdings" pitchFamily="2" charset="2"/>
              <a:buNone/>
            </a:pPr>
            <a:r>
              <a:rPr lang="en-US" altLang="en-US" sz="1900"/>
              <a:t>      </a:t>
            </a:r>
            <a:r>
              <a:rPr lang="en-US" altLang="en-US" sz="2000"/>
              <a:t>MIT Principal Investigators:</a:t>
            </a:r>
            <a:r>
              <a:rPr lang="en-US" altLang="en-US" sz="1700"/>
              <a:t> </a:t>
            </a:r>
            <a:r>
              <a:rPr lang="en-US" altLang="en-US" sz="1800"/>
              <a:t>Dr Kirkor Bozdogan; Co-PI: Prof Joseph Sussman</a:t>
            </a:r>
          </a:p>
          <a:p>
            <a:pPr eaLnBrk="1" hangingPunct="1">
              <a:lnSpc>
                <a:spcPct val="90000"/>
              </a:lnSpc>
            </a:pPr>
            <a:r>
              <a:rPr lang="en-US" altLang="en-US" sz="2000"/>
              <a:t>Purpose:</a:t>
            </a:r>
            <a:r>
              <a:rPr lang="en-US" altLang="en-US" sz="1900"/>
              <a:t> </a:t>
            </a:r>
            <a:r>
              <a:rPr lang="en-US" altLang="en-US" sz="1900">
                <a:solidFill>
                  <a:schemeClr val="tx2"/>
                </a:solidFill>
              </a:rPr>
              <a:t>Develop</a:t>
            </a:r>
            <a:r>
              <a:rPr lang="en-US" altLang="en-US" sz="1900" b="1"/>
              <a:t> </a:t>
            </a:r>
            <a:r>
              <a:rPr lang="en-US" altLang="en-US" sz="2000">
                <a:solidFill>
                  <a:schemeClr val="tx2"/>
                </a:solidFill>
              </a:rPr>
              <a:t>concepts, models and tools for managing enterprise complexity and dynamics in an emerging network-centric environment</a:t>
            </a:r>
            <a:r>
              <a:rPr lang="en-US" altLang="en-US" sz="2000" b="1">
                <a:solidFill>
                  <a:schemeClr val="accent2"/>
                </a:solidFill>
              </a:rPr>
              <a:t> </a:t>
            </a:r>
          </a:p>
          <a:p>
            <a:pPr eaLnBrk="1" hangingPunct="1">
              <a:lnSpc>
                <a:spcPct val="90000"/>
              </a:lnSpc>
            </a:pPr>
            <a:r>
              <a:rPr lang="en-US" altLang="en-US" sz="2000"/>
              <a:t>Focus:</a:t>
            </a:r>
            <a:r>
              <a:rPr lang="en-US" altLang="en-US" sz="1900"/>
              <a:t> </a:t>
            </a:r>
            <a:r>
              <a:rPr lang="en-US" altLang="en-US" sz="1900" i="1">
                <a:solidFill>
                  <a:schemeClr val="tx2"/>
                </a:solidFill>
              </a:rPr>
              <a:t>C</a:t>
            </a:r>
            <a:r>
              <a:rPr lang="en-US" altLang="en-US" sz="2000" i="1">
                <a:solidFill>
                  <a:schemeClr val="tx2"/>
                </a:solidFill>
              </a:rPr>
              <a:t>omputational enterprise modeling and simulation for designing and evolving </a:t>
            </a:r>
            <a:r>
              <a:rPr lang="ja-JP" altLang="en-US" sz="2000" i="1">
                <a:solidFill>
                  <a:schemeClr val="tx2"/>
                </a:solidFill>
                <a:latin typeface="Arial" panose="020B0604020202020204" pitchFamily="34" charset="0"/>
              </a:rPr>
              <a:t>“</a:t>
            </a:r>
            <a:r>
              <a:rPr lang="en-US" altLang="ja-JP" sz="2000" i="1">
                <a:solidFill>
                  <a:schemeClr val="tx2"/>
                </a:solidFill>
              </a:rPr>
              <a:t>next-generation</a:t>
            </a:r>
            <a:r>
              <a:rPr lang="ja-JP" altLang="en-US" sz="2000" i="1">
                <a:solidFill>
                  <a:schemeClr val="tx2"/>
                </a:solidFill>
                <a:latin typeface="Arial" panose="020B0604020202020204" pitchFamily="34" charset="0"/>
              </a:rPr>
              <a:t>”</a:t>
            </a:r>
            <a:r>
              <a:rPr lang="en-US" altLang="ja-JP" sz="2000" i="1">
                <a:solidFill>
                  <a:schemeClr val="tx2"/>
                </a:solidFill>
              </a:rPr>
              <a:t> enterprises that are flexible, adaptive and robust (FAR)</a:t>
            </a:r>
          </a:p>
          <a:p>
            <a:pPr lvl="1" eaLnBrk="1" hangingPunct="1">
              <a:lnSpc>
                <a:spcPct val="90000"/>
              </a:lnSpc>
            </a:pPr>
            <a:r>
              <a:rPr lang="en-US" altLang="en-US" sz="1800"/>
              <a:t>Develop</a:t>
            </a:r>
            <a:r>
              <a:rPr lang="en-US" altLang="en-US" sz="1800" i="1"/>
              <a:t> </a:t>
            </a:r>
            <a:r>
              <a:rPr lang="en-US" altLang="en-US" sz="1800" b="1" i="1">
                <a:solidFill>
                  <a:srgbClr val="C92209"/>
                </a:solidFill>
              </a:rPr>
              <a:t> </a:t>
            </a:r>
            <a:r>
              <a:rPr lang="ja-JP" altLang="en-US" sz="1600">
                <a:latin typeface="Arial" panose="020B0604020202020204" pitchFamily="34" charset="0"/>
              </a:rPr>
              <a:t>“</a:t>
            </a:r>
            <a:r>
              <a:rPr lang="en-US" altLang="ja-JP" sz="1600"/>
              <a:t>proof-of-concept</a:t>
            </a:r>
            <a:r>
              <a:rPr lang="ja-JP" altLang="en-US" sz="1600">
                <a:latin typeface="Arial" panose="020B0604020202020204" pitchFamily="34" charset="0"/>
              </a:rPr>
              <a:t>”</a:t>
            </a:r>
            <a:r>
              <a:rPr lang="en-US" altLang="ja-JP" sz="1600"/>
              <a:t> enterprise modeling and simulation capability</a:t>
            </a:r>
          </a:p>
          <a:p>
            <a:pPr lvl="1" eaLnBrk="1" hangingPunct="1">
              <a:lnSpc>
                <a:spcPct val="90000"/>
              </a:lnSpc>
            </a:pPr>
            <a:r>
              <a:rPr lang="en-US" altLang="en-US" sz="1600"/>
              <a:t>Contribute to creation of </a:t>
            </a:r>
            <a:r>
              <a:rPr lang="en-US" altLang="en-US" sz="1600" i="1"/>
              <a:t>complex enterprise systems architecting and engineering</a:t>
            </a:r>
            <a:r>
              <a:rPr lang="en-US" altLang="en-US" sz="1600"/>
              <a:t> -- a new discipline</a:t>
            </a:r>
          </a:p>
          <a:p>
            <a:pPr eaLnBrk="1" hangingPunct="1">
              <a:lnSpc>
                <a:spcPct val="90000"/>
              </a:lnSpc>
            </a:pPr>
            <a:r>
              <a:rPr lang="en-US" altLang="en-US" sz="2000"/>
              <a:t>Interim Results:</a:t>
            </a:r>
            <a:r>
              <a:rPr lang="en-US" altLang="en-US" sz="2000" b="1"/>
              <a:t>  </a:t>
            </a:r>
          </a:p>
          <a:p>
            <a:pPr lvl="1" eaLnBrk="1" hangingPunct="1">
              <a:lnSpc>
                <a:spcPct val="90000"/>
              </a:lnSpc>
            </a:pPr>
            <a:r>
              <a:rPr lang="en-US" altLang="en-US" sz="1600"/>
              <a:t>Developed conceptual framework guiding enterprise transformation efforts</a:t>
            </a:r>
          </a:p>
          <a:p>
            <a:pPr lvl="1" eaLnBrk="1" hangingPunct="1">
              <a:lnSpc>
                <a:spcPct val="90000"/>
              </a:lnSpc>
            </a:pPr>
            <a:r>
              <a:rPr lang="en-US" altLang="en-US" sz="1600"/>
              <a:t>Made progress in modeling enterprise interactions to achieve better integration </a:t>
            </a:r>
          </a:p>
          <a:p>
            <a:pPr lvl="1" eaLnBrk="1" hangingPunct="1">
              <a:lnSpc>
                <a:spcPct val="90000"/>
              </a:lnSpc>
            </a:pPr>
            <a:r>
              <a:rPr lang="en-US" altLang="en-US" sz="1600"/>
              <a:t>Book in-process: </a:t>
            </a:r>
            <a:r>
              <a:rPr lang="en-US" altLang="en-US" sz="1600" i="1">
                <a:solidFill>
                  <a:schemeClr val="tx2"/>
                </a:solidFill>
              </a:rPr>
              <a:t>Complex Enterprise Systems Modeling and Engineering for Operational Excellence: Concepts, Models and Applications</a:t>
            </a:r>
            <a:r>
              <a:rPr lang="en-US" altLang="en-US" sz="1600" i="1">
                <a:solidFill>
                  <a:schemeClr val="hlink"/>
                </a:solidFill>
              </a:rPr>
              <a:t> </a:t>
            </a:r>
            <a:r>
              <a:rPr lang="en-US" altLang="en-US" sz="1600" i="1"/>
              <a:t>-- </a:t>
            </a:r>
            <a:r>
              <a:rPr lang="en-US" altLang="en-US" sz="1600"/>
              <a:t>Kenneth Hoffman [MITRE]</a:t>
            </a:r>
            <a:r>
              <a:rPr lang="en-US" altLang="en-US" sz="1600" i="1"/>
              <a:t> and </a:t>
            </a:r>
            <a:r>
              <a:rPr lang="en-US" altLang="en-US" sz="1600"/>
              <a:t>Kirkor Bozdogan [MIT], Co-editors. </a:t>
            </a:r>
          </a:p>
          <a:p>
            <a:pPr eaLnBrk="1" hangingPunct="1">
              <a:lnSpc>
                <a:spcPct val="90000"/>
              </a:lnSpc>
            </a:pPr>
            <a:endParaRPr lang="en-US" altLang="en-US" sz="1700" b="1"/>
          </a:p>
          <a:p>
            <a:pPr eaLnBrk="1" hangingPunct="1">
              <a:lnSpc>
                <a:spcPct val="90000"/>
              </a:lnSpc>
            </a:pPr>
            <a:endParaRPr lang="en-US" altLang="en-US" sz="28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2">
            <a:extLst>
              <a:ext uri="{FF2B5EF4-FFF2-40B4-BE49-F238E27FC236}">
                <a16:creationId xmlns:a16="http://schemas.microsoft.com/office/drawing/2014/main" id="{2B68B3DF-E37D-4DCA-D2AA-F9890F8006FD}"/>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7" name="Footer Placeholder 3">
            <a:extLst>
              <a:ext uri="{FF2B5EF4-FFF2-40B4-BE49-F238E27FC236}">
                <a16:creationId xmlns:a16="http://schemas.microsoft.com/office/drawing/2014/main" id="{0C28CF24-3EC4-A663-DEC6-AE0F1148F944}"/>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BDF38FFE-2551-F34B-9319-C73E2C8FC45D}" type="slidenum">
              <a:rPr lang="en-US" altLang="en-US" sz="1200"/>
              <a:pPr eaLnBrk="1" hangingPunct="1"/>
              <a:t>27</a:t>
            </a:fld>
            <a:endParaRPr lang="en-US" altLang="en-US" sz="1200"/>
          </a:p>
        </p:txBody>
      </p:sp>
      <p:sp>
        <p:nvSpPr>
          <p:cNvPr id="850946" name="Rectangle 2">
            <a:extLst>
              <a:ext uri="{FF2B5EF4-FFF2-40B4-BE49-F238E27FC236}">
                <a16:creationId xmlns:a16="http://schemas.microsoft.com/office/drawing/2014/main" id="{A1C87BCF-E610-FEA7-E974-F9267F96E8B7}"/>
              </a:ext>
            </a:extLst>
          </p:cNvPr>
          <p:cNvSpPr>
            <a:spLocks noGrp="1" noChangeArrowheads="1"/>
          </p:cNvSpPr>
          <p:nvPr>
            <p:ph type="title"/>
          </p:nvPr>
        </p:nvSpPr>
        <p:spPr/>
        <p:txBody>
          <a:bodyPr/>
          <a:lstStyle/>
          <a:p>
            <a:pPr eaLnBrk="1" hangingPunct="1">
              <a:defRPr/>
            </a:pPr>
            <a:r>
              <a:rPr lang="en-US" sz="2800"/>
              <a:t>An Example of System Architecture: </a:t>
            </a:r>
            <a:r>
              <a:rPr lang="en-US" sz="2400"/>
              <a:t>Typical Brain Network Architecture from Functional Resonance Imaging</a:t>
            </a:r>
            <a:endParaRPr lang="en-US" sz="2800"/>
          </a:p>
        </p:txBody>
      </p:sp>
      <p:pic>
        <p:nvPicPr>
          <p:cNvPr id="55300" name="Picture 3" descr="Picture 4">
            <a:extLst>
              <a:ext uri="{FF2B5EF4-FFF2-40B4-BE49-F238E27FC236}">
                <a16:creationId xmlns:a16="http://schemas.microsoft.com/office/drawing/2014/main" id="{77A8595F-86E6-3E58-3C49-E48F32F8C2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90600"/>
            <a:ext cx="73914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50948" name="Text Box 4">
            <a:extLst>
              <a:ext uri="{FF2B5EF4-FFF2-40B4-BE49-F238E27FC236}">
                <a16:creationId xmlns:a16="http://schemas.microsoft.com/office/drawing/2014/main" id="{1A83D660-8F01-FCE2-D39F-BFAC1813B03A}"/>
              </a:ext>
            </a:extLst>
          </p:cNvPr>
          <p:cNvSpPr txBox="1">
            <a:spLocks noChangeArrowheads="1"/>
          </p:cNvSpPr>
          <p:nvPr/>
        </p:nvSpPr>
        <p:spPr bwMode="auto">
          <a:xfrm>
            <a:off x="1295400" y="5410200"/>
            <a:ext cx="67818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1800">
                <a:latin typeface="Times New Roman" charset="0"/>
                <a:ea typeface="ＭＳ Ｐゴシック" charset="0"/>
              </a:rPr>
              <a:t>LEGEND:  </a:t>
            </a:r>
            <a:r>
              <a:rPr lang="en-US" sz="1800">
                <a:solidFill>
                  <a:schemeClr val="tx2"/>
                </a:solidFill>
                <a:latin typeface="Times New Roman" charset="0"/>
                <a:ea typeface="ＭＳ Ｐゴシック" charset="0"/>
              </a:rPr>
              <a:t>o</a:t>
            </a:r>
            <a:r>
              <a:rPr lang="en-US" sz="1800">
                <a:latin typeface="Times New Roman" charset="0"/>
                <a:ea typeface="ＭＳ Ｐゴシック" charset="0"/>
              </a:rPr>
              <a:t> Degree=1;  </a:t>
            </a:r>
            <a:r>
              <a:rPr lang="en-US" sz="1800">
                <a:solidFill>
                  <a:srgbClr val="33CC33"/>
                </a:solidFill>
                <a:latin typeface="Times New Roman" charset="0"/>
                <a:ea typeface="ＭＳ Ｐゴシック" charset="0"/>
              </a:rPr>
              <a:t>o </a:t>
            </a:r>
            <a:r>
              <a:rPr lang="en-US" sz="1800">
                <a:latin typeface="Times New Roman" charset="0"/>
                <a:ea typeface="ＭＳ Ｐゴシック" charset="0"/>
              </a:rPr>
              <a:t> Degree=2; </a:t>
            </a:r>
            <a:r>
              <a:rPr lang="en-US" sz="1800">
                <a:solidFill>
                  <a:srgbClr val="FF0539"/>
                </a:solidFill>
                <a:latin typeface="Times New Roman" charset="0"/>
                <a:ea typeface="ＭＳ Ｐゴシック" charset="0"/>
              </a:rPr>
              <a:t>o</a:t>
            </a:r>
            <a:r>
              <a:rPr lang="en-US" sz="1800">
                <a:latin typeface="Times New Roman" charset="0"/>
                <a:ea typeface="ＭＳ Ｐゴシック" charset="0"/>
              </a:rPr>
              <a:t> Degree=3; </a:t>
            </a:r>
            <a:r>
              <a:rPr lang="en-US" sz="1800">
                <a:solidFill>
                  <a:schemeClr val="bg1"/>
                </a:solidFill>
                <a:latin typeface="Times New Roman" charset="0"/>
                <a:ea typeface="ＭＳ Ｐゴシック" charset="0"/>
              </a:rPr>
              <a:t>o</a:t>
            </a:r>
            <a:r>
              <a:rPr lang="en-US" sz="1800">
                <a:latin typeface="Times New Roman" charset="0"/>
                <a:ea typeface="ＭＳ Ｐゴシック" charset="0"/>
              </a:rPr>
              <a:t>  Degree=4; etc.                                                      </a:t>
            </a:r>
          </a:p>
        </p:txBody>
      </p:sp>
      <p:sp>
        <p:nvSpPr>
          <p:cNvPr id="850949" name="Text Box 5">
            <a:extLst>
              <a:ext uri="{FF2B5EF4-FFF2-40B4-BE49-F238E27FC236}">
                <a16:creationId xmlns:a16="http://schemas.microsoft.com/office/drawing/2014/main" id="{57D43F03-4CA3-A578-F2FC-ACDB4950BA76}"/>
              </a:ext>
            </a:extLst>
          </p:cNvPr>
          <p:cNvSpPr txBox="1">
            <a:spLocks noChangeArrowheads="1"/>
          </p:cNvSpPr>
          <p:nvPr/>
        </p:nvSpPr>
        <p:spPr bwMode="auto">
          <a:xfrm>
            <a:off x="762000" y="5984875"/>
            <a:ext cx="7010400"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r>
              <a:rPr lang="en-US" altLang="en-US" sz="1200"/>
              <a:t>SOURCE: From Dante R. Chialvo, </a:t>
            </a:r>
            <a:r>
              <a:rPr lang="ja-JP" altLang="en-US" sz="1200">
                <a:latin typeface="Arial" panose="020B0604020202020204" pitchFamily="34" charset="0"/>
              </a:rPr>
              <a:t>“</a:t>
            </a:r>
            <a:r>
              <a:rPr lang="en-US" altLang="ja-JP" sz="1200"/>
              <a:t>Critical Brain Networks,</a:t>
            </a:r>
            <a:r>
              <a:rPr lang="ja-JP" altLang="en-US" sz="1200">
                <a:latin typeface="Arial" panose="020B0604020202020204" pitchFamily="34" charset="0"/>
              </a:rPr>
              <a:t>”</a:t>
            </a:r>
            <a:r>
              <a:rPr lang="en-US" altLang="ja-JP" sz="1200"/>
              <a:t> Physica A 340 (2004),756-765 (Figure 2, p.760)</a:t>
            </a:r>
            <a:endParaRPr lang="en-US" altLang="en-US" sz="12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BDCA170-52A4-D1EC-10CA-F8043E7A7CE5}"/>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5" name="Footer Placeholder 4">
            <a:extLst>
              <a:ext uri="{FF2B5EF4-FFF2-40B4-BE49-F238E27FC236}">
                <a16:creationId xmlns:a16="http://schemas.microsoft.com/office/drawing/2014/main" id="{1E307FD1-19CE-E704-F1A7-2BF496E516EA}"/>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9F821FAF-944D-ED48-B1D6-D72A104A3FA9}" type="slidenum">
              <a:rPr lang="en-US" altLang="en-US" sz="1200"/>
              <a:pPr eaLnBrk="1" hangingPunct="1"/>
              <a:t>28</a:t>
            </a:fld>
            <a:endParaRPr lang="en-US" altLang="en-US" sz="1200"/>
          </a:p>
        </p:txBody>
      </p:sp>
      <p:sp>
        <p:nvSpPr>
          <p:cNvPr id="400386" name="Rectangle 2">
            <a:extLst>
              <a:ext uri="{FF2B5EF4-FFF2-40B4-BE49-F238E27FC236}">
                <a16:creationId xmlns:a16="http://schemas.microsoft.com/office/drawing/2014/main" id="{D502E9A5-061F-3E26-B5D0-52CFEB293E8A}"/>
              </a:ext>
            </a:extLst>
          </p:cNvPr>
          <p:cNvSpPr>
            <a:spLocks noGrp="1" noChangeArrowheads="1"/>
          </p:cNvSpPr>
          <p:nvPr>
            <p:ph type="title"/>
          </p:nvPr>
        </p:nvSpPr>
        <p:spPr/>
        <p:txBody>
          <a:bodyPr/>
          <a:lstStyle/>
          <a:p>
            <a:pPr eaLnBrk="1" hangingPunct="1">
              <a:defRPr/>
            </a:pPr>
            <a:r>
              <a:rPr lang="en-US" sz="2800">
                <a:effectLst/>
              </a:rPr>
              <a:t>Enterprises as Complex Systems: Evolution of Theoretical Perspective</a:t>
            </a:r>
            <a:endParaRPr lang="en-US"/>
          </a:p>
        </p:txBody>
      </p:sp>
      <p:sp>
        <p:nvSpPr>
          <p:cNvPr id="400387" name="Rectangle 3">
            <a:extLst>
              <a:ext uri="{FF2B5EF4-FFF2-40B4-BE49-F238E27FC236}">
                <a16:creationId xmlns:a16="http://schemas.microsoft.com/office/drawing/2014/main" id="{51314834-6BA9-479C-270F-45E192F99737}"/>
              </a:ext>
            </a:extLst>
          </p:cNvPr>
          <p:cNvSpPr>
            <a:spLocks noGrp="1" noChangeArrowheads="1"/>
          </p:cNvSpPr>
          <p:nvPr>
            <p:ph type="body" idx="1"/>
          </p:nvPr>
        </p:nvSpPr>
        <p:spPr>
          <a:xfrm>
            <a:off x="228600" y="990600"/>
            <a:ext cx="8686800" cy="5562600"/>
          </a:xfrm>
        </p:spPr>
        <p:txBody>
          <a:bodyPr/>
          <a:lstStyle/>
          <a:p>
            <a:pPr eaLnBrk="1" hangingPunct="1">
              <a:lnSpc>
                <a:spcPct val="90000"/>
              </a:lnSpc>
            </a:pPr>
            <a:r>
              <a:rPr lang="en-US" altLang="en-US" sz="2400" i="1">
                <a:solidFill>
                  <a:schemeClr val="tx2"/>
                </a:solidFill>
              </a:rPr>
              <a:t>Closed-systems view --</a:t>
            </a:r>
            <a:r>
              <a:rPr lang="en-US" altLang="en-US" sz="2000"/>
              <a:t> </a:t>
            </a:r>
            <a:r>
              <a:rPr lang="en-US" altLang="en-US" sz="1800"/>
              <a:t>Legacy historical perspective [Taylor 1911; Gulick &amp; Urwick 1937; Weber 1947]</a:t>
            </a:r>
          </a:p>
          <a:p>
            <a:pPr lvl="1" eaLnBrk="1" hangingPunct="1">
              <a:lnSpc>
                <a:spcPct val="90000"/>
              </a:lnSpc>
            </a:pPr>
            <a:r>
              <a:rPr lang="en-US" altLang="en-US" sz="1600"/>
              <a:t>Grounded in scientific management tradition (even going back to Adam Smith)</a:t>
            </a:r>
          </a:p>
          <a:p>
            <a:pPr lvl="1" eaLnBrk="1" hangingPunct="1">
              <a:lnSpc>
                <a:spcPct val="90000"/>
              </a:lnSpc>
            </a:pPr>
            <a:r>
              <a:rPr lang="en-US" altLang="en-US" sz="1600"/>
              <a:t>Internal perspective; primarily concerned with </a:t>
            </a:r>
            <a:r>
              <a:rPr lang="en-US" altLang="en-US" sz="1600" i="1"/>
              <a:t>efficiency</a:t>
            </a:r>
          </a:p>
          <a:p>
            <a:pPr lvl="1" eaLnBrk="1" hangingPunct="1">
              <a:lnSpc>
                <a:spcPct val="90000"/>
              </a:lnSpc>
            </a:pPr>
            <a:r>
              <a:rPr lang="en-US" altLang="en-US" sz="1600"/>
              <a:t>Static model; </a:t>
            </a:r>
            <a:r>
              <a:rPr lang="ja-JP" altLang="en-US" sz="1600">
                <a:latin typeface="Arial" panose="020B0604020202020204" pitchFamily="34" charset="0"/>
              </a:rPr>
              <a:t>“</a:t>
            </a:r>
            <a:r>
              <a:rPr lang="en-US" altLang="ja-JP" sz="1600"/>
              <a:t>organization as machine metaphor</a:t>
            </a:r>
            <a:r>
              <a:rPr lang="ja-JP" altLang="en-US" sz="1600">
                <a:latin typeface="Arial" panose="020B0604020202020204" pitchFamily="34" charset="0"/>
              </a:rPr>
              <a:t>”</a:t>
            </a:r>
            <a:r>
              <a:rPr lang="en-US" altLang="ja-JP" sz="1600"/>
              <a:t> </a:t>
            </a:r>
          </a:p>
          <a:p>
            <a:pPr eaLnBrk="1" hangingPunct="1">
              <a:lnSpc>
                <a:spcPct val="90000"/>
              </a:lnSpc>
            </a:pPr>
            <a:r>
              <a:rPr lang="en-US" altLang="en-US" sz="2400" i="1">
                <a:solidFill>
                  <a:schemeClr val="tx2"/>
                </a:solidFill>
              </a:rPr>
              <a:t>Open-systems view --</a:t>
            </a:r>
            <a:r>
              <a:rPr lang="en-US" altLang="en-US" sz="2000"/>
              <a:t> </a:t>
            </a:r>
            <a:r>
              <a:rPr lang="ja-JP" altLang="en-US" sz="2000">
                <a:latin typeface="Arial" panose="020B0604020202020204" pitchFamily="34" charset="0"/>
              </a:rPr>
              <a:t>“</a:t>
            </a:r>
            <a:r>
              <a:rPr lang="en-US" altLang="ja-JP" sz="1800"/>
              <a:t>Modern</a:t>
            </a:r>
            <a:r>
              <a:rPr lang="ja-JP" altLang="en-US" sz="1800">
                <a:latin typeface="Arial" panose="020B0604020202020204" pitchFamily="34" charset="0"/>
              </a:rPr>
              <a:t>”</a:t>
            </a:r>
            <a:r>
              <a:rPr lang="en-US" altLang="ja-JP" sz="1800"/>
              <a:t> perspective [Katz &amp; Kahn 1966;Thompson 1967; Lawrence &amp; Lorsch 1967]</a:t>
            </a:r>
            <a:r>
              <a:rPr lang="en-US" altLang="ja-JP" sz="2200"/>
              <a:t> </a:t>
            </a:r>
          </a:p>
          <a:p>
            <a:pPr lvl="1" eaLnBrk="1" hangingPunct="1">
              <a:lnSpc>
                <a:spcPct val="90000"/>
              </a:lnSpc>
            </a:pPr>
            <a:r>
              <a:rPr lang="en-US" altLang="en-US" sz="1600"/>
              <a:t>External perspective; central emphasis on </a:t>
            </a:r>
            <a:r>
              <a:rPr lang="en-US" altLang="en-US" sz="1600" i="1"/>
              <a:t>effectiveness</a:t>
            </a:r>
            <a:r>
              <a:rPr lang="en-US" altLang="en-US" sz="1600"/>
              <a:t> through </a:t>
            </a:r>
            <a:r>
              <a:rPr lang="en-US" altLang="en-US" sz="1600" i="1"/>
              <a:t>adaptation</a:t>
            </a:r>
            <a:r>
              <a:rPr lang="en-US" altLang="en-US" sz="1600"/>
              <a:t> in a changing environment </a:t>
            </a:r>
          </a:p>
          <a:p>
            <a:pPr lvl="1" eaLnBrk="1" hangingPunct="1">
              <a:lnSpc>
                <a:spcPct val="90000"/>
              </a:lnSpc>
            </a:pPr>
            <a:r>
              <a:rPr lang="en-US" altLang="en-US" sz="1600"/>
              <a:t>Driven by the thinking that organizations are complex open systems interacting with the external environment, where the central  problem is coping with uncertainty </a:t>
            </a:r>
          </a:p>
          <a:p>
            <a:pPr lvl="1" eaLnBrk="1" hangingPunct="1">
              <a:lnSpc>
                <a:spcPct val="90000"/>
              </a:lnSpc>
            </a:pPr>
            <a:r>
              <a:rPr lang="en-US" altLang="en-US" sz="1600"/>
              <a:t>Dynamic model, one-way causation (</a:t>
            </a:r>
            <a:r>
              <a:rPr lang="ja-JP" altLang="en-US" sz="1600">
                <a:latin typeface="Arial" panose="020B0604020202020204" pitchFamily="34" charset="0"/>
              </a:rPr>
              <a:t>“</a:t>
            </a:r>
            <a:r>
              <a:rPr lang="en-US" altLang="ja-JP" sz="1600"/>
              <a:t>environment is boss</a:t>
            </a:r>
            <a:r>
              <a:rPr lang="ja-JP" altLang="en-US" sz="1600">
                <a:latin typeface="Arial" panose="020B0604020202020204" pitchFamily="34" charset="0"/>
              </a:rPr>
              <a:t>”</a:t>
            </a:r>
            <a:r>
              <a:rPr lang="en-US" altLang="ja-JP" sz="1600"/>
              <a:t>)</a:t>
            </a:r>
          </a:p>
          <a:p>
            <a:pPr eaLnBrk="1" hangingPunct="1">
              <a:lnSpc>
                <a:spcPct val="90000"/>
              </a:lnSpc>
            </a:pPr>
            <a:r>
              <a:rPr lang="en-US" altLang="en-US" sz="2400" i="1">
                <a:solidFill>
                  <a:schemeClr val="tx2"/>
                </a:solidFill>
              </a:rPr>
              <a:t>Complex adaptive systems view --</a:t>
            </a:r>
            <a:r>
              <a:rPr lang="en-US" altLang="en-US" sz="2000"/>
              <a:t> </a:t>
            </a:r>
            <a:r>
              <a:rPr lang="en-US" altLang="en-US" sz="1800"/>
              <a:t>Emerging multilevel co-evolutionary complexity paradigm [Holland 1992; Carley 1997; Dooley 1997; Levinthal &amp; Warglien 1999; Tilebein 2006]</a:t>
            </a:r>
          </a:p>
          <a:p>
            <a:pPr lvl="1" eaLnBrk="1" hangingPunct="1">
              <a:lnSpc>
                <a:spcPct val="90000"/>
              </a:lnSpc>
            </a:pPr>
            <a:r>
              <a:rPr lang="en-US" altLang="en-US" sz="1600"/>
              <a:t>Organizations search, adapt &amp; learn in a shifting &amp; complex fitness landscape</a:t>
            </a:r>
          </a:p>
          <a:p>
            <a:pPr lvl="1" eaLnBrk="1" hangingPunct="1">
              <a:lnSpc>
                <a:spcPct val="90000"/>
              </a:lnSpc>
            </a:pPr>
            <a:r>
              <a:rPr lang="en-US" altLang="en-US" sz="1600"/>
              <a:t>Landscape complexity depends on the intensity of the web of multilevel interdependencies (internal, external); management</a:t>
            </a:r>
            <a:r>
              <a:rPr lang="ja-JP" altLang="en-US" sz="1600">
                <a:latin typeface="Arial" panose="020B0604020202020204" pitchFamily="34" charset="0"/>
              </a:rPr>
              <a:t>’</a:t>
            </a:r>
            <a:r>
              <a:rPr lang="en-US" altLang="ja-JP" sz="1600"/>
              <a:t>s task is to </a:t>
            </a:r>
            <a:r>
              <a:rPr lang="ja-JP" altLang="en-US" sz="1600">
                <a:latin typeface="Arial" panose="020B0604020202020204" pitchFamily="34" charset="0"/>
              </a:rPr>
              <a:t>“</a:t>
            </a:r>
            <a:r>
              <a:rPr lang="en-US" altLang="ja-JP" sz="1600"/>
              <a:t>tune</a:t>
            </a:r>
            <a:r>
              <a:rPr lang="ja-JP" altLang="en-US" sz="1600">
                <a:latin typeface="Arial" panose="020B0604020202020204" pitchFamily="34" charset="0"/>
              </a:rPr>
              <a:t>”</a:t>
            </a:r>
            <a:r>
              <a:rPr lang="en-US" altLang="ja-JP" sz="1600"/>
              <a:t> these interdependencies</a:t>
            </a:r>
          </a:p>
          <a:p>
            <a:pPr lvl="1" eaLnBrk="1" hangingPunct="1">
              <a:lnSpc>
                <a:spcPct val="90000"/>
              </a:lnSpc>
            </a:pPr>
            <a:r>
              <a:rPr lang="en-US" altLang="en-US" sz="1600"/>
              <a:t>Main challenge is how to avoid catastrophe of getting stuck in local pockets </a:t>
            </a:r>
          </a:p>
          <a:p>
            <a:pPr lvl="1" eaLnBrk="1" hangingPunct="1">
              <a:lnSpc>
                <a:spcPct val="90000"/>
              </a:lnSpc>
            </a:pPr>
            <a:r>
              <a:rPr lang="en-US" altLang="en-US" sz="1600"/>
              <a:t>Dynamic model, two-way causation</a:t>
            </a:r>
            <a:r>
              <a:rPr lang="en-US" altLang="en-US" sz="2000"/>
              <a:t>    </a:t>
            </a:r>
          </a:p>
          <a:p>
            <a:pPr eaLnBrk="1" hangingPunct="1">
              <a:lnSpc>
                <a:spcPct val="90000"/>
              </a:lnSpc>
            </a:pPr>
            <a:endParaRPr lang="en-US" altLang="en-US" sz="28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3">
            <a:extLst>
              <a:ext uri="{FF2B5EF4-FFF2-40B4-BE49-F238E27FC236}">
                <a16:creationId xmlns:a16="http://schemas.microsoft.com/office/drawing/2014/main" id="{0A768019-947D-0445-D299-8ADC3EB57AEC}"/>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8" name="Footer Placeholder 4">
            <a:extLst>
              <a:ext uri="{FF2B5EF4-FFF2-40B4-BE49-F238E27FC236}">
                <a16:creationId xmlns:a16="http://schemas.microsoft.com/office/drawing/2014/main" id="{E537560C-762A-6D69-00F0-BC5FB05E3FB6}"/>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AFBC378B-E187-2C4D-8F06-C51E9E40805E}" type="slidenum">
              <a:rPr lang="en-US" altLang="en-US" sz="1200"/>
              <a:pPr eaLnBrk="1" hangingPunct="1"/>
              <a:t>29</a:t>
            </a:fld>
            <a:endParaRPr lang="en-US" altLang="en-US" sz="1200"/>
          </a:p>
        </p:txBody>
      </p:sp>
      <p:sp>
        <p:nvSpPr>
          <p:cNvPr id="705538" name="Rectangle 2">
            <a:extLst>
              <a:ext uri="{FF2B5EF4-FFF2-40B4-BE49-F238E27FC236}">
                <a16:creationId xmlns:a16="http://schemas.microsoft.com/office/drawing/2014/main" id="{E2BF34C4-CF30-10D4-486F-A157F13BF780}"/>
              </a:ext>
            </a:extLst>
          </p:cNvPr>
          <p:cNvSpPr>
            <a:spLocks noGrp="1" noChangeArrowheads="1"/>
          </p:cNvSpPr>
          <p:nvPr>
            <p:ph type="title"/>
          </p:nvPr>
        </p:nvSpPr>
        <p:spPr/>
        <p:txBody>
          <a:bodyPr/>
          <a:lstStyle/>
          <a:p>
            <a:pPr eaLnBrk="1" hangingPunct="1"/>
            <a:r>
              <a:rPr lang="en-US" altLang="en-US" sz="2800"/>
              <a:t>Basic Properties of Enterprises: Contemporary Theoretical Perspective</a:t>
            </a:r>
          </a:p>
        </p:txBody>
      </p:sp>
      <p:sp>
        <p:nvSpPr>
          <p:cNvPr id="705539" name="Rectangle 3">
            <a:extLst>
              <a:ext uri="{FF2B5EF4-FFF2-40B4-BE49-F238E27FC236}">
                <a16:creationId xmlns:a16="http://schemas.microsoft.com/office/drawing/2014/main" id="{883F0133-5D9B-DC93-92FF-A4AF9EEAA561}"/>
              </a:ext>
            </a:extLst>
          </p:cNvPr>
          <p:cNvSpPr>
            <a:spLocks noGrp="1" noChangeArrowheads="1"/>
          </p:cNvSpPr>
          <p:nvPr>
            <p:ph type="body" idx="1"/>
          </p:nvPr>
        </p:nvSpPr>
        <p:spPr>
          <a:xfrm>
            <a:off x="457200" y="1066800"/>
            <a:ext cx="8534400" cy="5257800"/>
          </a:xfrm>
        </p:spPr>
        <p:txBody>
          <a:bodyPr/>
          <a:lstStyle/>
          <a:p>
            <a:pPr eaLnBrk="1" hangingPunct="1">
              <a:lnSpc>
                <a:spcPct val="90000"/>
              </a:lnSpc>
            </a:pPr>
            <a:r>
              <a:rPr lang="en-US" altLang="en-US" sz="1800"/>
              <a:t>Systems (including organizations) are complex systems; complex systems are </a:t>
            </a:r>
            <a:r>
              <a:rPr lang="ja-JP" altLang="en-US" sz="1800">
                <a:latin typeface="Arial" panose="020B0604020202020204" pitchFamily="34" charset="0"/>
              </a:rPr>
              <a:t>“</a:t>
            </a:r>
            <a:r>
              <a:rPr lang="en-US" altLang="ja-JP" sz="1800"/>
              <a:t>… made up of a large number of parts that interact in a nonsimple way,</a:t>
            </a:r>
            <a:r>
              <a:rPr lang="ja-JP" altLang="en-US" sz="1800">
                <a:latin typeface="Arial" panose="020B0604020202020204" pitchFamily="34" charset="0"/>
              </a:rPr>
              <a:t>”</a:t>
            </a:r>
            <a:r>
              <a:rPr lang="en-US" altLang="ja-JP" sz="1800"/>
              <a:t> where </a:t>
            </a:r>
            <a:r>
              <a:rPr lang="ja-JP" altLang="en-US" sz="1800">
                <a:latin typeface="Arial" panose="020B0604020202020204" pitchFamily="34" charset="0"/>
              </a:rPr>
              <a:t>“</a:t>
            </a:r>
            <a:r>
              <a:rPr lang="en-US" altLang="ja-JP" sz="1800"/>
              <a:t>the whole is more than the sum of its parts</a:t>
            </a:r>
            <a:r>
              <a:rPr lang="ja-JP" altLang="en-US" sz="1800">
                <a:latin typeface="Arial" panose="020B0604020202020204" pitchFamily="34" charset="0"/>
              </a:rPr>
              <a:t>”</a:t>
            </a:r>
            <a:r>
              <a:rPr lang="en-US" altLang="ja-JP" sz="1800"/>
              <a:t> [Simon 1962]</a:t>
            </a:r>
          </a:p>
          <a:p>
            <a:pPr eaLnBrk="1" hangingPunct="1">
              <a:lnSpc>
                <a:spcPct val="90000"/>
              </a:lnSpc>
              <a:buSzTx/>
            </a:pPr>
            <a:r>
              <a:rPr lang="en-US" altLang="en-US" sz="1800"/>
              <a:t>Seen as </a:t>
            </a:r>
            <a:r>
              <a:rPr lang="ja-JP" altLang="en-US" sz="1800">
                <a:latin typeface="Arial" panose="020B0604020202020204" pitchFamily="34" charset="0"/>
              </a:rPr>
              <a:t>“</a:t>
            </a:r>
            <a:r>
              <a:rPr lang="en-US" altLang="ja-JP" sz="1800"/>
              <a:t>highly integrated system[s] whose performance is determined by the degree of alignment among major elements</a:t>
            </a:r>
            <a:r>
              <a:rPr lang="ja-JP" altLang="en-US" sz="1800">
                <a:latin typeface="Arial" panose="020B0604020202020204" pitchFamily="34" charset="0"/>
              </a:rPr>
              <a:t>”</a:t>
            </a:r>
            <a:r>
              <a:rPr lang="en-US" altLang="ja-JP" sz="1800"/>
              <a:t> [Nadler &amp; Tushman 1977]</a:t>
            </a:r>
          </a:p>
          <a:p>
            <a:pPr eaLnBrk="1" hangingPunct="1">
              <a:lnSpc>
                <a:spcPct val="90000"/>
              </a:lnSpc>
              <a:buSzTx/>
            </a:pPr>
            <a:r>
              <a:rPr lang="en-US" altLang="en-US" sz="1800"/>
              <a:t>Typically characterized as </a:t>
            </a:r>
            <a:r>
              <a:rPr lang="ja-JP" altLang="en-US" sz="1800">
                <a:latin typeface="Arial" panose="020B0604020202020204" pitchFamily="34" charset="0"/>
              </a:rPr>
              <a:t>“</a:t>
            </a:r>
            <a:r>
              <a:rPr lang="en-US" altLang="ja-JP" sz="1800"/>
              <a:t>complex entities … composed of tightly interdependent and mutually supportive elements</a:t>
            </a:r>
            <a:r>
              <a:rPr lang="ja-JP" altLang="en-US" sz="1800">
                <a:latin typeface="Arial" panose="020B0604020202020204" pitchFamily="34" charset="0"/>
              </a:rPr>
              <a:t>”</a:t>
            </a:r>
            <a:r>
              <a:rPr lang="en-US" altLang="ja-JP" sz="1800"/>
              <a:t> [Miller &amp; Friesen 1984]</a:t>
            </a:r>
          </a:p>
          <a:p>
            <a:pPr eaLnBrk="1" hangingPunct="1">
              <a:lnSpc>
                <a:spcPct val="90000"/>
              </a:lnSpc>
              <a:buSzTx/>
            </a:pPr>
            <a:r>
              <a:rPr lang="en-US" altLang="en-US" sz="1800"/>
              <a:t>Conceptualized by many as systems of highly interdependent elements [Milgrom &amp; Roberts 1990; Levinthal 1997; Siggelkow 2002]</a:t>
            </a:r>
          </a:p>
          <a:p>
            <a:pPr eaLnBrk="1" hangingPunct="1">
              <a:lnSpc>
                <a:spcPct val="90000"/>
              </a:lnSpc>
              <a:buSzTx/>
            </a:pPr>
            <a:r>
              <a:rPr lang="en-US" altLang="en-US" sz="1800"/>
              <a:t>Difficult to comprehend the underlying structure that binds together many parts, and even if we could uncover the structure, anticipating the effects of their interactions on system behavior and performance is far from simple [Cohen &amp; Axelrod 1999; Kauffman 1993]</a:t>
            </a:r>
          </a:p>
          <a:p>
            <a:pPr eaLnBrk="1" hangingPunct="1">
              <a:lnSpc>
                <a:spcPct val="90000"/>
              </a:lnSpc>
              <a:buSzTx/>
            </a:pPr>
            <a:r>
              <a:rPr lang="en-US" altLang="en-US" sz="1800"/>
              <a:t>Most living systems (including organizations) are unlikely to be decomposed into completely independent units (subsystems); however, they are nearly decomposable (ND) -- a common architectural feature that increases their fitness and expedites evolutionary process [Simon 2002] </a:t>
            </a:r>
          </a:p>
          <a:p>
            <a:pPr eaLnBrk="1" hangingPunct="1">
              <a:lnSpc>
                <a:spcPct val="90000"/>
              </a:lnSpc>
              <a:buSzTx/>
            </a:pPr>
            <a:endParaRPr lang="en-US" altLang="en-US" sz="1800"/>
          </a:p>
          <a:p>
            <a:pPr eaLnBrk="1" hangingPunct="1">
              <a:lnSpc>
                <a:spcPct val="90000"/>
              </a:lnSpc>
            </a:pPr>
            <a:endParaRPr lang="en-US" altLang="en-US" sz="1800"/>
          </a:p>
        </p:txBody>
      </p:sp>
      <p:sp>
        <p:nvSpPr>
          <p:cNvPr id="705540" name="Text Box 4">
            <a:extLst>
              <a:ext uri="{FF2B5EF4-FFF2-40B4-BE49-F238E27FC236}">
                <a16:creationId xmlns:a16="http://schemas.microsoft.com/office/drawing/2014/main" id="{BD2E0919-1FEC-5ED0-9F3F-63865951BD46}"/>
              </a:ext>
            </a:extLst>
          </p:cNvPr>
          <p:cNvSpPr txBox="1">
            <a:spLocks noChangeArrowheads="1"/>
          </p:cNvSpPr>
          <p:nvPr/>
        </p:nvSpPr>
        <p:spPr bwMode="auto">
          <a:xfrm>
            <a:off x="746125" y="5965825"/>
            <a:ext cx="18415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endParaRPr lang="en-US" sz="2000">
              <a:latin typeface="Times New Roman" charset="0"/>
              <a:ea typeface="ＭＳ Ｐゴシック" charset="0"/>
            </a:endParaRPr>
          </a:p>
        </p:txBody>
      </p:sp>
      <p:sp>
        <p:nvSpPr>
          <p:cNvPr id="705541" name="AutoShape 5">
            <a:extLst>
              <a:ext uri="{FF2B5EF4-FFF2-40B4-BE49-F238E27FC236}">
                <a16:creationId xmlns:a16="http://schemas.microsoft.com/office/drawing/2014/main" id="{B2110BDD-2E3F-6AC1-72A1-05869A99A93E}"/>
              </a:ext>
            </a:extLst>
          </p:cNvPr>
          <p:cNvSpPr>
            <a:spLocks noChangeArrowheads="1"/>
          </p:cNvSpPr>
          <p:nvPr/>
        </p:nvSpPr>
        <p:spPr bwMode="auto">
          <a:xfrm>
            <a:off x="914400" y="5715000"/>
            <a:ext cx="533400" cy="609600"/>
          </a:xfrm>
          <a:custGeom>
            <a:avLst/>
            <a:gdLst>
              <a:gd name="T0" fmla="*/ 400050 w 21600"/>
              <a:gd name="T1" fmla="*/ 0 h 21600"/>
              <a:gd name="T2" fmla="*/ 0 w 21600"/>
              <a:gd name="T3" fmla="*/ 304800 h 21600"/>
              <a:gd name="T4" fmla="*/ 400050 w 21600"/>
              <a:gd name="T5" fmla="*/ 609600 h 21600"/>
              <a:gd name="T6" fmla="*/ 533400 w 21600"/>
              <a:gd name="T7" fmla="*/ 304800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chemeClr val="accent1"/>
          </a:solidFill>
          <a:ln w="12700" cap="sq">
            <a:solidFill>
              <a:schemeClr val="tx1"/>
            </a:solidFill>
            <a:miter lim="800000"/>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705542" name="Text Box 6">
            <a:extLst>
              <a:ext uri="{FF2B5EF4-FFF2-40B4-BE49-F238E27FC236}">
                <a16:creationId xmlns:a16="http://schemas.microsoft.com/office/drawing/2014/main" id="{A30F19F5-3431-0888-5873-B85951302AF3}"/>
              </a:ext>
            </a:extLst>
          </p:cNvPr>
          <p:cNvSpPr txBox="1">
            <a:spLocks noChangeArrowheads="1"/>
          </p:cNvSpPr>
          <p:nvPr/>
        </p:nvSpPr>
        <p:spPr bwMode="auto">
          <a:xfrm>
            <a:off x="1447800" y="5791200"/>
            <a:ext cx="7467600" cy="3968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2000">
                <a:solidFill>
                  <a:schemeClr val="tx2"/>
                </a:solidFill>
                <a:latin typeface="Times New Roman" charset="0"/>
                <a:ea typeface="ＭＳ Ｐゴシック" charset="0"/>
              </a:rPr>
              <a:t>Main takeaway: </a:t>
            </a:r>
            <a:r>
              <a:rPr lang="en-US" sz="2000" i="1">
                <a:solidFill>
                  <a:schemeClr val="tx2"/>
                </a:solidFill>
                <a:latin typeface="Times New Roman" charset="0"/>
                <a:ea typeface="ＭＳ Ｐゴシック" charset="0"/>
              </a:rPr>
              <a:t>Need for holistic, not reductionist, thinking!</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8592C5FB-37C5-72B2-7118-74BCE392B694}"/>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6" name="Footer Placeholder 4">
            <a:extLst>
              <a:ext uri="{FF2B5EF4-FFF2-40B4-BE49-F238E27FC236}">
                <a16:creationId xmlns:a16="http://schemas.microsoft.com/office/drawing/2014/main" id="{B8045F86-1ECC-52BC-6309-64B0355CB828}"/>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30874946-CB74-F34A-8C5E-D1F1D2A56364}" type="slidenum">
              <a:rPr lang="en-US" altLang="en-US" sz="1200"/>
              <a:pPr eaLnBrk="1" hangingPunct="1"/>
              <a:t>3</a:t>
            </a:fld>
            <a:endParaRPr lang="en-US" altLang="en-US" sz="1200"/>
          </a:p>
        </p:txBody>
      </p:sp>
      <p:sp>
        <p:nvSpPr>
          <p:cNvPr id="931842" name="Rectangle 2">
            <a:extLst>
              <a:ext uri="{FF2B5EF4-FFF2-40B4-BE49-F238E27FC236}">
                <a16:creationId xmlns:a16="http://schemas.microsoft.com/office/drawing/2014/main" id="{18B7D4B3-BFB8-10BF-C608-0EEF78F8FC17}"/>
              </a:ext>
            </a:extLst>
          </p:cNvPr>
          <p:cNvSpPr>
            <a:spLocks noGrp="1" noChangeArrowheads="1"/>
          </p:cNvSpPr>
          <p:nvPr>
            <p:ph type="title"/>
          </p:nvPr>
        </p:nvSpPr>
        <p:spPr/>
        <p:txBody>
          <a:bodyPr/>
          <a:lstStyle/>
          <a:p>
            <a:pPr eaLnBrk="1" hangingPunct="1">
              <a:defRPr/>
            </a:pPr>
            <a:r>
              <a:rPr lang="en-US" sz="3200"/>
              <a:t>Focus</a:t>
            </a:r>
            <a:endParaRPr lang="en-US"/>
          </a:p>
        </p:txBody>
      </p:sp>
      <p:sp>
        <p:nvSpPr>
          <p:cNvPr id="931843" name="Rectangle 3">
            <a:extLst>
              <a:ext uri="{FF2B5EF4-FFF2-40B4-BE49-F238E27FC236}">
                <a16:creationId xmlns:a16="http://schemas.microsoft.com/office/drawing/2014/main" id="{E07EF50B-EBBD-9918-3AB3-5FA775B9D38C}"/>
              </a:ext>
            </a:extLst>
          </p:cNvPr>
          <p:cNvSpPr>
            <a:spLocks noGrp="1" noChangeArrowheads="1"/>
          </p:cNvSpPr>
          <p:nvPr>
            <p:ph type="body" idx="1"/>
          </p:nvPr>
        </p:nvSpPr>
        <p:spPr>
          <a:xfrm>
            <a:off x="228600" y="2286000"/>
            <a:ext cx="8686800" cy="3810000"/>
          </a:xfrm>
        </p:spPr>
        <p:txBody>
          <a:bodyPr/>
          <a:lstStyle/>
          <a:p>
            <a:pPr eaLnBrk="1" hangingPunct="1">
              <a:lnSpc>
                <a:spcPct val="90000"/>
              </a:lnSpc>
            </a:pPr>
            <a:r>
              <a:rPr lang="en-US" altLang="en-US" sz="2400"/>
              <a:t>Focus on the modeling-enabled design of the </a:t>
            </a:r>
            <a:r>
              <a:rPr lang="ja-JP" altLang="en-US" sz="2400">
                <a:latin typeface="Arial" panose="020B0604020202020204" pitchFamily="34" charset="0"/>
              </a:rPr>
              <a:t>“</a:t>
            </a:r>
            <a:r>
              <a:rPr lang="en-US" altLang="ja-JP" sz="2400"/>
              <a:t>fuzzy front-end</a:t>
            </a:r>
            <a:r>
              <a:rPr lang="ja-JP" altLang="en-US" sz="2400">
                <a:latin typeface="Arial" panose="020B0604020202020204" pitchFamily="34" charset="0"/>
              </a:rPr>
              <a:t>”</a:t>
            </a:r>
            <a:r>
              <a:rPr lang="en-US" altLang="ja-JP" sz="2400"/>
              <a:t> enterprise transformation process</a:t>
            </a:r>
          </a:p>
          <a:p>
            <a:pPr lvl="1" eaLnBrk="1" hangingPunct="1">
              <a:lnSpc>
                <a:spcPct val="90000"/>
              </a:lnSpc>
            </a:pPr>
            <a:r>
              <a:rPr lang="en-US" altLang="en-US" sz="1800"/>
              <a:t>Stress here on </a:t>
            </a:r>
            <a:r>
              <a:rPr lang="ja-JP" altLang="en-US" sz="1800">
                <a:latin typeface="Arial" panose="020B0604020202020204" pitchFamily="34" charset="0"/>
              </a:rPr>
              <a:t>“</a:t>
            </a:r>
            <a:r>
              <a:rPr lang="en-US" altLang="ja-JP" sz="1800"/>
              <a:t>designing the design process</a:t>
            </a:r>
            <a:r>
              <a:rPr lang="ja-JP" altLang="en-US" sz="1800">
                <a:latin typeface="Arial" panose="020B0604020202020204" pitchFamily="34" charset="0"/>
              </a:rPr>
              <a:t>”</a:t>
            </a:r>
            <a:r>
              <a:rPr lang="en-US" altLang="ja-JP" sz="1800"/>
              <a:t> -- hope to address the problem of </a:t>
            </a:r>
            <a:r>
              <a:rPr lang="ja-JP" altLang="en-US" sz="1800">
                <a:latin typeface="Arial" panose="020B0604020202020204" pitchFamily="34" charset="0"/>
              </a:rPr>
              <a:t>“</a:t>
            </a:r>
            <a:r>
              <a:rPr lang="en-US" altLang="ja-JP" sz="1800"/>
              <a:t>poor planning</a:t>
            </a:r>
            <a:r>
              <a:rPr lang="ja-JP" altLang="en-US" sz="1800">
                <a:latin typeface="Arial" panose="020B0604020202020204" pitchFamily="34" charset="0"/>
              </a:rPr>
              <a:t>”</a:t>
            </a:r>
            <a:r>
              <a:rPr lang="en-US" altLang="ja-JP" sz="1800"/>
              <a:t> often leading to failure</a:t>
            </a:r>
          </a:p>
          <a:p>
            <a:pPr lvl="1" eaLnBrk="1" hangingPunct="1">
              <a:lnSpc>
                <a:spcPct val="90000"/>
              </a:lnSpc>
            </a:pPr>
            <a:r>
              <a:rPr lang="en-US" altLang="en-US" sz="1800"/>
              <a:t>Provide a theory-grounded design process to help increase the likelihood of success</a:t>
            </a:r>
            <a:endParaRPr lang="en-US" altLang="en-US" sz="2000"/>
          </a:p>
          <a:p>
            <a:pPr eaLnBrk="1" hangingPunct="1">
              <a:lnSpc>
                <a:spcPct val="90000"/>
              </a:lnSpc>
            </a:pPr>
            <a:r>
              <a:rPr lang="en-US" altLang="en-US" sz="2400"/>
              <a:t>Particular emphasis on the role and application of computational enterprise modeling and simulation in designing the transformation process</a:t>
            </a:r>
          </a:p>
          <a:p>
            <a:pPr lvl="1" eaLnBrk="1" hangingPunct="1">
              <a:lnSpc>
                <a:spcPct val="90000"/>
              </a:lnSpc>
            </a:pPr>
            <a:r>
              <a:rPr lang="en-US" altLang="en-US" sz="1800"/>
              <a:t>Provide unified theoretical perspective from many disciplines</a:t>
            </a:r>
          </a:p>
          <a:p>
            <a:pPr lvl="1" eaLnBrk="1" hangingPunct="1">
              <a:lnSpc>
                <a:spcPct val="90000"/>
              </a:lnSpc>
            </a:pPr>
            <a:r>
              <a:rPr lang="en-US" altLang="en-US" sz="1800"/>
              <a:t>Explore modeling strategies under multiple contingency conditions to explore specific high-level decision issues </a:t>
            </a:r>
            <a:endParaRPr lang="en-US" altLang="en-US" sz="2000"/>
          </a:p>
          <a:p>
            <a:pPr lvl="1" eaLnBrk="1" hangingPunct="1">
              <a:lnSpc>
                <a:spcPct val="90000"/>
              </a:lnSpc>
              <a:buFontTx/>
              <a:buNone/>
            </a:pPr>
            <a:endParaRPr lang="en-US" altLang="en-US" sz="2000"/>
          </a:p>
          <a:p>
            <a:pPr eaLnBrk="1" hangingPunct="1">
              <a:lnSpc>
                <a:spcPct val="90000"/>
              </a:lnSpc>
            </a:pPr>
            <a:endParaRPr lang="en-US" altLang="en-US" sz="2400"/>
          </a:p>
        </p:txBody>
      </p:sp>
      <p:sp>
        <p:nvSpPr>
          <p:cNvPr id="931844" name="Text Box 4">
            <a:extLst>
              <a:ext uri="{FF2B5EF4-FFF2-40B4-BE49-F238E27FC236}">
                <a16:creationId xmlns:a16="http://schemas.microsoft.com/office/drawing/2014/main" id="{E5C6DE34-3463-4045-2A26-2A4C7D3E7FD2}"/>
              </a:ext>
            </a:extLst>
          </p:cNvPr>
          <p:cNvSpPr txBox="1">
            <a:spLocks noChangeArrowheads="1"/>
          </p:cNvSpPr>
          <p:nvPr/>
        </p:nvSpPr>
        <p:spPr bwMode="auto">
          <a:xfrm>
            <a:off x="533400" y="914400"/>
            <a:ext cx="8229600" cy="928688"/>
          </a:xfrm>
          <a:prstGeom prst="rect">
            <a:avLst/>
          </a:prstGeom>
          <a:noFill/>
          <a:ln w="12700" cap="sq">
            <a:solidFill>
              <a:schemeClr val="tx2"/>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nSpc>
                <a:spcPct val="90000"/>
              </a:lnSpc>
              <a:spcBef>
                <a:spcPct val="20000"/>
              </a:spcBef>
              <a:buClr>
                <a:schemeClr val="tx2"/>
              </a:buClr>
              <a:buSzPct val="75000"/>
              <a:buFont typeface="Wingdings" charset="0"/>
              <a:buNone/>
              <a:defRPr/>
            </a:pPr>
            <a:r>
              <a:rPr lang="en-US" sz="2000">
                <a:solidFill>
                  <a:schemeClr val="tx2"/>
                </a:solidFill>
                <a:effectLst>
                  <a:outerShdw blurRad="38100" dist="38100" dir="2700000" algn="tl">
                    <a:srgbClr val="000000"/>
                  </a:outerShdw>
                </a:effectLst>
                <a:latin typeface="Times New Roman" charset="0"/>
                <a:ea typeface="ＭＳ Ｐゴシック" charset="0"/>
              </a:rPr>
              <a:t>Urgent need to develop concepts, tools and methods effectively dealing with enterprise complexity and dynamics to design and implement successful enterprise transformation  </a:t>
            </a:r>
            <a:endParaRPr lang="en-US" sz="1800">
              <a:latin typeface="Times New Roman" charset="0"/>
              <a:ea typeface="ＭＳ Ｐゴシック" charset="0"/>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8" name="Date Placeholder 2">
            <a:extLst>
              <a:ext uri="{FF2B5EF4-FFF2-40B4-BE49-F238E27FC236}">
                <a16:creationId xmlns:a16="http://schemas.microsoft.com/office/drawing/2014/main" id="{FFC8186C-20BC-8C74-C553-DEF00F43D370}"/>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299" name="Footer Placeholder 3">
            <a:extLst>
              <a:ext uri="{FF2B5EF4-FFF2-40B4-BE49-F238E27FC236}">
                <a16:creationId xmlns:a16="http://schemas.microsoft.com/office/drawing/2014/main" id="{DB0ACF23-CAA1-4BF1-2567-A190504746D6}"/>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95A000B3-8D81-D047-A689-AF00537A372B}" type="slidenum">
              <a:rPr lang="en-US" altLang="en-US" sz="1200"/>
              <a:pPr eaLnBrk="1" hangingPunct="1"/>
              <a:t>30</a:t>
            </a:fld>
            <a:endParaRPr lang="en-US" altLang="en-US" sz="1200"/>
          </a:p>
        </p:txBody>
      </p:sp>
      <p:sp>
        <p:nvSpPr>
          <p:cNvPr id="807938" name="Rectangle 2">
            <a:extLst>
              <a:ext uri="{FF2B5EF4-FFF2-40B4-BE49-F238E27FC236}">
                <a16:creationId xmlns:a16="http://schemas.microsoft.com/office/drawing/2014/main" id="{BEB86799-960F-B21A-45F7-D5B35EE94A87}"/>
              </a:ext>
            </a:extLst>
          </p:cNvPr>
          <p:cNvSpPr>
            <a:spLocks noGrp="1" noChangeArrowheads="1"/>
          </p:cNvSpPr>
          <p:nvPr>
            <p:ph type="title"/>
          </p:nvPr>
        </p:nvSpPr>
        <p:spPr>
          <a:xfrm>
            <a:off x="1219200" y="0"/>
            <a:ext cx="7772400" cy="838200"/>
          </a:xfrm>
        </p:spPr>
        <p:txBody>
          <a:bodyPr/>
          <a:lstStyle/>
          <a:p>
            <a:pPr eaLnBrk="1" hangingPunct="1"/>
            <a:r>
              <a:rPr lang="en-US" altLang="en-US" sz="2800"/>
              <a:t>Air Force</a:t>
            </a:r>
            <a:r>
              <a:rPr lang="ja-JP" altLang="en-US" sz="2800">
                <a:latin typeface="Arial" panose="020B0604020202020204" pitchFamily="34" charset="0"/>
              </a:rPr>
              <a:t>’</a:t>
            </a:r>
            <a:r>
              <a:rPr lang="en-US" altLang="ja-JP" sz="2800"/>
              <a:t>s Sustainment Enterprise Architecture</a:t>
            </a:r>
            <a:br>
              <a:rPr lang="en-US" altLang="ja-JP" sz="2800"/>
            </a:br>
            <a:r>
              <a:rPr lang="en-US" altLang="ja-JP" sz="2800"/>
              <a:t>(</a:t>
            </a:r>
            <a:r>
              <a:rPr lang="ja-JP" altLang="en-US" sz="2800">
                <a:latin typeface="Arial" panose="020B0604020202020204" pitchFamily="34" charset="0"/>
              </a:rPr>
              <a:t>“</a:t>
            </a:r>
            <a:r>
              <a:rPr lang="en-US" altLang="ja-JP" sz="2800"/>
              <a:t>Logistics Pipeline</a:t>
            </a:r>
            <a:r>
              <a:rPr lang="ja-JP" altLang="en-US" sz="2800">
                <a:latin typeface="Arial" panose="020B0604020202020204" pitchFamily="34" charset="0"/>
              </a:rPr>
              <a:t>”</a:t>
            </a:r>
            <a:r>
              <a:rPr lang="en-US" altLang="ja-JP" sz="2800"/>
              <a:t>): </a:t>
            </a:r>
            <a:r>
              <a:rPr lang="en-US" altLang="ja-JP" sz="2400"/>
              <a:t>A Simple Pictorial Representation</a:t>
            </a:r>
            <a:endParaRPr lang="en-US" altLang="en-US" sz="2800"/>
          </a:p>
        </p:txBody>
      </p:sp>
      <p:grpSp>
        <p:nvGrpSpPr>
          <p:cNvPr id="60420" name="Group 3">
            <a:extLst>
              <a:ext uri="{FF2B5EF4-FFF2-40B4-BE49-F238E27FC236}">
                <a16:creationId xmlns:a16="http://schemas.microsoft.com/office/drawing/2014/main" id="{A8EED8A3-67A4-854D-74BA-7FB2042BCC63}"/>
              </a:ext>
            </a:extLst>
          </p:cNvPr>
          <p:cNvGrpSpPr>
            <a:grpSpLocks/>
          </p:cNvGrpSpPr>
          <p:nvPr/>
        </p:nvGrpSpPr>
        <p:grpSpPr bwMode="auto">
          <a:xfrm>
            <a:off x="533400" y="838200"/>
            <a:ext cx="8077200" cy="3354388"/>
            <a:chOff x="432" y="384"/>
            <a:chExt cx="5088" cy="2353"/>
          </a:xfrm>
        </p:grpSpPr>
        <p:sp>
          <p:nvSpPr>
            <p:cNvPr id="807940" name="Arc 4">
              <a:extLst>
                <a:ext uri="{FF2B5EF4-FFF2-40B4-BE49-F238E27FC236}">
                  <a16:creationId xmlns:a16="http://schemas.microsoft.com/office/drawing/2014/main" id="{8076857F-BC98-FD26-3AF3-DED2A453ECD6}"/>
                </a:ext>
              </a:extLst>
            </p:cNvPr>
            <p:cNvSpPr>
              <a:spLocks/>
            </p:cNvSpPr>
            <p:nvPr/>
          </p:nvSpPr>
          <p:spPr bwMode="auto">
            <a:xfrm>
              <a:off x="432" y="1725"/>
              <a:ext cx="1005" cy="539"/>
            </a:xfrm>
            <a:custGeom>
              <a:avLst/>
              <a:gdLst>
                <a:gd name="T0" fmla="*/ 0 w 21600"/>
                <a:gd name="T1" fmla="*/ 538 h 21600"/>
                <a:gd name="T2" fmla="*/ 1004 w 21600"/>
                <a:gd name="T3" fmla="*/ 0 h 21600"/>
                <a:gd name="T4" fmla="*/ 1005 w 21600"/>
                <a:gd name="T5" fmla="*/ 539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21568"/>
                  </a:moveTo>
                  <a:cubicBezTo>
                    <a:pt x="17" y="9659"/>
                    <a:pt x="9669" y="12"/>
                    <a:pt x="21578" y="0"/>
                  </a:cubicBezTo>
                </a:path>
                <a:path w="21600" h="21600" stroke="0" extrusionOk="0">
                  <a:moveTo>
                    <a:pt x="0" y="21568"/>
                  </a:moveTo>
                  <a:cubicBezTo>
                    <a:pt x="17" y="9659"/>
                    <a:pt x="9669" y="12"/>
                    <a:pt x="21578" y="0"/>
                  </a:cubicBezTo>
                  <a:lnTo>
                    <a:pt x="21600" y="21600"/>
                  </a:lnTo>
                  <a:lnTo>
                    <a:pt x="0" y="21568"/>
                  </a:lnTo>
                  <a:close/>
                </a:path>
              </a:pathLst>
            </a:custGeom>
            <a:solidFill>
              <a:srgbClr val="4EA002"/>
            </a:solidFill>
            <a:ln w="12700" cap="rnd">
              <a:solidFill>
                <a:srgbClr val="31650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7941" name="Arc 5">
              <a:extLst>
                <a:ext uri="{FF2B5EF4-FFF2-40B4-BE49-F238E27FC236}">
                  <a16:creationId xmlns:a16="http://schemas.microsoft.com/office/drawing/2014/main" id="{F527C385-CD68-2EA6-3AA7-5085D0172DF0}"/>
                </a:ext>
              </a:extLst>
            </p:cNvPr>
            <p:cNvSpPr>
              <a:spLocks/>
            </p:cNvSpPr>
            <p:nvPr/>
          </p:nvSpPr>
          <p:spPr bwMode="auto">
            <a:xfrm>
              <a:off x="439" y="2247"/>
              <a:ext cx="738" cy="372"/>
            </a:xfrm>
            <a:custGeom>
              <a:avLst/>
              <a:gdLst>
                <a:gd name="T0" fmla="*/ 738 w 21600"/>
                <a:gd name="T1" fmla="*/ 372 h 21600"/>
                <a:gd name="T2" fmla="*/ 0 w 21600"/>
                <a:gd name="T3" fmla="*/ 0 h 21600"/>
                <a:gd name="T4" fmla="*/ 738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lnTo>
                    <a:pt x="21600" y="21599"/>
                  </a:lnTo>
                  <a:close/>
                </a:path>
              </a:pathLst>
            </a:custGeom>
            <a:solidFill>
              <a:srgbClr val="4EA002"/>
            </a:solidFill>
            <a:ln w="12700" cap="rnd">
              <a:solidFill>
                <a:srgbClr val="31650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7942" name="Arc 6">
              <a:extLst>
                <a:ext uri="{FF2B5EF4-FFF2-40B4-BE49-F238E27FC236}">
                  <a16:creationId xmlns:a16="http://schemas.microsoft.com/office/drawing/2014/main" id="{6360099C-7F4D-971A-251E-AE42ADCEB5CA}"/>
                </a:ext>
              </a:extLst>
            </p:cNvPr>
            <p:cNvSpPr>
              <a:spLocks/>
            </p:cNvSpPr>
            <p:nvPr/>
          </p:nvSpPr>
          <p:spPr bwMode="auto">
            <a:xfrm>
              <a:off x="1210" y="1826"/>
              <a:ext cx="590" cy="220"/>
            </a:xfrm>
            <a:custGeom>
              <a:avLst/>
              <a:gdLst>
                <a:gd name="T0" fmla="*/ 0 w 21600"/>
                <a:gd name="T1" fmla="*/ 219 h 21600"/>
                <a:gd name="T2" fmla="*/ 589 w 21600"/>
                <a:gd name="T3" fmla="*/ 0 h 21600"/>
                <a:gd name="T4" fmla="*/ 590 w 21600"/>
                <a:gd name="T5" fmla="*/ 22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21523"/>
                  </a:moveTo>
                  <a:cubicBezTo>
                    <a:pt x="42" y="9638"/>
                    <a:pt x="9678" y="20"/>
                    <a:pt x="21563" y="0"/>
                  </a:cubicBezTo>
                </a:path>
                <a:path w="21600" h="21600" stroke="0" extrusionOk="0">
                  <a:moveTo>
                    <a:pt x="0" y="21523"/>
                  </a:moveTo>
                  <a:cubicBezTo>
                    <a:pt x="42" y="9638"/>
                    <a:pt x="9678" y="20"/>
                    <a:pt x="21563" y="0"/>
                  </a:cubicBezTo>
                  <a:lnTo>
                    <a:pt x="21600" y="21600"/>
                  </a:lnTo>
                  <a:lnTo>
                    <a:pt x="0" y="21523"/>
                  </a:lnTo>
                  <a:close/>
                </a:path>
              </a:pathLst>
            </a:custGeom>
            <a:solidFill>
              <a:schemeClr val="bg1"/>
            </a:solidFill>
            <a:ln w="12700" cap="rnd">
              <a:solidFill>
                <a:srgbClr val="31650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7943" name="Arc 7">
              <a:extLst>
                <a:ext uri="{FF2B5EF4-FFF2-40B4-BE49-F238E27FC236}">
                  <a16:creationId xmlns:a16="http://schemas.microsoft.com/office/drawing/2014/main" id="{516C2123-5EF7-0C64-A392-A2A5B0A20416}"/>
                </a:ext>
              </a:extLst>
            </p:cNvPr>
            <p:cNvSpPr>
              <a:spLocks/>
            </p:cNvSpPr>
            <p:nvPr/>
          </p:nvSpPr>
          <p:spPr bwMode="auto">
            <a:xfrm>
              <a:off x="1170" y="2040"/>
              <a:ext cx="1628" cy="582"/>
            </a:xfrm>
            <a:custGeom>
              <a:avLst/>
              <a:gdLst>
                <a:gd name="T0" fmla="*/ 1628 w 21600"/>
                <a:gd name="T1" fmla="*/ 0 h 21600"/>
                <a:gd name="T2" fmla="*/ 0 w 21600"/>
                <a:gd name="T3" fmla="*/ 582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1600" y="0"/>
                  </a:moveTo>
                  <a:cubicBezTo>
                    <a:pt x="21600" y="11929"/>
                    <a:pt x="11929" y="21599"/>
                    <a:pt x="0" y="21599"/>
                  </a:cubicBezTo>
                </a:path>
                <a:path w="21600" h="21600" stroke="0" extrusionOk="0">
                  <a:moveTo>
                    <a:pt x="21600" y="0"/>
                  </a:moveTo>
                  <a:cubicBezTo>
                    <a:pt x="21600" y="11929"/>
                    <a:pt x="11929" y="21599"/>
                    <a:pt x="0" y="21599"/>
                  </a:cubicBezTo>
                  <a:lnTo>
                    <a:pt x="0" y="0"/>
                  </a:lnTo>
                  <a:lnTo>
                    <a:pt x="21600" y="0"/>
                  </a:lnTo>
                  <a:close/>
                </a:path>
              </a:pathLst>
            </a:custGeom>
            <a:solidFill>
              <a:srgbClr val="4EA002"/>
            </a:solidFill>
            <a:ln w="12700" cap="rnd">
              <a:solidFill>
                <a:srgbClr val="4EA00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7944" name="Arc 8">
              <a:extLst>
                <a:ext uri="{FF2B5EF4-FFF2-40B4-BE49-F238E27FC236}">
                  <a16:creationId xmlns:a16="http://schemas.microsoft.com/office/drawing/2014/main" id="{23E3C7B4-5124-CE3C-434B-2EA7D3737A96}"/>
                </a:ext>
              </a:extLst>
            </p:cNvPr>
            <p:cNvSpPr>
              <a:spLocks/>
            </p:cNvSpPr>
            <p:nvPr/>
          </p:nvSpPr>
          <p:spPr bwMode="auto">
            <a:xfrm>
              <a:off x="2276" y="2220"/>
              <a:ext cx="1572" cy="511"/>
            </a:xfrm>
            <a:custGeom>
              <a:avLst/>
              <a:gdLst>
                <a:gd name="T0" fmla="*/ 1572 w 21600"/>
                <a:gd name="T1" fmla="*/ 511 h 21600"/>
                <a:gd name="T2" fmla="*/ 0 w 21600"/>
                <a:gd name="T3" fmla="*/ 0 h 21600"/>
                <a:gd name="T4" fmla="*/ 1572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lnTo>
                    <a:pt x="21600" y="21599"/>
                  </a:lnTo>
                  <a:close/>
                </a:path>
              </a:pathLst>
            </a:custGeom>
            <a:solidFill>
              <a:srgbClr val="4EA002"/>
            </a:solidFill>
            <a:ln w="12700" cap="rnd">
              <a:solidFill>
                <a:srgbClr val="4EA00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7945" name="Arc 9">
              <a:extLst>
                <a:ext uri="{FF2B5EF4-FFF2-40B4-BE49-F238E27FC236}">
                  <a16:creationId xmlns:a16="http://schemas.microsoft.com/office/drawing/2014/main" id="{C16B6F79-C54C-5E66-77B9-A67025D5B645}"/>
                </a:ext>
              </a:extLst>
            </p:cNvPr>
            <p:cNvSpPr>
              <a:spLocks/>
            </p:cNvSpPr>
            <p:nvPr/>
          </p:nvSpPr>
          <p:spPr bwMode="auto">
            <a:xfrm>
              <a:off x="3711" y="1420"/>
              <a:ext cx="1809" cy="1316"/>
            </a:xfrm>
            <a:custGeom>
              <a:avLst/>
              <a:gdLst>
                <a:gd name="T0" fmla="*/ 1809 w 21624"/>
                <a:gd name="T1" fmla="*/ 1 h 21600"/>
                <a:gd name="T2" fmla="*/ 0 w 21624"/>
                <a:gd name="T3" fmla="*/ 1316 h 21600"/>
                <a:gd name="T4" fmla="*/ 2 w 21624"/>
                <a:gd name="T5" fmla="*/ 0 h 21600"/>
                <a:gd name="T6" fmla="*/ 0 60000 65536"/>
                <a:gd name="T7" fmla="*/ 0 60000 65536"/>
                <a:gd name="T8" fmla="*/ 0 60000 65536"/>
              </a:gdLst>
              <a:ahLst/>
              <a:cxnLst>
                <a:cxn ang="T6">
                  <a:pos x="T0" y="T1"/>
                </a:cxn>
                <a:cxn ang="T7">
                  <a:pos x="T2" y="T3"/>
                </a:cxn>
                <a:cxn ang="T8">
                  <a:pos x="T4" y="T5"/>
                </a:cxn>
              </a:cxnLst>
              <a:rect l="0" t="0" r="r" b="b"/>
              <a:pathLst>
                <a:path w="21624" h="21600" fill="none" extrusionOk="0">
                  <a:moveTo>
                    <a:pt x="21623" y="12"/>
                  </a:moveTo>
                  <a:cubicBezTo>
                    <a:pt x="21616" y="11937"/>
                    <a:pt x="11948" y="21599"/>
                    <a:pt x="24" y="21599"/>
                  </a:cubicBezTo>
                  <a:cubicBezTo>
                    <a:pt x="16" y="21599"/>
                    <a:pt x="8" y="21599"/>
                    <a:pt x="0" y="21599"/>
                  </a:cubicBezTo>
                </a:path>
                <a:path w="21624" h="21600" stroke="0" extrusionOk="0">
                  <a:moveTo>
                    <a:pt x="21623" y="12"/>
                  </a:moveTo>
                  <a:cubicBezTo>
                    <a:pt x="21616" y="11937"/>
                    <a:pt x="11948" y="21599"/>
                    <a:pt x="24" y="21599"/>
                  </a:cubicBezTo>
                  <a:cubicBezTo>
                    <a:pt x="16" y="21599"/>
                    <a:pt x="8" y="21599"/>
                    <a:pt x="0" y="21599"/>
                  </a:cubicBezTo>
                  <a:lnTo>
                    <a:pt x="24" y="0"/>
                  </a:lnTo>
                  <a:lnTo>
                    <a:pt x="21623" y="12"/>
                  </a:lnTo>
                  <a:close/>
                </a:path>
              </a:pathLst>
            </a:custGeom>
            <a:solidFill>
              <a:srgbClr val="4EA002"/>
            </a:solidFill>
            <a:ln w="12700" cap="rnd">
              <a:solidFill>
                <a:srgbClr val="31650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7946" name="Oval 10">
              <a:extLst>
                <a:ext uri="{FF2B5EF4-FFF2-40B4-BE49-F238E27FC236}">
                  <a16:creationId xmlns:a16="http://schemas.microsoft.com/office/drawing/2014/main" id="{DE68CA9C-7CC2-E8D4-1F30-7361D1352FFC}"/>
                </a:ext>
              </a:extLst>
            </p:cNvPr>
            <p:cNvSpPr>
              <a:spLocks noChangeArrowheads="1"/>
            </p:cNvSpPr>
            <p:nvPr/>
          </p:nvSpPr>
          <p:spPr bwMode="auto">
            <a:xfrm>
              <a:off x="2425" y="1353"/>
              <a:ext cx="1430" cy="1286"/>
            </a:xfrm>
            <a:prstGeom prst="ellipse">
              <a:avLst/>
            </a:prstGeom>
            <a:solidFill>
              <a:srgbClr val="4EA002"/>
            </a:solidFill>
            <a:ln w="12700">
              <a:solidFill>
                <a:srgbClr val="4EA002"/>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7947" name="Oval 11">
              <a:extLst>
                <a:ext uri="{FF2B5EF4-FFF2-40B4-BE49-F238E27FC236}">
                  <a16:creationId xmlns:a16="http://schemas.microsoft.com/office/drawing/2014/main" id="{13383BF0-BDEF-8B5C-6A3A-6162EE150AE2}"/>
                </a:ext>
              </a:extLst>
            </p:cNvPr>
            <p:cNvSpPr>
              <a:spLocks noChangeArrowheads="1"/>
            </p:cNvSpPr>
            <p:nvPr/>
          </p:nvSpPr>
          <p:spPr bwMode="auto">
            <a:xfrm>
              <a:off x="3898" y="675"/>
              <a:ext cx="1606" cy="1442"/>
            </a:xfrm>
            <a:prstGeom prst="ellipse">
              <a:avLst/>
            </a:prstGeom>
            <a:solidFill>
              <a:srgbClr val="4EA002"/>
            </a:solidFill>
            <a:ln w="12700">
              <a:solidFill>
                <a:srgbClr val="4EA002"/>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7948" name="Oval 12">
              <a:extLst>
                <a:ext uri="{FF2B5EF4-FFF2-40B4-BE49-F238E27FC236}">
                  <a16:creationId xmlns:a16="http://schemas.microsoft.com/office/drawing/2014/main" id="{B34C79B2-DB28-564A-89B7-DAC4625C01BB}"/>
                </a:ext>
              </a:extLst>
            </p:cNvPr>
            <p:cNvSpPr>
              <a:spLocks noChangeArrowheads="1"/>
            </p:cNvSpPr>
            <p:nvPr/>
          </p:nvSpPr>
          <p:spPr bwMode="auto">
            <a:xfrm>
              <a:off x="755" y="410"/>
              <a:ext cx="1606" cy="1442"/>
            </a:xfrm>
            <a:prstGeom prst="ellipse">
              <a:avLst/>
            </a:prstGeom>
            <a:solidFill>
              <a:srgbClr val="4EA002"/>
            </a:solidFill>
            <a:ln w="12700">
              <a:solidFill>
                <a:srgbClr val="31650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7949" name="Oval 13">
              <a:extLst>
                <a:ext uri="{FF2B5EF4-FFF2-40B4-BE49-F238E27FC236}">
                  <a16:creationId xmlns:a16="http://schemas.microsoft.com/office/drawing/2014/main" id="{4DDC0C4B-0BFE-8046-8393-04634FEF433A}"/>
                </a:ext>
              </a:extLst>
            </p:cNvPr>
            <p:cNvSpPr>
              <a:spLocks noChangeArrowheads="1"/>
            </p:cNvSpPr>
            <p:nvPr/>
          </p:nvSpPr>
          <p:spPr bwMode="auto">
            <a:xfrm>
              <a:off x="4385" y="1126"/>
              <a:ext cx="610" cy="559"/>
            </a:xfrm>
            <a:prstGeom prst="ellipse">
              <a:avLst/>
            </a:prstGeom>
            <a:solidFill>
              <a:schemeClr val="bg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7950" name="Arc 14">
              <a:extLst>
                <a:ext uri="{FF2B5EF4-FFF2-40B4-BE49-F238E27FC236}">
                  <a16:creationId xmlns:a16="http://schemas.microsoft.com/office/drawing/2014/main" id="{ACB65F2A-13EF-477E-D88D-7A383198024E}"/>
                </a:ext>
              </a:extLst>
            </p:cNvPr>
            <p:cNvSpPr>
              <a:spLocks/>
            </p:cNvSpPr>
            <p:nvPr/>
          </p:nvSpPr>
          <p:spPr bwMode="auto">
            <a:xfrm>
              <a:off x="1774" y="1979"/>
              <a:ext cx="650" cy="236"/>
            </a:xfrm>
            <a:custGeom>
              <a:avLst/>
              <a:gdLst>
                <a:gd name="T0" fmla="*/ 650 w 21600"/>
                <a:gd name="T1" fmla="*/ 0 h 21600"/>
                <a:gd name="T2" fmla="*/ 0 w 21600"/>
                <a:gd name="T3" fmla="*/ 236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1600" y="0"/>
                  </a:moveTo>
                  <a:cubicBezTo>
                    <a:pt x="21600" y="11929"/>
                    <a:pt x="11929" y="21599"/>
                    <a:pt x="0" y="21599"/>
                  </a:cubicBezTo>
                </a:path>
                <a:path w="21600" h="21600" stroke="0" extrusionOk="0">
                  <a:moveTo>
                    <a:pt x="21600" y="0"/>
                  </a:moveTo>
                  <a:cubicBezTo>
                    <a:pt x="21600" y="11929"/>
                    <a:pt x="11929" y="21599"/>
                    <a:pt x="0" y="21599"/>
                  </a:cubicBezTo>
                  <a:lnTo>
                    <a:pt x="0" y="0"/>
                  </a:lnTo>
                  <a:lnTo>
                    <a:pt x="21600" y="0"/>
                  </a:lnTo>
                  <a:close/>
                </a:path>
              </a:pathLst>
            </a:custGeom>
            <a:solidFill>
              <a:schemeClr val="bg1"/>
            </a:solidFill>
            <a:ln w="12700" cap="rnd">
              <a:solidFill>
                <a:srgbClr val="31650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7951" name="Arc 15">
              <a:extLst>
                <a:ext uri="{FF2B5EF4-FFF2-40B4-BE49-F238E27FC236}">
                  <a16:creationId xmlns:a16="http://schemas.microsoft.com/office/drawing/2014/main" id="{9909A71F-55E9-D2E2-3A1E-2F056BC2D249}"/>
                </a:ext>
              </a:extLst>
            </p:cNvPr>
            <p:cNvSpPr>
              <a:spLocks/>
            </p:cNvSpPr>
            <p:nvPr/>
          </p:nvSpPr>
          <p:spPr bwMode="auto">
            <a:xfrm>
              <a:off x="1198" y="2039"/>
              <a:ext cx="695" cy="173"/>
            </a:xfrm>
            <a:custGeom>
              <a:avLst/>
              <a:gdLst>
                <a:gd name="T0" fmla="*/ 693 w 21600"/>
                <a:gd name="T1" fmla="*/ 173 h 21600"/>
                <a:gd name="T2" fmla="*/ 0 w 21600"/>
                <a:gd name="T3" fmla="*/ 0 h 21600"/>
                <a:gd name="T4" fmla="*/ 695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1537" y="21599"/>
                  </a:moveTo>
                  <a:cubicBezTo>
                    <a:pt x="9632" y="21565"/>
                    <a:pt x="-1" y="11904"/>
                    <a:pt x="-1" y="-1"/>
                  </a:cubicBezTo>
                </a:path>
                <a:path w="21600" h="21600" stroke="0" extrusionOk="0">
                  <a:moveTo>
                    <a:pt x="21537" y="21599"/>
                  </a:moveTo>
                  <a:cubicBezTo>
                    <a:pt x="9632" y="21565"/>
                    <a:pt x="-1" y="11904"/>
                    <a:pt x="-1" y="-1"/>
                  </a:cubicBezTo>
                  <a:lnTo>
                    <a:pt x="21600" y="0"/>
                  </a:lnTo>
                  <a:lnTo>
                    <a:pt x="21537" y="21599"/>
                  </a:lnTo>
                  <a:close/>
                </a:path>
              </a:pathLst>
            </a:custGeom>
            <a:solidFill>
              <a:schemeClr val="bg1"/>
            </a:solidFill>
            <a:ln w="12700" cap="rnd">
              <a:solidFill>
                <a:srgbClr val="31650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7952" name="Arc 16">
              <a:extLst>
                <a:ext uri="{FF2B5EF4-FFF2-40B4-BE49-F238E27FC236}">
                  <a16:creationId xmlns:a16="http://schemas.microsoft.com/office/drawing/2014/main" id="{27D85DF4-FD65-FBA3-F89D-460220B722A1}"/>
                </a:ext>
              </a:extLst>
            </p:cNvPr>
            <p:cNvSpPr>
              <a:spLocks/>
            </p:cNvSpPr>
            <p:nvPr/>
          </p:nvSpPr>
          <p:spPr bwMode="auto">
            <a:xfrm>
              <a:off x="1660" y="1233"/>
              <a:ext cx="392" cy="451"/>
            </a:xfrm>
            <a:custGeom>
              <a:avLst/>
              <a:gdLst>
                <a:gd name="T0" fmla="*/ 392 w 21711"/>
                <a:gd name="T1" fmla="*/ 0 h 21600"/>
                <a:gd name="T2" fmla="*/ 0 w 21711"/>
                <a:gd name="T3" fmla="*/ 451 h 21600"/>
                <a:gd name="T4" fmla="*/ 2 w 21711"/>
                <a:gd name="T5" fmla="*/ 0 h 21600"/>
                <a:gd name="T6" fmla="*/ 0 60000 65536"/>
                <a:gd name="T7" fmla="*/ 0 60000 65536"/>
                <a:gd name="T8" fmla="*/ 0 60000 65536"/>
              </a:gdLst>
              <a:ahLst/>
              <a:cxnLst>
                <a:cxn ang="T6">
                  <a:pos x="T0" y="T1"/>
                </a:cxn>
                <a:cxn ang="T7">
                  <a:pos x="T2" y="T3"/>
                </a:cxn>
                <a:cxn ang="T8">
                  <a:pos x="T4" y="T5"/>
                </a:cxn>
              </a:cxnLst>
              <a:rect l="0" t="0" r="r" b="b"/>
              <a:pathLst>
                <a:path w="21711" h="21600" fill="none" extrusionOk="0">
                  <a:moveTo>
                    <a:pt x="21711" y="0"/>
                  </a:moveTo>
                  <a:cubicBezTo>
                    <a:pt x="21711" y="11929"/>
                    <a:pt x="12040" y="21600"/>
                    <a:pt x="111" y="21600"/>
                  </a:cubicBezTo>
                  <a:cubicBezTo>
                    <a:pt x="74" y="21599"/>
                    <a:pt x="37" y="21599"/>
                    <a:pt x="0" y="21599"/>
                  </a:cubicBezTo>
                </a:path>
                <a:path w="21711" h="21600" stroke="0" extrusionOk="0">
                  <a:moveTo>
                    <a:pt x="21711" y="0"/>
                  </a:moveTo>
                  <a:cubicBezTo>
                    <a:pt x="21711" y="11929"/>
                    <a:pt x="12040" y="21600"/>
                    <a:pt x="111" y="21600"/>
                  </a:cubicBezTo>
                  <a:cubicBezTo>
                    <a:pt x="74" y="21599"/>
                    <a:pt x="37" y="21599"/>
                    <a:pt x="0" y="21599"/>
                  </a:cubicBezTo>
                  <a:lnTo>
                    <a:pt x="111" y="0"/>
                  </a:lnTo>
                  <a:lnTo>
                    <a:pt x="21711" y="0"/>
                  </a:lnTo>
                  <a:close/>
                </a:path>
              </a:pathLst>
            </a:custGeom>
            <a:solidFill>
              <a:schemeClr val="bg1"/>
            </a:solidFill>
            <a:ln w="12700" cap="rnd">
              <a:solidFill>
                <a:srgbClr val="31650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7953" name="Arc 17">
              <a:extLst>
                <a:ext uri="{FF2B5EF4-FFF2-40B4-BE49-F238E27FC236}">
                  <a16:creationId xmlns:a16="http://schemas.microsoft.com/office/drawing/2014/main" id="{3DF71F9E-8F40-0596-D823-4FFEEC9CAB59}"/>
                </a:ext>
              </a:extLst>
            </p:cNvPr>
            <p:cNvSpPr>
              <a:spLocks/>
            </p:cNvSpPr>
            <p:nvPr/>
          </p:nvSpPr>
          <p:spPr bwMode="auto">
            <a:xfrm>
              <a:off x="3710" y="1403"/>
              <a:ext cx="184" cy="199"/>
            </a:xfrm>
            <a:custGeom>
              <a:avLst/>
              <a:gdLst>
                <a:gd name="T0" fmla="*/ 184 w 21600"/>
                <a:gd name="T1" fmla="*/ 0 h 21600"/>
                <a:gd name="T2" fmla="*/ 0 w 21600"/>
                <a:gd name="T3" fmla="*/ 199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1600" y="0"/>
                  </a:moveTo>
                  <a:cubicBezTo>
                    <a:pt x="21600" y="11929"/>
                    <a:pt x="11929" y="21599"/>
                    <a:pt x="0" y="21599"/>
                  </a:cubicBezTo>
                </a:path>
                <a:path w="21600" h="21600" stroke="0" extrusionOk="0">
                  <a:moveTo>
                    <a:pt x="21600" y="0"/>
                  </a:moveTo>
                  <a:cubicBezTo>
                    <a:pt x="21600" y="11929"/>
                    <a:pt x="11929" y="21599"/>
                    <a:pt x="0" y="21599"/>
                  </a:cubicBezTo>
                  <a:lnTo>
                    <a:pt x="0" y="0"/>
                  </a:lnTo>
                  <a:lnTo>
                    <a:pt x="21600" y="0"/>
                  </a:lnTo>
                  <a:close/>
                </a:path>
              </a:pathLst>
            </a:custGeom>
            <a:solidFill>
              <a:srgbClr val="FFFFFF"/>
            </a:solidFill>
            <a:ln w="12700" cap="rnd">
              <a:solidFill>
                <a:srgbClr val="31650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7954" name="Oval 18">
              <a:extLst>
                <a:ext uri="{FF2B5EF4-FFF2-40B4-BE49-F238E27FC236}">
                  <a16:creationId xmlns:a16="http://schemas.microsoft.com/office/drawing/2014/main" id="{E002894A-A697-0C75-B893-5B760F5D416E}"/>
                </a:ext>
              </a:extLst>
            </p:cNvPr>
            <p:cNvSpPr>
              <a:spLocks noChangeArrowheads="1"/>
            </p:cNvSpPr>
            <p:nvPr/>
          </p:nvSpPr>
          <p:spPr bwMode="auto">
            <a:xfrm>
              <a:off x="2793" y="1695"/>
              <a:ext cx="609" cy="558"/>
            </a:xfrm>
            <a:prstGeom prst="ellipse">
              <a:avLst/>
            </a:prstGeom>
            <a:solidFill>
              <a:schemeClr val="bg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7955" name="Arc 19">
              <a:extLst>
                <a:ext uri="{FF2B5EF4-FFF2-40B4-BE49-F238E27FC236}">
                  <a16:creationId xmlns:a16="http://schemas.microsoft.com/office/drawing/2014/main" id="{9D595659-63D9-83AF-2E8C-A9C27059BD32}"/>
                </a:ext>
              </a:extLst>
            </p:cNvPr>
            <p:cNvSpPr>
              <a:spLocks/>
            </p:cNvSpPr>
            <p:nvPr/>
          </p:nvSpPr>
          <p:spPr bwMode="auto">
            <a:xfrm>
              <a:off x="1529" y="1814"/>
              <a:ext cx="1010" cy="332"/>
            </a:xfrm>
            <a:custGeom>
              <a:avLst/>
              <a:gdLst>
                <a:gd name="T0" fmla="*/ 1 w 21600"/>
                <a:gd name="T1" fmla="*/ 0 h 21600"/>
                <a:gd name="T2" fmla="*/ 1010 w 21600"/>
                <a:gd name="T3" fmla="*/ 332 h 21600"/>
                <a:gd name="T4" fmla="*/ 0 w 21600"/>
                <a:gd name="T5" fmla="*/ 332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0" y="0"/>
                  </a:moveTo>
                  <a:cubicBezTo>
                    <a:pt x="11942" y="11"/>
                    <a:pt x="21600" y="9678"/>
                    <a:pt x="21600" y="21600"/>
                  </a:cubicBezTo>
                </a:path>
                <a:path w="21600" h="21600" stroke="0" extrusionOk="0">
                  <a:moveTo>
                    <a:pt x="20" y="0"/>
                  </a:moveTo>
                  <a:cubicBezTo>
                    <a:pt x="11942" y="11"/>
                    <a:pt x="21600" y="9678"/>
                    <a:pt x="21600" y="21600"/>
                  </a:cubicBezTo>
                  <a:lnTo>
                    <a:pt x="0" y="21600"/>
                  </a:lnTo>
                  <a:lnTo>
                    <a:pt x="20" y="0"/>
                  </a:lnTo>
                  <a:close/>
                </a:path>
              </a:pathLst>
            </a:custGeom>
            <a:solidFill>
              <a:srgbClr val="4EA002"/>
            </a:solidFill>
            <a:ln w="12700" cap="rnd">
              <a:solidFill>
                <a:srgbClr val="4EA002"/>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7956" name="Arc 20">
              <a:extLst>
                <a:ext uri="{FF2B5EF4-FFF2-40B4-BE49-F238E27FC236}">
                  <a16:creationId xmlns:a16="http://schemas.microsoft.com/office/drawing/2014/main" id="{5B23E382-5814-6C79-26A2-205EEF7F8F52}"/>
                </a:ext>
              </a:extLst>
            </p:cNvPr>
            <p:cNvSpPr>
              <a:spLocks/>
            </p:cNvSpPr>
            <p:nvPr/>
          </p:nvSpPr>
          <p:spPr bwMode="auto">
            <a:xfrm>
              <a:off x="1572" y="1609"/>
              <a:ext cx="99" cy="75"/>
            </a:xfrm>
            <a:custGeom>
              <a:avLst/>
              <a:gdLst>
                <a:gd name="T0" fmla="*/ 97 w 21600"/>
                <a:gd name="T1" fmla="*/ 75 h 21595"/>
                <a:gd name="T2" fmla="*/ 0 w 21600"/>
                <a:gd name="T3" fmla="*/ 0 h 21595"/>
                <a:gd name="T4" fmla="*/ 99 w 21600"/>
                <a:gd name="T5" fmla="*/ 0 h 21595"/>
                <a:gd name="T6" fmla="*/ 0 60000 65536"/>
                <a:gd name="T7" fmla="*/ 0 60000 65536"/>
                <a:gd name="T8" fmla="*/ 0 60000 65536"/>
              </a:gdLst>
              <a:ahLst/>
              <a:cxnLst>
                <a:cxn ang="T6">
                  <a:pos x="T0" y="T1"/>
                </a:cxn>
                <a:cxn ang="T7">
                  <a:pos x="T2" y="T3"/>
                </a:cxn>
                <a:cxn ang="T8">
                  <a:pos x="T4" y="T5"/>
                </a:cxn>
              </a:cxnLst>
              <a:rect l="0" t="0" r="r" b="b"/>
              <a:pathLst>
                <a:path w="21600" h="21595" fill="none" extrusionOk="0">
                  <a:moveTo>
                    <a:pt x="21158" y="21595"/>
                  </a:moveTo>
                  <a:cubicBezTo>
                    <a:pt x="9403" y="21355"/>
                    <a:pt x="-1" y="11757"/>
                    <a:pt x="-1" y="-1"/>
                  </a:cubicBezTo>
                </a:path>
                <a:path w="21600" h="21595" stroke="0" extrusionOk="0">
                  <a:moveTo>
                    <a:pt x="21158" y="21595"/>
                  </a:moveTo>
                  <a:cubicBezTo>
                    <a:pt x="9403" y="21355"/>
                    <a:pt x="-1" y="11757"/>
                    <a:pt x="-1" y="-1"/>
                  </a:cubicBezTo>
                  <a:lnTo>
                    <a:pt x="21600" y="0"/>
                  </a:lnTo>
                  <a:lnTo>
                    <a:pt x="21158" y="21595"/>
                  </a:lnTo>
                  <a:close/>
                </a:path>
              </a:pathLst>
            </a:custGeom>
            <a:solidFill>
              <a:schemeClr val="bg1"/>
            </a:solidFill>
            <a:ln w="12700" cap="rnd">
              <a:solidFill>
                <a:srgbClr val="31650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7957" name="Arc 21">
              <a:extLst>
                <a:ext uri="{FF2B5EF4-FFF2-40B4-BE49-F238E27FC236}">
                  <a16:creationId xmlns:a16="http://schemas.microsoft.com/office/drawing/2014/main" id="{C68D0A25-53E6-3DDA-90E6-F3261DF436C1}"/>
                </a:ext>
              </a:extLst>
            </p:cNvPr>
            <p:cNvSpPr>
              <a:spLocks/>
            </p:cNvSpPr>
            <p:nvPr/>
          </p:nvSpPr>
          <p:spPr bwMode="auto">
            <a:xfrm>
              <a:off x="1568" y="1223"/>
              <a:ext cx="482" cy="404"/>
            </a:xfrm>
            <a:custGeom>
              <a:avLst/>
              <a:gdLst>
                <a:gd name="T0" fmla="*/ 482 w 21600"/>
                <a:gd name="T1" fmla="*/ 0 h 21600"/>
                <a:gd name="T2" fmla="*/ 0 w 21600"/>
                <a:gd name="T3" fmla="*/ 404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1600" y="0"/>
                  </a:moveTo>
                  <a:cubicBezTo>
                    <a:pt x="21600" y="11929"/>
                    <a:pt x="11929" y="21599"/>
                    <a:pt x="0" y="21599"/>
                  </a:cubicBezTo>
                </a:path>
                <a:path w="21600" h="21600" stroke="0" extrusionOk="0">
                  <a:moveTo>
                    <a:pt x="21600" y="0"/>
                  </a:moveTo>
                  <a:cubicBezTo>
                    <a:pt x="21600" y="11929"/>
                    <a:pt x="11929" y="21599"/>
                    <a:pt x="0" y="21599"/>
                  </a:cubicBezTo>
                  <a:lnTo>
                    <a:pt x="0" y="0"/>
                  </a:lnTo>
                  <a:lnTo>
                    <a:pt x="21600" y="0"/>
                  </a:lnTo>
                  <a:close/>
                </a:path>
              </a:pathLst>
            </a:custGeom>
            <a:solidFill>
              <a:srgbClr val="4EA002"/>
            </a:solidFill>
            <a:ln w="12700" cap="rnd">
              <a:solidFill>
                <a:srgbClr val="31650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7958" name="Oval 22">
              <a:extLst>
                <a:ext uri="{FF2B5EF4-FFF2-40B4-BE49-F238E27FC236}">
                  <a16:creationId xmlns:a16="http://schemas.microsoft.com/office/drawing/2014/main" id="{D9DDB898-4C7A-4507-F54C-67BC3AB6A012}"/>
                </a:ext>
              </a:extLst>
            </p:cNvPr>
            <p:cNvSpPr>
              <a:spLocks noChangeArrowheads="1"/>
            </p:cNvSpPr>
            <p:nvPr/>
          </p:nvSpPr>
          <p:spPr bwMode="auto">
            <a:xfrm>
              <a:off x="1232" y="852"/>
              <a:ext cx="609" cy="558"/>
            </a:xfrm>
            <a:prstGeom prst="ellipse">
              <a:avLst/>
            </a:prstGeom>
            <a:solidFill>
              <a:schemeClr val="bg1"/>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7959" name="Arc 23">
              <a:extLst>
                <a:ext uri="{FF2B5EF4-FFF2-40B4-BE49-F238E27FC236}">
                  <a16:creationId xmlns:a16="http://schemas.microsoft.com/office/drawing/2014/main" id="{AE39440D-F7F7-4DC8-537F-B96C2DF09056}"/>
                </a:ext>
              </a:extLst>
            </p:cNvPr>
            <p:cNvSpPr>
              <a:spLocks/>
            </p:cNvSpPr>
            <p:nvPr/>
          </p:nvSpPr>
          <p:spPr bwMode="auto">
            <a:xfrm>
              <a:off x="1782" y="1825"/>
              <a:ext cx="156" cy="13"/>
            </a:xfrm>
            <a:custGeom>
              <a:avLst/>
              <a:gdLst>
                <a:gd name="T0" fmla="*/ 156 w 21600"/>
                <a:gd name="T1" fmla="*/ 13 h 21600"/>
                <a:gd name="T2" fmla="*/ 0 w 21600"/>
                <a:gd name="T3" fmla="*/ 0 h 21600"/>
                <a:gd name="T4" fmla="*/ 156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21600" y="21599"/>
                  </a:moveTo>
                  <a:cubicBezTo>
                    <a:pt x="9670" y="21599"/>
                    <a:pt x="-1" y="11929"/>
                    <a:pt x="-1" y="-1"/>
                  </a:cubicBezTo>
                </a:path>
                <a:path w="21600" h="21600" stroke="0" extrusionOk="0">
                  <a:moveTo>
                    <a:pt x="21600" y="21599"/>
                  </a:moveTo>
                  <a:cubicBezTo>
                    <a:pt x="9670" y="21599"/>
                    <a:pt x="-1" y="11929"/>
                    <a:pt x="-1" y="-1"/>
                  </a:cubicBezTo>
                  <a:lnTo>
                    <a:pt x="21600" y="0"/>
                  </a:lnTo>
                  <a:lnTo>
                    <a:pt x="21600" y="21599"/>
                  </a:lnTo>
                  <a:close/>
                </a:path>
              </a:pathLst>
            </a:custGeom>
            <a:solidFill>
              <a:schemeClr val="bg1"/>
            </a:solidFill>
            <a:ln w="12700" cap="rnd">
              <a:solidFill>
                <a:srgbClr val="31650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7960" name="Arc 24">
              <a:extLst>
                <a:ext uri="{FF2B5EF4-FFF2-40B4-BE49-F238E27FC236}">
                  <a16:creationId xmlns:a16="http://schemas.microsoft.com/office/drawing/2014/main" id="{15613586-BB13-7EAD-894C-257040A0386F}"/>
                </a:ext>
              </a:extLst>
            </p:cNvPr>
            <p:cNvSpPr>
              <a:spLocks/>
            </p:cNvSpPr>
            <p:nvPr/>
          </p:nvSpPr>
          <p:spPr bwMode="auto">
            <a:xfrm>
              <a:off x="1510" y="1855"/>
              <a:ext cx="705" cy="292"/>
            </a:xfrm>
            <a:custGeom>
              <a:avLst/>
              <a:gdLst>
                <a:gd name="T0" fmla="*/ 0 w 21600"/>
                <a:gd name="T1" fmla="*/ 0 h 21600"/>
                <a:gd name="T2" fmla="*/ 705 w 21600"/>
                <a:gd name="T3" fmla="*/ 292 h 21600"/>
                <a:gd name="T4" fmla="*/ 0 w 21600"/>
                <a:gd name="T5" fmla="*/ 292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solidFill>
              <a:schemeClr val="bg1"/>
            </a:solidFill>
            <a:ln w="12700" cap="rnd">
              <a:solidFill>
                <a:srgbClr val="31650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7961" name="Freeform 25">
              <a:extLst>
                <a:ext uri="{FF2B5EF4-FFF2-40B4-BE49-F238E27FC236}">
                  <a16:creationId xmlns:a16="http://schemas.microsoft.com/office/drawing/2014/main" id="{9AF14989-5E8F-51D2-10D6-E80D9713FC8F}"/>
                </a:ext>
              </a:extLst>
            </p:cNvPr>
            <p:cNvSpPr>
              <a:spLocks/>
            </p:cNvSpPr>
            <p:nvPr/>
          </p:nvSpPr>
          <p:spPr bwMode="auto">
            <a:xfrm>
              <a:off x="2400" y="2026"/>
              <a:ext cx="394" cy="398"/>
            </a:xfrm>
            <a:custGeom>
              <a:avLst/>
              <a:gdLst>
                <a:gd name="T0" fmla="*/ 0 w 393"/>
                <a:gd name="T1" fmla="*/ 397 h 505"/>
                <a:gd name="T2" fmla="*/ 28 w 393"/>
                <a:gd name="T3" fmla="*/ 381 h 505"/>
                <a:gd name="T4" fmla="*/ 62 w 393"/>
                <a:gd name="T5" fmla="*/ 366 h 505"/>
                <a:gd name="T6" fmla="*/ 85 w 393"/>
                <a:gd name="T7" fmla="*/ 353 h 505"/>
                <a:gd name="T8" fmla="*/ 124 w 393"/>
                <a:gd name="T9" fmla="*/ 332 h 505"/>
                <a:gd name="T10" fmla="*/ 158 w 393"/>
                <a:gd name="T11" fmla="*/ 308 h 505"/>
                <a:gd name="T12" fmla="*/ 192 w 393"/>
                <a:gd name="T13" fmla="*/ 285 h 505"/>
                <a:gd name="T14" fmla="*/ 223 w 393"/>
                <a:gd name="T15" fmla="*/ 259 h 505"/>
                <a:gd name="T16" fmla="*/ 257 w 393"/>
                <a:gd name="T17" fmla="*/ 236 h 505"/>
                <a:gd name="T18" fmla="*/ 294 w 393"/>
                <a:gd name="T19" fmla="*/ 201 h 505"/>
                <a:gd name="T20" fmla="*/ 322 w 393"/>
                <a:gd name="T21" fmla="*/ 173 h 505"/>
                <a:gd name="T22" fmla="*/ 347 w 393"/>
                <a:gd name="T23" fmla="*/ 138 h 505"/>
                <a:gd name="T24" fmla="*/ 370 w 393"/>
                <a:gd name="T25" fmla="*/ 105 h 505"/>
                <a:gd name="T26" fmla="*/ 385 w 393"/>
                <a:gd name="T27" fmla="*/ 65 h 505"/>
                <a:gd name="T28" fmla="*/ 390 w 393"/>
                <a:gd name="T29" fmla="*/ 31 h 505"/>
                <a:gd name="T30" fmla="*/ 393 w 393"/>
                <a:gd name="T31" fmla="*/ 0 h 50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93" h="505">
                  <a:moveTo>
                    <a:pt x="0" y="504"/>
                  </a:moveTo>
                  <a:lnTo>
                    <a:pt x="28" y="483"/>
                  </a:lnTo>
                  <a:lnTo>
                    <a:pt x="62" y="465"/>
                  </a:lnTo>
                  <a:lnTo>
                    <a:pt x="85" y="448"/>
                  </a:lnTo>
                  <a:lnTo>
                    <a:pt x="124" y="421"/>
                  </a:lnTo>
                  <a:lnTo>
                    <a:pt x="158" y="391"/>
                  </a:lnTo>
                  <a:lnTo>
                    <a:pt x="192" y="362"/>
                  </a:lnTo>
                  <a:lnTo>
                    <a:pt x="222" y="329"/>
                  </a:lnTo>
                  <a:lnTo>
                    <a:pt x="256" y="299"/>
                  </a:lnTo>
                  <a:lnTo>
                    <a:pt x="293" y="255"/>
                  </a:lnTo>
                  <a:lnTo>
                    <a:pt x="321" y="219"/>
                  </a:lnTo>
                  <a:lnTo>
                    <a:pt x="346" y="175"/>
                  </a:lnTo>
                  <a:lnTo>
                    <a:pt x="369" y="133"/>
                  </a:lnTo>
                  <a:lnTo>
                    <a:pt x="384" y="83"/>
                  </a:lnTo>
                  <a:lnTo>
                    <a:pt x="389" y="39"/>
                  </a:lnTo>
                  <a:lnTo>
                    <a:pt x="392" y="0"/>
                  </a:lnTo>
                </a:path>
              </a:pathLst>
            </a:custGeom>
            <a:noFill/>
            <a:ln w="12700" cap="rnd" cmpd="sng">
              <a:solidFill>
                <a:srgbClr val="4EA002"/>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7962" name="Freeform 26">
              <a:extLst>
                <a:ext uri="{FF2B5EF4-FFF2-40B4-BE49-F238E27FC236}">
                  <a16:creationId xmlns:a16="http://schemas.microsoft.com/office/drawing/2014/main" id="{28B1E3F7-AE61-4E78-24DF-E3B08143A710}"/>
                </a:ext>
              </a:extLst>
            </p:cNvPr>
            <p:cNvSpPr>
              <a:spLocks/>
            </p:cNvSpPr>
            <p:nvPr/>
          </p:nvSpPr>
          <p:spPr bwMode="auto">
            <a:xfrm>
              <a:off x="2212" y="1988"/>
              <a:ext cx="208" cy="159"/>
            </a:xfrm>
            <a:custGeom>
              <a:avLst/>
              <a:gdLst>
                <a:gd name="T0" fmla="*/ 0 w 207"/>
                <a:gd name="T1" fmla="*/ 158 h 202"/>
                <a:gd name="T2" fmla="*/ 8 w 207"/>
                <a:gd name="T3" fmla="*/ 153 h 202"/>
                <a:gd name="T4" fmla="*/ 16 w 207"/>
                <a:gd name="T5" fmla="*/ 153 h 202"/>
                <a:gd name="T6" fmla="*/ 24 w 207"/>
                <a:gd name="T7" fmla="*/ 151 h 202"/>
                <a:gd name="T8" fmla="*/ 34 w 207"/>
                <a:gd name="T9" fmla="*/ 149 h 202"/>
                <a:gd name="T10" fmla="*/ 45 w 207"/>
                <a:gd name="T11" fmla="*/ 144 h 202"/>
                <a:gd name="T12" fmla="*/ 53 w 207"/>
                <a:gd name="T13" fmla="*/ 142 h 202"/>
                <a:gd name="T14" fmla="*/ 61 w 207"/>
                <a:gd name="T15" fmla="*/ 139 h 202"/>
                <a:gd name="T16" fmla="*/ 69 w 207"/>
                <a:gd name="T17" fmla="*/ 135 h 202"/>
                <a:gd name="T18" fmla="*/ 77 w 207"/>
                <a:gd name="T19" fmla="*/ 132 h 202"/>
                <a:gd name="T20" fmla="*/ 88 w 207"/>
                <a:gd name="T21" fmla="*/ 128 h 202"/>
                <a:gd name="T22" fmla="*/ 96 w 207"/>
                <a:gd name="T23" fmla="*/ 123 h 202"/>
                <a:gd name="T24" fmla="*/ 105 w 207"/>
                <a:gd name="T25" fmla="*/ 118 h 202"/>
                <a:gd name="T26" fmla="*/ 113 w 207"/>
                <a:gd name="T27" fmla="*/ 113 h 202"/>
                <a:gd name="T28" fmla="*/ 121 w 207"/>
                <a:gd name="T29" fmla="*/ 111 h 202"/>
                <a:gd name="T30" fmla="*/ 129 w 207"/>
                <a:gd name="T31" fmla="*/ 104 h 202"/>
                <a:gd name="T32" fmla="*/ 137 w 207"/>
                <a:gd name="T33" fmla="*/ 97 h 202"/>
                <a:gd name="T34" fmla="*/ 148 w 207"/>
                <a:gd name="T35" fmla="*/ 92 h 202"/>
                <a:gd name="T36" fmla="*/ 153 w 207"/>
                <a:gd name="T37" fmla="*/ 85 h 202"/>
                <a:gd name="T38" fmla="*/ 158 w 207"/>
                <a:gd name="T39" fmla="*/ 78 h 202"/>
                <a:gd name="T40" fmla="*/ 166 w 207"/>
                <a:gd name="T41" fmla="*/ 71 h 202"/>
                <a:gd name="T42" fmla="*/ 169 w 207"/>
                <a:gd name="T43" fmla="*/ 64 h 202"/>
                <a:gd name="T44" fmla="*/ 174 w 207"/>
                <a:gd name="T45" fmla="*/ 57 h 202"/>
                <a:gd name="T46" fmla="*/ 180 w 207"/>
                <a:gd name="T47" fmla="*/ 50 h 202"/>
                <a:gd name="T48" fmla="*/ 185 w 207"/>
                <a:gd name="T49" fmla="*/ 43 h 202"/>
                <a:gd name="T50" fmla="*/ 190 w 207"/>
                <a:gd name="T51" fmla="*/ 35 h 202"/>
                <a:gd name="T52" fmla="*/ 196 w 207"/>
                <a:gd name="T53" fmla="*/ 28 h 202"/>
                <a:gd name="T54" fmla="*/ 198 w 207"/>
                <a:gd name="T55" fmla="*/ 21 h 202"/>
                <a:gd name="T56" fmla="*/ 201 w 207"/>
                <a:gd name="T57" fmla="*/ 14 h 202"/>
                <a:gd name="T58" fmla="*/ 201 w 207"/>
                <a:gd name="T59" fmla="*/ 7 h 202"/>
                <a:gd name="T60" fmla="*/ 207 w 207"/>
                <a:gd name="T61" fmla="*/ 0 h 2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207" h="202">
                  <a:moveTo>
                    <a:pt x="0" y="201"/>
                  </a:moveTo>
                  <a:lnTo>
                    <a:pt x="8" y="195"/>
                  </a:lnTo>
                  <a:lnTo>
                    <a:pt x="16" y="195"/>
                  </a:lnTo>
                  <a:lnTo>
                    <a:pt x="24" y="192"/>
                  </a:lnTo>
                  <a:lnTo>
                    <a:pt x="34" y="189"/>
                  </a:lnTo>
                  <a:lnTo>
                    <a:pt x="45" y="183"/>
                  </a:lnTo>
                  <a:lnTo>
                    <a:pt x="53" y="180"/>
                  </a:lnTo>
                  <a:lnTo>
                    <a:pt x="61" y="177"/>
                  </a:lnTo>
                  <a:lnTo>
                    <a:pt x="69" y="171"/>
                  </a:lnTo>
                  <a:lnTo>
                    <a:pt x="77" y="168"/>
                  </a:lnTo>
                  <a:lnTo>
                    <a:pt x="88" y="162"/>
                  </a:lnTo>
                  <a:lnTo>
                    <a:pt x="96" y="156"/>
                  </a:lnTo>
                  <a:lnTo>
                    <a:pt x="104" y="150"/>
                  </a:lnTo>
                  <a:lnTo>
                    <a:pt x="112" y="144"/>
                  </a:lnTo>
                  <a:lnTo>
                    <a:pt x="120" y="141"/>
                  </a:lnTo>
                  <a:lnTo>
                    <a:pt x="128" y="132"/>
                  </a:lnTo>
                  <a:lnTo>
                    <a:pt x="136" y="123"/>
                  </a:lnTo>
                  <a:lnTo>
                    <a:pt x="147" y="117"/>
                  </a:lnTo>
                  <a:lnTo>
                    <a:pt x="152" y="108"/>
                  </a:lnTo>
                  <a:lnTo>
                    <a:pt x="157" y="99"/>
                  </a:lnTo>
                  <a:lnTo>
                    <a:pt x="165" y="90"/>
                  </a:lnTo>
                  <a:lnTo>
                    <a:pt x="168" y="81"/>
                  </a:lnTo>
                  <a:lnTo>
                    <a:pt x="173" y="72"/>
                  </a:lnTo>
                  <a:lnTo>
                    <a:pt x="179" y="63"/>
                  </a:lnTo>
                  <a:lnTo>
                    <a:pt x="184" y="54"/>
                  </a:lnTo>
                  <a:lnTo>
                    <a:pt x="189" y="45"/>
                  </a:lnTo>
                  <a:lnTo>
                    <a:pt x="195" y="36"/>
                  </a:lnTo>
                  <a:lnTo>
                    <a:pt x="197" y="27"/>
                  </a:lnTo>
                  <a:lnTo>
                    <a:pt x="200" y="18"/>
                  </a:lnTo>
                  <a:lnTo>
                    <a:pt x="200" y="9"/>
                  </a:lnTo>
                  <a:lnTo>
                    <a:pt x="206" y="0"/>
                  </a:lnTo>
                </a:path>
              </a:pathLst>
            </a:custGeom>
            <a:solidFill>
              <a:srgbClr val="316501"/>
            </a:solidFill>
            <a:ln w="12700" cap="rnd" cmpd="sng">
              <a:solidFill>
                <a:srgbClr val="003E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pic>
          <p:nvPicPr>
            <p:cNvPr id="807963" name="Picture 27">
              <a:extLst>
                <a:ext uri="{FF2B5EF4-FFF2-40B4-BE49-F238E27FC236}">
                  <a16:creationId xmlns:a16="http://schemas.microsoft.com/office/drawing/2014/main" id="{8BD1D820-C095-97FF-B378-5C7C65C3AD85}"/>
                </a:ext>
              </a:extLst>
            </p:cNvPr>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7" y="2357"/>
              <a:ext cx="547" cy="19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nvGrpSpPr>
            <p:cNvPr id="60447" name="Group 28">
              <a:extLst>
                <a:ext uri="{FF2B5EF4-FFF2-40B4-BE49-F238E27FC236}">
                  <a16:creationId xmlns:a16="http://schemas.microsoft.com/office/drawing/2014/main" id="{906BA943-A043-8652-D557-12FA60782FB0}"/>
                </a:ext>
              </a:extLst>
            </p:cNvPr>
            <p:cNvGrpSpPr>
              <a:grpSpLocks/>
            </p:cNvGrpSpPr>
            <p:nvPr/>
          </p:nvGrpSpPr>
          <p:grpSpPr bwMode="auto">
            <a:xfrm>
              <a:off x="1529" y="2232"/>
              <a:ext cx="556" cy="203"/>
              <a:chOff x="1571" y="3474"/>
              <a:chExt cx="555" cy="258"/>
            </a:xfrm>
          </p:grpSpPr>
          <p:grpSp>
            <p:nvGrpSpPr>
              <p:cNvPr id="60604" name="Group 29">
                <a:extLst>
                  <a:ext uri="{FF2B5EF4-FFF2-40B4-BE49-F238E27FC236}">
                    <a16:creationId xmlns:a16="http://schemas.microsoft.com/office/drawing/2014/main" id="{E1FFF17E-8905-BDA8-FE3D-047816D9D491}"/>
                  </a:ext>
                </a:extLst>
              </p:cNvPr>
              <p:cNvGrpSpPr>
                <a:grpSpLocks/>
              </p:cNvGrpSpPr>
              <p:nvPr/>
            </p:nvGrpSpPr>
            <p:grpSpPr bwMode="auto">
              <a:xfrm>
                <a:off x="1622" y="3597"/>
                <a:ext cx="464" cy="135"/>
                <a:chOff x="1622" y="3597"/>
                <a:chExt cx="464" cy="135"/>
              </a:xfrm>
            </p:grpSpPr>
            <p:sp>
              <p:nvSpPr>
                <p:cNvPr id="807966" name="Freeform 30">
                  <a:extLst>
                    <a:ext uri="{FF2B5EF4-FFF2-40B4-BE49-F238E27FC236}">
                      <a16:creationId xmlns:a16="http://schemas.microsoft.com/office/drawing/2014/main" id="{8EE9FF0B-4F49-16F1-7461-A7644B90857F}"/>
                    </a:ext>
                  </a:extLst>
                </p:cNvPr>
                <p:cNvSpPr>
                  <a:spLocks/>
                </p:cNvSpPr>
                <p:nvPr/>
              </p:nvSpPr>
              <p:spPr bwMode="auto">
                <a:xfrm>
                  <a:off x="1622" y="3601"/>
                  <a:ext cx="375" cy="72"/>
                </a:xfrm>
                <a:custGeom>
                  <a:avLst/>
                  <a:gdLst>
                    <a:gd name="T0" fmla="*/ 373 w 375"/>
                    <a:gd name="T1" fmla="*/ 5 h 72"/>
                    <a:gd name="T2" fmla="*/ 2 w 375"/>
                    <a:gd name="T3" fmla="*/ 0 h 72"/>
                    <a:gd name="T4" fmla="*/ 0 w 375"/>
                    <a:gd name="T5" fmla="*/ 55 h 72"/>
                    <a:gd name="T6" fmla="*/ 374 w 375"/>
                    <a:gd name="T7" fmla="*/ 71 h 72"/>
                    <a:gd name="T8" fmla="*/ 373 w 375"/>
                    <a:gd name="T9" fmla="*/ 5 h 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75" h="72">
                      <a:moveTo>
                        <a:pt x="373" y="5"/>
                      </a:moveTo>
                      <a:lnTo>
                        <a:pt x="2" y="0"/>
                      </a:lnTo>
                      <a:lnTo>
                        <a:pt x="0" y="55"/>
                      </a:lnTo>
                      <a:lnTo>
                        <a:pt x="374" y="71"/>
                      </a:lnTo>
                      <a:lnTo>
                        <a:pt x="373" y="5"/>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nvGrpSpPr>
                <p:cNvPr id="60657" name="Group 31">
                  <a:extLst>
                    <a:ext uri="{FF2B5EF4-FFF2-40B4-BE49-F238E27FC236}">
                      <a16:creationId xmlns:a16="http://schemas.microsoft.com/office/drawing/2014/main" id="{4D1554B5-983C-6402-5EF6-041E2645DCEC}"/>
                    </a:ext>
                  </a:extLst>
                </p:cNvPr>
                <p:cNvGrpSpPr>
                  <a:grpSpLocks/>
                </p:cNvGrpSpPr>
                <p:nvPr/>
              </p:nvGrpSpPr>
              <p:grpSpPr bwMode="auto">
                <a:xfrm>
                  <a:off x="1706" y="3597"/>
                  <a:ext cx="380" cy="118"/>
                  <a:chOff x="1706" y="3597"/>
                  <a:chExt cx="380" cy="118"/>
                </a:xfrm>
              </p:grpSpPr>
              <p:grpSp>
                <p:nvGrpSpPr>
                  <p:cNvPr id="60706" name="Group 32">
                    <a:extLst>
                      <a:ext uri="{FF2B5EF4-FFF2-40B4-BE49-F238E27FC236}">
                        <a16:creationId xmlns:a16="http://schemas.microsoft.com/office/drawing/2014/main" id="{93B0D084-87F1-9EA1-A558-52282DB1A7A3}"/>
                      </a:ext>
                    </a:extLst>
                  </p:cNvPr>
                  <p:cNvGrpSpPr>
                    <a:grpSpLocks/>
                  </p:cNvGrpSpPr>
                  <p:nvPr/>
                </p:nvGrpSpPr>
                <p:grpSpPr bwMode="auto">
                  <a:xfrm>
                    <a:off x="1706" y="3597"/>
                    <a:ext cx="77" cy="106"/>
                    <a:chOff x="1706" y="3597"/>
                    <a:chExt cx="77" cy="106"/>
                  </a:xfrm>
                </p:grpSpPr>
                <p:sp>
                  <p:nvSpPr>
                    <p:cNvPr id="807969" name="Oval 33">
                      <a:extLst>
                        <a:ext uri="{FF2B5EF4-FFF2-40B4-BE49-F238E27FC236}">
                          <a16:creationId xmlns:a16="http://schemas.microsoft.com/office/drawing/2014/main" id="{7A98FBB2-70C6-CDE7-BDE3-AFC693F000B9}"/>
                        </a:ext>
                      </a:extLst>
                    </p:cNvPr>
                    <p:cNvSpPr>
                      <a:spLocks noChangeArrowheads="1"/>
                    </p:cNvSpPr>
                    <p:nvPr/>
                  </p:nvSpPr>
                  <p:spPr bwMode="auto">
                    <a:xfrm>
                      <a:off x="1724" y="3598"/>
                      <a:ext cx="59" cy="91"/>
                    </a:xfrm>
                    <a:prstGeom prst="ellipse">
                      <a:avLst/>
                    </a:prstGeom>
                    <a:solidFill>
                      <a:srgbClr val="000000"/>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7970" name="Oval 34">
                      <a:extLst>
                        <a:ext uri="{FF2B5EF4-FFF2-40B4-BE49-F238E27FC236}">
                          <a16:creationId xmlns:a16="http://schemas.microsoft.com/office/drawing/2014/main" id="{BD8A7EC2-EF3A-5862-EA4A-04E978FC638F}"/>
                        </a:ext>
                      </a:extLst>
                    </p:cNvPr>
                    <p:cNvSpPr>
                      <a:spLocks noChangeArrowheads="1"/>
                    </p:cNvSpPr>
                    <p:nvPr/>
                  </p:nvSpPr>
                  <p:spPr bwMode="auto">
                    <a:xfrm>
                      <a:off x="1706" y="3598"/>
                      <a:ext cx="59" cy="91"/>
                    </a:xfrm>
                    <a:prstGeom prst="ellipse">
                      <a:avLst/>
                    </a:prstGeom>
                    <a:solidFill>
                      <a:srgbClr val="000000"/>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7971" name="Rectangle 35">
                      <a:extLst>
                        <a:ext uri="{FF2B5EF4-FFF2-40B4-BE49-F238E27FC236}">
                          <a16:creationId xmlns:a16="http://schemas.microsoft.com/office/drawing/2014/main" id="{DFF497AD-B954-9C01-02A5-997A14D8C18C}"/>
                        </a:ext>
                      </a:extLst>
                    </p:cNvPr>
                    <p:cNvSpPr>
                      <a:spLocks noChangeArrowheads="1"/>
                    </p:cNvSpPr>
                    <p:nvPr/>
                  </p:nvSpPr>
                  <p:spPr bwMode="auto">
                    <a:xfrm>
                      <a:off x="1740" y="3688"/>
                      <a:ext cx="16" cy="16"/>
                    </a:xfrm>
                    <a:prstGeom prst="rect">
                      <a:avLst/>
                    </a:prstGeom>
                    <a:solidFill>
                      <a:srgbClr val="00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grpSp>
                <p:nvGrpSpPr>
                  <p:cNvPr id="60707" name="Group 36">
                    <a:extLst>
                      <a:ext uri="{FF2B5EF4-FFF2-40B4-BE49-F238E27FC236}">
                        <a16:creationId xmlns:a16="http://schemas.microsoft.com/office/drawing/2014/main" id="{D1380EFC-4EB0-CA0E-3413-9E596940C954}"/>
                      </a:ext>
                    </a:extLst>
                  </p:cNvPr>
                  <p:cNvGrpSpPr>
                    <a:grpSpLocks/>
                  </p:cNvGrpSpPr>
                  <p:nvPr/>
                </p:nvGrpSpPr>
                <p:grpSpPr bwMode="auto">
                  <a:xfrm>
                    <a:off x="2006" y="3611"/>
                    <a:ext cx="80" cy="104"/>
                    <a:chOff x="2006" y="3611"/>
                    <a:chExt cx="80" cy="104"/>
                  </a:xfrm>
                </p:grpSpPr>
                <p:sp>
                  <p:nvSpPr>
                    <p:cNvPr id="807973" name="Oval 37">
                      <a:extLst>
                        <a:ext uri="{FF2B5EF4-FFF2-40B4-BE49-F238E27FC236}">
                          <a16:creationId xmlns:a16="http://schemas.microsoft.com/office/drawing/2014/main" id="{9D78769C-12B3-3313-9896-FB22E3CDECEE}"/>
                        </a:ext>
                      </a:extLst>
                    </p:cNvPr>
                    <p:cNvSpPr>
                      <a:spLocks noChangeArrowheads="1"/>
                    </p:cNvSpPr>
                    <p:nvPr/>
                  </p:nvSpPr>
                  <p:spPr bwMode="auto">
                    <a:xfrm>
                      <a:off x="2026" y="3612"/>
                      <a:ext cx="60" cy="88"/>
                    </a:xfrm>
                    <a:prstGeom prst="ellipse">
                      <a:avLst/>
                    </a:prstGeom>
                    <a:solidFill>
                      <a:srgbClr val="000000"/>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7974" name="Oval 38">
                      <a:extLst>
                        <a:ext uri="{FF2B5EF4-FFF2-40B4-BE49-F238E27FC236}">
                          <a16:creationId xmlns:a16="http://schemas.microsoft.com/office/drawing/2014/main" id="{52E3A737-11FF-34DA-8439-B7FD434CC465}"/>
                        </a:ext>
                      </a:extLst>
                    </p:cNvPr>
                    <p:cNvSpPr>
                      <a:spLocks noChangeArrowheads="1"/>
                    </p:cNvSpPr>
                    <p:nvPr/>
                  </p:nvSpPr>
                  <p:spPr bwMode="auto">
                    <a:xfrm>
                      <a:off x="2006" y="3613"/>
                      <a:ext cx="62" cy="86"/>
                    </a:xfrm>
                    <a:prstGeom prst="ellipse">
                      <a:avLst/>
                    </a:prstGeom>
                    <a:solidFill>
                      <a:srgbClr val="000000"/>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7975" name="Rectangle 39">
                      <a:extLst>
                        <a:ext uri="{FF2B5EF4-FFF2-40B4-BE49-F238E27FC236}">
                          <a16:creationId xmlns:a16="http://schemas.microsoft.com/office/drawing/2014/main" id="{4A9A3C27-D028-CB82-0755-CD89E8D5403A}"/>
                        </a:ext>
                      </a:extLst>
                    </p:cNvPr>
                    <p:cNvSpPr>
                      <a:spLocks noChangeArrowheads="1"/>
                    </p:cNvSpPr>
                    <p:nvPr/>
                  </p:nvSpPr>
                  <p:spPr bwMode="auto">
                    <a:xfrm>
                      <a:off x="2042" y="3700"/>
                      <a:ext cx="16" cy="16"/>
                    </a:xfrm>
                    <a:prstGeom prst="rect">
                      <a:avLst/>
                    </a:prstGeom>
                    <a:solidFill>
                      <a:srgbClr val="00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grpSp>
            <p:grpSp>
              <p:nvGrpSpPr>
                <p:cNvPr id="60658" name="Group 40">
                  <a:extLst>
                    <a:ext uri="{FF2B5EF4-FFF2-40B4-BE49-F238E27FC236}">
                      <a16:creationId xmlns:a16="http://schemas.microsoft.com/office/drawing/2014/main" id="{C3C3BD20-F156-BB8C-A3CE-9F10AFA5551B}"/>
                    </a:ext>
                  </a:extLst>
                </p:cNvPr>
                <p:cNvGrpSpPr>
                  <a:grpSpLocks/>
                </p:cNvGrpSpPr>
                <p:nvPr/>
              </p:nvGrpSpPr>
              <p:grpSpPr bwMode="auto">
                <a:xfrm>
                  <a:off x="1627" y="3617"/>
                  <a:ext cx="378" cy="115"/>
                  <a:chOff x="1627" y="3617"/>
                  <a:chExt cx="378" cy="115"/>
                </a:xfrm>
              </p:grpSpPr>
              <p:grpSp>
                <p:nvGrpSpPr>
                  <p:cNvPr id="60659" name="Group 41">
                    <a:extLst>
                      <a:ext uri="{FF2B5EF4-FFF2-40B4-BE49-F238E27FC236}">
                        <a16:creationId xmlns:a16="http://schemas.microsoft.com/office/drawing/2014/main" id="{CEFC52C2-A4AE-C4BC-80C3-E4D96A0A7A85}"/>
                      </a:ext>
                    </a:extLst>
                  </p:cNvPr>
                  <p:cNvGrpSpPr>
                    <a:grpSpLocks/>
                  </p:cNvGrpSpPr>
                  <p:nvPr/>
                </p:nvGrpSpPr>
                <p:grpSpPr bwMode="auto">
                  <a:xfrm>
                    <a:off x="1922" y="3625"/>
                    <a:ext cx="83" cy="107"/>
                    <a:chOff x="1922" y="3625"/>
                    <a:chExt cx="83" cy="107"/>
                  </a:xfrm>
                </p:grpSpPr>
                <p:grpSp>
                  <p:nvGrpSpPr>
                    <p:cNvPr id="60683" name="Group 42">
                      <a:extLst>
                        <a:ext uri="{FF2B5EF4-FFF2-40B4-BE49-F238E27FC236}">
                          <a16:creationId xmlns:a16="http://schemas.microsoft.com/office/drawing/2014/main" id="{AF59838B-62D2-CEB4-906A-AE14A0CB8020}"/>
                        </a:ext>
                      </a:extLst>
                    </p:cNvPr>
                    <p:cNvGrpSpPr>
                      <a:grpSpLocks/>
                    </p:cNvGrpSpPr>
                    <p:nvPr/>
                  </p:nvGrpSpPr>
                  <p:grpSpPr bwMode="auto">
                    <a:xfrm>
                      <a:off x="1922" y="3625"/>
                      <a:ext cx="83" cy="107"/>
                      <a:chOff x="1922" y="3625"/>
                      <a:chExt cx="83" cy="107"/>
                    </a:xfrm>
                  </p:grpSpPr>
                  <p:sp>
                    <p:nvSpPr>
                      <p:cNvPr id="807979" name="Oval 43">
                        <a:extLst>
                          <a:ext uri="{FF2B5EF4-FFF2-40B4-BE49-F238E27FC236}">
                            <a16:creationId xmlns:a16="http://schemas.microsoft.com/office/drawing/2014/main" id="{BB133DB2-DEB9-88AC-ED56-E0AB20DB5DCA}"/>
                          </a:ext>
                        </a:extLst>
                      </p:cNvPr>
                      <p:cNvSpPr>
                        <a:spLocks noChangeArrowheads="1"/>
                      </p:cNvSpPr>
                      <p:nvPr/>
                    </p:nvSpPr>
                    <p:spPr bwMode="auto">
                      <a:xfrm>
                        <a:off x="1941" y="3626"/>
                        <a:ext cx="64" cy="91"/>
                      </a:xfrm>
                      <a:prstGeom prst="ellipse">
                        <a:avLst/>
                      </a:prstGeom>
                      <a:solidFill>
                        <a:srgbClr val="000000"/>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7980" name="Oval 44">
                        <a:extLst>
                          <a:ext uri="{FF2B5EF4-FFF2-40B4-BE49-F238E27FC236}">
                            <a16:creationId xmlns:a16="http://schemas.microsoft.com/office/drawing/2014/main" id="{73FC645E-5355-B6A6-274F-D4D9AF9DFD9C}"/>
                          </a:ext>
                        </a:extLst>
                      </p:cNvPr>
                      <p:cNvSpPr>
                        <a:spLocks noChangeArrowheads="1"/>
                      </p:cNvSpPr>
                      <p:nvPr/>
                    </p:nvSpPr>
                    <p:spPr bwMode="auto">
                      <a:xfrm>
                        <a:off x="1922" y="3628"/>
                        <a:ext cx="64" cy="89"/>
                      </a:xfrm>
                      <a:prstGeom prst="ellipse">
                        <a:avLst/>
                      </a:prstGeom>
                      <a:solidFill>
                        <a:srgbClr val="000000"/>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7981" name="Rectangle 45">
                        <a:extLst>
                          <a:ext uri="{FF2B5EF4-FFF2-40B4-BE49-F238E27FC236}">
                            <a16:creationId xmlns:a16="http://schemas.microsoft.com/office/drawing/2014/main" id="{C0AF3723-90C3-E6FA-77A9-6B5D846E664A}"/>
                          </a:ext>
                        </a:extLst>
                      </p:cNvPr>
                      <p:cNvSpPr>
                        <a:spLocks noChangeArrowheads="1"/>
                      </p:cNvSpPr>
                      <p:nvPr/>
                    </p:nvSpPr>
                    <p:spPr bwMode="auto">
                      <a:xfrm>
                        <a:off x="1956" y="3717"/>
                        <a:ext cx="16" cy="16"/>
                      </a:xfrm>
                      <a:prstGeom prst="rect">
                        <a:avLst/>
                      </a:prstGeom>
                      <a:solidFill>
                        <a:srgbClr val="00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grpSp>
                  <p:nvGrpSpPr>
                    <p:cNvPr id="60684" name="Group 46">
                      <a:extLst>
                        <a:ext uri="{FF2B5EF4-FFF2-40B4-BE49-F238E27FC236}">
                          <a16:creationId xmlns:a16="http://schemas.microsoft.com/office/drawing/2014/main" id="{5D13335E-B9EE-4778-F14A-410C64A6CE98}"/>
                        </a:ext>
                      </a:extLst>
                    </p:cNvPr>
                    <p:cNvGrpSpPr>
                      <a:grpSpLocks/>
                    </p:cNvGrpSpPr>
                    <p:nvPr/>
                  </p:nvGrpSpPr>
                  <p:grpSpPr bwMode="auto">
                    <a:xfrm>
                      <a:off x="1935" y="3644"/>
                      <a:ext cx="52" cy="53"/>
                      <a:chOff x="1935" y="3644"/>
                      <a:chExt cx="52" cy="53"/>
                    </a:xfrm>
                  </p:grpSpPr>
                  <p:grpSp>
                    <p:nvGrpSpPr>
                      <p:cNvPr id="60685" name="Group 47">
                        <a:extLst>
                          <a:ext uri="{FF2B5EF4-FFF2-40B4-BE49-F238E27FC236}">
                            <a16:creationId xmlns:a16="http://schemas.microsoft.com/office/drawing/2014/main" id="{070C1208-C899-BA48-A2E9-C49DA1AFA2D2}"/>
                          </a:ext>
                        </a:extLst>
                      </p:cNvPr>
                      <p:cNvGrpSpPr>
                        <a:grpSpLocks/>
                      </p:cNvGrpSpPr>
                      <p:nvPr/>
                    </p:nvGrpSpPr>
                    <p:grpSpPr bwMode="auto">
                      <a:xfrm>
                        <a:off x="1938" y="3646"/>
                        <a:ext cx="30" cy="49"/>
                        <a:chOff x="1938" y="3646"/>
                        <a:chExt cx="30" cy="49"/>
                      </a:xfrm>
                    </p:grpSpPr>
                    <p:grpSp>
                      <p:nvGrpSpPr>
                        <p:cNvPr id="60697" name="Group 48">
                          <a:extLst>
                            <a:ext uri="{FF2B5EF4-FFF2-40B4-BE49-F238E27FC236}">
                              <a16:creationId xmlns:a16="http://schemas.microsoft.com/office/drawing/2014/main" id="{19E119DF-02E0-AEDA-668B-8D8CE406225D}"/>
                            </a:ext>
                          </a:extLst>
                        </p:cNvPr>
                        <p:cNvGrpSpPr>
                          <a:grpSpLocks/>
                        </p:cNvGrpSpPr>
                        <p:nvPr/>
                      </p:nvGrpSpPr>
                      <p:grpSpPr bwMode="auto">
                        <a:xfrm>
                          <a:off x="1938" y="3646"/>
                          <a:ext cx="30" cy="49"/>
                          <a:chOff x="1938" y="3646"/>
                          <a:chExt cx="30" cy="49"/>
                        </a:xfrm>
                      </p:grpSpPr>
                      <p:grpSp>
                        <p:nvGrpSpPr>
                          <p:cNvPr id="60699" name="Group 49">
                            <a:extLst>
                              <a:ext uri="{FF2B5EF4-FFF2-40B4-BE49-F238E27FC236}">
                                <a16:creationId xmlns:a16="http://schemas.microsoft.com/office/drawing/2014/main" id="{38B876CA-C64F-071A-5585-33A28569C349}"/>
                              </a:ext>
                            </a:extLst>
                          </p:cNvPr>
                          <p:cNvGrpSpPr>
                            <a:grpSpLocks/>
                          </p:cNvGrpSpPr>
                          <p:nvPr/>
                        </p:nvGrpSpPr>
                        <p:grpSpPr bwMode="auto">
                          <a:xfrm>
                            <a:off x="1938" y="3646"/>
                            <a:ext cx="30" cy="49"/>
                            <a:chOff x="1938" y="3646"/>
                            <a:chExt cx="30" cy="49"/>
                          </a:xfrm>
                        </p:grpSpPr>
                        <p:sp>
                          <p:nvSpPr>
                            <p:cNvPr id="807986" name="Oval 50">
                              <a:extLst>
                                <a:ext uri="{FF2B5EF4-FFF2-40B4-BE49-F238E27FC236}">
                                  <a16:creationId xmlns:a16="http://schemas.microsoft.com/office/drawing/2014/main" id="{00051D63-324D-78F3-90D3-8F40D6FDA161}"/>
                                </a:ext>
                              </a:extLst>
                            </p:cNvPr>
                            <p:cNvSpPr>
                              <a:spLocks noChangeArrowheads="1"/>
                            </p:cNvSpPr>
                            <p:nvPr/>
                          </p:nvSpPr>
                          <p:spPr bwMode="auto">
                            <a:xfrm>
                              <a:off x="1938" y="3646"/>
                              <a:ext cx="30" cy="50"/>
                            </a:xfrm>
                            <a:prstGeom prst="ellipse">
                              <a:avLst/>
                            </a:prstGeom>
                            <a:solidFill>
                              <a:srgbClr val="000000"/>
                            </a:solidFill>
                            <a:ln w="12700">
                              <a:solidFill>
                                <a:srgbClr val="FFFFFF"/>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7987" name="Oval 51">
                              <a:extLst>
                                <a:ext uri="{FF2B5EF4-FFF2-40B4-BE49-F238E27FC236}">
                                  <a16:creationId xmlns:a16="http://schemas.microsoft.com/office/drawing/2014/main" id="{39525521-DD38-2EAB-9FE5-78B54B70BE44}"/>
                                </a:ext>
                              </a:extLst>
                            </p:cNvPr>
                            <p:cNvSpPr>
                              <a:spLocks noChangeArrowheads="1"/>
                            </p:cNvSpPr>
                            <p:nvPr/>
                          </p:nvSpPr>
                          <p:spPr bwMode="auto">
                            <a:xfrm>
                              <a:off x="1941" y="3649"/>
                              <a:ext cx="25" cy="42"/>
                            </a:xfrm>
                            <a:prstGeom prst="ellipse">
                              <a:avLst/>
                            </a:prstGeom>
                            <a:solidFill>
                              <a:srgbClr val="FFFFF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sp>
                        <p:nvSpPr>
                          <p:cNvPr id="807988" name="Oval 52">
                            <a:extLst>
                              <a:ext uri="{FF2B5EF4-FFF2-40B4-BE49-F238E27FC236}">
                                <a16:creationId xmlns:a16="http://schemas.microsoft.com/office/drawing/2014/main" id="{4A9E422D-8C35-AB88-CD2B-89F936B6146D}"/>
                              </a:ext>
                            </a:extLst>
                          </p:cNvPr>
                          <p:cNvSpPr>
                            <a:spLocks noChangeArrowheads="1"/>
                          </p:cNvSpPr>
                          <p:nvPr/>
                        </p:nvSpPr>
                        <p:spPr bwMode="auto">
                          <a:xfrm>
                            <a:off x="1944" y="3656"/>
                            <a:ext cx="16" cy="31"/>
                          </a:xfrm>
                          <a:prstGeom prst="ellipse">
                            <a:avLst/>
                          </a:prstGeom>
                          <a:solidFill>
                            <a:srgbClr val="FFFFF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sp>
                      <p:nvSpPr>
                        <p:cNvPr id="807989" name="Oval 53">
                          <a:extLst>
                            <a:ext uri="{FF2B5EF4-FFF2-40B4-BE49-F238E27FC236}">
                              <a16:creationId xmlns:a16="http://schemas.microsoft.com/office/drawing/2014/main" id="{26A65111-83DA-8DF8-517F-2AD86F728984}"/>
                            </a:ext>
                          </a:extLst>
                        </p:cNvPr>
                        <p:cNvSpPr>
                          <a:spLocks noChangeArrowheads="1"/>
                        </p:cNvSpPr>
                        <p:nvPr/>
                      </p:nvSpPr>
                      <p:spPr bwMode="auto">
                        <a:xfrm>
                          <a:off x="1950" y="3666"/>
                          <a:ext cx="8" cy="10"/>
                        </a:xfrm>
                        <a:prstGeom prst="ellipse">
                          <a:avLst/>
                        </a:prstGeom>
                        <a:solidFill>
                          <a:srgbClr val="FFFFF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grpSp>
                    <p:nvGrpSpPr>
                      <p:cNvPr id="60686" name="Group 54">
                        <a:extLst>
                          <a:ext uri="{FF2B5EF4-FFF2-40B4-BE49-F238E27FC236}">
                            <a16:creationId xmlns:a16="http://schemas.microsoft.com/office/drawing/2014/main" id="{B6FC01DF-79DB-792A-013E-EA02310D81F6}"/>
                          </a:ext>
                        </a:extLst>
                      </p:cNvPr>
                      <p:cNvGrpSpPr>
                        <a:grpSpLocks/>
                      </p:cNvGrpSpPr>
                      <p:nvPr/>
                    </p:nvGrpSpPr>
                    <p:grpSpPr bwMode="auto">
                      <a:xfrm>
                        <a:off x="1935" y="3644"/>
                        <a:ext cx="52" cy="53"/>
                        <a:chOff x="1935" y="3644"/>
                        <a:chExt cx="52" cy="53"/>
                      </a:xfrm>
                    </p:grpSpPr>
                    <p:grpSp>
                      <p:nvGrpSpPr>
                        <p:cNvPr id="60687" name="Group 55">
                          <a:extLst>
                            <a:ext uri="{FF2B5EF4-FFF2-40B4-BE49-F238E27FC236}">
                              <a16:creationId xmlns:a16="http://schemas.microsoft.com/office/drawing/2014/main" id="{E49D5BEC-CC76-6A5A-0959-4CAA7FBB7244}"/>
                            </a:ext>
                          </a:extLst>
                        </p:cNvPr>
                        <p:cNvGrpSpPr>
                          <a:grpSpLocks/>
                        </p:cNvGrpSpPr>
                        <p:nvPr/>
                      </p:nvGrpSpPr>
                      <p:grpSpPr bwMode="auto">
                        <a:xfrm>
                          <a:off x="1935" y="3644"/>
                          <a:ext cx="52" cy="17"/>
                          <a:chOff x="1935" y="3644"/>
                          <a:chExt cx="52" cy="17"/>
                        </a:xfrm>
                      </p:grpSpPr>
                      <p:sp>
                        <p:nvSpPr>
                          <p:cNvPr id="807992" name="Freeform 56">
                            <a:extLst>
                              <a:ext uri="{FF2B5EF4-FFF2-40B4-BE49-F238E27FC236}">
                                <a16:creationId xmlns:a16="http://schemas.microsoft.com/office/drawing/2014/main" id="{D44A5149-466C-E38C-EC80-38E7F89605D5}"/>
                              </a:ext>
                            </a:extLst>
                          </p:cNvPr>
                          <p:cNvSpPr>
                            <a:spLocks/>
                          </p:cNvSpPr>
                          <p:nvPr/>
                        </p:nvSpPr>
                        <p:spPr bwMode="auto">
                          <a:xfrm>
                            <a:off x="1970" y="3658"/>
                            <a:ext cx="17" cy="1"/>
                          </a:xfrm>
                          <a:custGeom>
                            <a:avLst/>
                            <a:gdLst>
                              <a:gd name="T0" fmla="*/ 0 w 17"/>
                              <a:gd name="T1" fmla="*/ 0 h 1"/>
                              <a:gd name="T2" fmla="*/ 16 w 17"/>
                              <a:gd name="T3" fmla="*/ 0 h 1"/>
                              <a:gd name="T4" fmla="*/ 0 w 17"/>
                              <a:gd name="T5" fmla="*/ 0 h 1"/>
                              <a:gd name="T6" fmla="*/ 0 60000 65536"/>
                              <a:gd name="T7" fmla="*/ 0 60000 65536"/>
                              <a:gd name="T8" fmla="*/ 0 60000 65536"/>
                            </a:gdLst>
                            <a:ahLst/>
                            <a:cxnLst>
                              <a:cxn ang="T6">
                                <a:pos x="T0" y="T1"/>
                              </a:cxn>
                              <a:cxn ang="T7">
                                <a:pos x="T2" y="T3"/>
                              </a:cxn>
                              <a:cxn ang="T8">
                                <a:pos x="T4" y="T5"/>
                              </a:cxn>
                            </a:cxnLst>
                            <a:rect l="0" t="0" r="r" b="b"/>
                            <a:pathLst>
                              <a:path w="17" h="1">
                                <a:moveTo>
                                  <a:pt x="0" y="0"/>
                                </a:moveTo>
                                <a:lnTo>
                                  <a:pt x="16" y="0"/>
                                </a:lnTo>
                                <a:lnTo>
                                  <a:pt x="0" y="0"/>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7993" name="Freeform 57">
                            <a:extLst>
                              <a:ext uri="{FF2B5EF4-FFF2-40B4-BE49-F238E27FC236}">
                                <a16:creationId xmlns:a16="http://schemas.microsoft.com/office/drawing/2014/main" id="{EBA4C3B7-E89A-2965-FF5B-460038C89BC4}"/>
                              </a:ext>
                            </a:extLst>
                          </p:cNvPr>
                          <p:cNvSpPr>
                            <a:spLocks/>
                          </p:cNvSpPr>
                          <p:nvPr/>
                        </p:nvSpPr>
                        <p:spPr bwMode="auto">
                          <a:xfrm>
                            <a:off x="1959" y="3644"/>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17">
                                <a:moveTo>
                                  <a:pt x="16" y="16"/>
                                </a:moveTo>
                                <a:lnTo>
                                  <a:pt x="16" y="0"/>
                                </a:lnTo>
                                <a:lnTo>
                                  <a:pt x="0" y="0"/>
                                </a:lnTo>
                                <a:lnTo>
                                  <a:pt x="0" y="16"/>
                                </a:lnTo>
                                <a:lnTo>
                                  <a:pt x="16" y="16"/>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7994" name="Freeform 58">
                            <a:extLst>
                              <a:ext uri="{FF2B5EF4-FFF2-40B4-BE49-F238E27FC236}">
                                <a16:creationId xmlns:a16="http://schemas.microsoft.com/office/drawing/2014/main" id="{5CA606E9-1CAF-5A3B-3E05-0C98AD78BBF5}"/>
                              </a:ext>
                            </a:extLst>
                          </p:cNvPr>
                          <p:cNvSpPr>
                            <a:spLocks/>
                          </p:cNvSpPr>
                          <p:nvPr/>
                        </p:nvSpPr>
                        <p:spPr bwMode="auto">
                          <a:xfrm>
                            <a:off x="1946" y="3644"/>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17">
                                <a:moveTo>
                                  <a:pt x="16" y="16"/>
                                </a:moveTo>
                                <a:lnTo>
                                  <a:pt x="16" y="0"/>
                                </a:lnTo>
                                <a:lnTo>
                                  <a:pt x="0" y="0"/>
                                </a:lnTo>
                                <a:lnTo>
                                  <a:pt x="0" y="16"/>
                                </a:lnTo>
                                <a:lnTo>
                                  <a:pt x="16" y="16"/>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7995" name="Freeform 59">
                            <a:extLst>
                              <a:ext uri="{FF2B5EF4-FFF2-40B4-BE49-F238E27FC236}">
                                <a16:creationId xmlns:a16="http://schemas.microsoft.com/office/drawing/2014/main" id="{8F663A2D-8AE3-9601-F4F7-E9467D7F8526}"/>
                              </a:ext>
                            </a:extLst>
                          </p:cNvPr>
                          <p:cNvSpPr>
                            <a:spLocks/>
                          </p:cNvSpPr>
                          <p:nvPr/>
                        </p:nvSpPr>
                        <p:spPr bwMode="auto">
                          <a:xfrm>
                            <a:off x="1935" y="3659"/>
                            <a:ext cx="17" cy="1"/>
                          </a:xfrm>
                          <a:custGeom>
                            <a:avLst/>
                            <a:gdLst>
                              <a:gd name="T0" fmla="*/ 16 w 17"/>
                              <a:gd name="T1" fmla="*/ 0 h 1"/>
                              <a:gd name="T2" fmla="*/ 8 w 17"/>
                              <a:gd name="T3" fmla="*/ 0 h 1"/>
                              <a:gd name="T4" fmla="*/ 0 w 17"/>
                              <a:gd name="T5" fmla="*/ 0 h 1"/>
                              <a:gd name="T6" fmla="*/ 16 w 17"/>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1">
                                <a:moveTo>
                                  <a:pt x="16" y="0"/>
                                </a:moveTo>
                                <a:lnTo>
                                  <a:pt x="8" y="0"/>
                                </a:lnTo>
                                <a:lnTo>
                                  <a:pt x="0" y="0"/>
                                </a:lnTo>
                                <a:lnTo>
                                  <a:pt x="16" y="0"/>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grpSp>
                      <p:nvGrpSpPr>
                        <p:cNvPr id="60688" name="Group 60">
                          <a:extLst>
                            <a:ext uri="{FF2B5EF4-FFF2-40B4-BE49-F238E27FC236}">
                              <a16:creationId xmlns:a16="http://schemas.microsoft.com/office/drawing/2014/main" id="{65038949-71F3-9F50-2C44-717A82914742}"/>
                            </a:ext>
                          </a:extLst>
                        </p:cNvPr>
                        <p:cNvGrpSpPr>
                          <a:grpSpLocks/>
                        </p:cNvGrpSpPr>
                        <p:nvPr/>
                      </p:nvGrpSpPr>
                      <p:grpSpPr bwMode="auto">
                        <a:xfrm>
                          <a:off x="1935" y="3681"/>
                          <a:ext cx="52" cy="16"/>
                          <a:chOff x="1935" y="3681"/>
                          <a:chExt cx="52" cy="16"/>
                        </a:xfrm>
                      </p:grpSpPr>
                      <p:sp>
                        <p:nvSpPr>
                          <p:cNvPr id="807997" name="Freeform 61">
                            <a:extLst>
                              <a:ext uri="{FF2B5EF4-FFF2-40B4-BE49-F238E27FC236}">
                                <a16:creationId xmlns:a16="http://schemas.microsoft.com/office/drawing/2014/main" id="{C761F278-54BB-EA42-7EB5-AF1D7F2EB081}"/>
                              </a:ext>
                            </a:extLst>
                          </p:cNvPr>
                          <p:cNvSpPr>
                            <a:spLocks/>
                          </p:cNvSpPr>
                          <p:nvPr/>
                        </p:nvSpPr>
                        <p:spPr bwMode="auto">
                          <a:xfrm>
                            <a:off x="1970" y="3682"/>
                            <a:ext cx="17" cy="1"/>
                          </a:xfrm>
                          <a:custGeom>
                            <a:avLst/>
                            <a:gdLst>
                              <a:gd name="T0" fmla="*/ 0 w 17"/>
                              <a:gd name="T1" fmla="*/ 0 h 1"/>
                              <a:gd name="T2" fmla="*/ 16 w 17"/>
                              <a:gd name="T3" fmla="*/ 0 h 1"/>
                              <a:gd name="T4" fmla="*/ 0 w 17"/>
                              <a:gd name="T5" fmla="*/ 0 h 1"/>
                              <a:gd name="T6" fmla="*/ 0 60000 65536"/>
                              <a:gd name="T7" fmla="*/ 0 60000 65536"/>
                              <a:gd name="T8" fmla="*/ 0 60000 65536"/>
                            </a:gdLst>
                            <a:ahLst/>
                            <a:cxnLst>
                              <a:cxn ang="T6">
                                <a:pos x="T0" y="T1"/>
                              </a:cxn>
                              <a:cxn ang="T7">
                                <a:pos x="T2" y="T3"/>
                              </a:cxn>
                              <a:cxn ang="T8">
                                <a:pos x="T4" y="T5"/>
                              </a:cxn>
                            </a:cxnLst>
                            <a:rect l="0" t="0" r="r" b="b"/>
                            <a:pathLst>
                              <a:path w="17" h="1">
                                <a:moveTo>
                                  <a:pt x="0" y="0"/>
                                </a:moveTo>
                                <a:lnTo>
                                  <a:pt x="16" y="0"/>
                                </a:lnTo>
                                <a:lnTo>
                                  <a:pt x="0" y="0"/>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7998" name="Freeform 62">
                            <a:extLst>
                              <a:ext uri="{FF2B5EF4-FFF2-40B4-BE49-F238E27FC236}">
                                <a16:creationId xmlns:a16="http://schemas.microsoft.com/office/drawing/2014/main" id="{84280D21-66CE-0617-B690-D184BAE7DD55}"/>
                              </a:ext>
                            </a:extLst>
                          </p:cNvPr>
                          <p:cNvSpPr>
                            <a:spLocks/>
                          </p:cNvSpPr>
                          <p:nvPr/>
                        </p:nvSpPr>
                        <p:spPr bwMode="auto">
                          <a:xfrm>
                            <a:off x="1960" y="3696"/>
                            <a:ext cx="1" cy="1"/>
                          </a:xfrm>
                          <a:custGeom>
                            <a:avLst/>
                            <a:gdLst>
                              <a:gd name="T0" fmla="*/ 0 w 1"/>
                              <a:gd name="T1" fmla="*/ 0 h 1"/>
                              <a:gd name="T2" fmla="*/ 0 w 1"/>
                              <a:gd name="T3" fmla="*/ 0 h 1"/>
                              <a:gd name="T4" fmla="*/ 0 60000 65536"/>
                              <a:gd name="T5" fmla="*/ 0 60000 65536"/>
                            </a:gdLst>
                            <a:ahLst/>
                            <a:cxnLst>
                              <a:cxn ang="T4">
                                <a:pos x="T0" y="T1"/>
                              </a:cxn>
                              <a:cxn ang="T5">
                                <a:pos x="T2" y="T3"/>
                              </a:cxn>
                            </a:cxnLst>
                            <a:rect l="0" t="0" r="r" b="b"/>
                            <a:pathLst>
                              <a:path w="1" h="1">
                                <a:moveTo>
                                  <a:pt x="0" y="0"/>
                                </a:moveTo>
                                <a:lnTo>
                                  <a:pt x="0" y="0"/>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7999" name="Freeform 63">
                            <a:extLst>
                              <a:ext uri="{FF2B5EF4-FFF2-40B4-BE49-F238E27FC236}">
                                <a16:creationId xmlns:a16="http://schemas.microsoft.com/office/drawing/2014/main" id="{D58CCED1-057A-B5C8-D3D2-6680113A3DCA}"/>
                              </a:ext>
                            </a:extLst>
                          </p:cNvPr>
                          <p:cNvSpPr>
                            <a:spLocks/>
                          </p:cNvSpPr>
                          <p:nvPr/>
                        </p:nvSpPr>
                        <p:spPr bwMode="auto">
                          <a:xfrm>
                            <a:off x="1946" y="3696"/>
                            <a:ext cx="1" cy="1"/>
                          </a:xfrm>
                          <a:custGeom>
                            <a:avLst/>
                            <a:gdLst>
                              <a:gd name="T0" fmla="*/ 0 w 1"/>
                              <a:gd name="T1" fmla="*/ 0 h 1"/>
                              <a:gd name="T2" fmla="*/ 0 w 1"/>
                              <a:gd name="T3" fmla="*/ 0 h 1"/>
                              <a:gd name="T4" fmla="*/ 0 60000 65536"/>
                              <a:gd name="T5" fmla="*/ 0 60000 65536"/>
                            </a:gdLst>
                            <a:ahLst/>
                            <a:cxnLst>
                              <a:cxn ang="T4">
                                <a:pos x="T0" y="T1"/>
                              </a:cxn>
                              <a:cxn ang="T5">
                                <a:pos x="T2" y="T3"/>
                              </a:cxn>
                            </a:cxnLst>
                            <a:rect l="0" t="0" r="r" b="b"/>
                            <a:pathLst>
                              <a:path w="1" h="1">
                                <a:moveTo>
                                  <a:pt x="0" y="0"/>
                                </a:moveTo>
                                <a:lnTo>
                                  <a:pt x="0" y="0"/>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00" name="Freeform 64">
                            <a:extLst>
                              <a:ext uri="{FF2B5EF4-FFF2-40B4-BE49-F238E27FC236}">
                                <a16:creationId xmlns:a16="http://schemas.microsoft.com/office/drawing/2014/main" id="{6C39FA34-B6DC-4FEF-F092-0DA3DC1E63A0}"/>
                              </a:ext>
                            </a:extLst>
                          </p:cNvPr>
                          <p:cNvSpPr>
                            <a:spLocks/>
                          </p:cNvSpPr>
                          <p:nvPr/>
                        </p:nvSpPr>
                        <p:spPr bwMode="auto">
                          <a:xfrm>
                            <a:off x="1935" y="3681"/>
                            <a:ext cx="17" cy="1"/>
                          </a:xfrm>
                          <a:custGeom>
                            <a:avLst/>
                            <a:gdLst>
                              <a:gd name="T0" fmla="*/ 16 w 17"/>
                              <a:gd name="T1" fmla="*/ 0 h 1"/>
                              <a:gd name="T2" fmla="*/ 0 w 17"/>
                              <a:gd name="T3" fmla="*/ 0 h 1"/>
                              <a:gd name="T4" fmla="*/ 16 w 17"/>
                              <a:gd name="T5" fmla="*/ 0 h 1"/>
                              <a:gd name="T6" fmla="*/ 0 60000 65536"/>
                              <a:gd name="T7" fmla="*/ 0 60000 65536"/>
                              <a:gd name="T8" fmla="*/ 0 60000 65536"/>
                            </a:gdLst>
                            <a:ahLst/>
                            <a:cxnLst>
                              <a:cxn ang="T6">
                                <a:pos x="T0" y="T1"/>
                              </a:cxn>
                              <a:cxn ang="T7">
                                <a:pos x="T2" y="T3"/>
                              </a:cxn>
                              <a:cxn ang="T8">
                                <a:pos x="T4" y="T5"/>
                              </a:cxn>
                            </a:cxnLst>
                            <a:rect l="0" t="0" r="r" b="b"/>
                            <a:pathLst>
                              <a:path w="17" h="1">
                                <a:moveTo>
                                  <a:pt x="16" y="0"/>
                                </a:moveTo>
                                <a:lnTo>
                                  <a:pt x="0" y="0"/>
                                </a:lnTo>
                                <a:lnTo>
                                  <a:pt x="16" y="0"/>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grpSp>
                </p:grpSp>
              </p:grpSp>
              <p:grpSp>
                <p:nvGrpSpPr>
                  <p:cNvPr id="60660" name="Group 65">
                    <a:extLst>
                      <a:ext uri="{FF2B5EF4-FFF2-40B4-BE49-F238E27FC236}">
                        <a16:creationId xmlns:a16="http://schemas.microsoft.com/office/drawing/2014/main" id="{0828EBFB-43CA-8A2E-7EAE-CF8E5A17A2B6}"/>
                      </a:ext>
                    </a:extLst>
                  </p:cNvPr>
                  <p:cNvGrpSpPr>
                    <a:grpSpLocks/>
                  </p:cNvGrpSpPr>
                  <p:nvPr/>
                </p:nvGrpSpPr>
                <p:grpSpPr bwMode="auto">
                  <a:xfrm>
                    <a:off x="1627" y="3617"/>
                    <a:ext cx="73" cy="105"/>
                    <a:chOff x="1627" y="3617"/>
                    <a:chExt cx="73" cy="105"/>
                  </a:xfrm>
                </p:grpSpPr>
                <p:grpSp>
                  <p:nvGrpSpPr>
                    <p:cNvPr id="60661" name="Group 66">
                      <a:extLst>
                        <a:ext uri="{FF2B5EF4-FFF2-40B4-BE49-F238E27FC236}">
                          <a16:creationId xmlns:a16="http://schemas.microsoft.com/office/drawing/2014/main" id="{D908ABE7-E161-525A-3B05-A433B93BB3E8}"/>
                        </a:ext>
                      </a:extLst>
                    </p:cNvPr>
                    <p:cNvGrpSpPr>
                      <a:grpSpLocks/>
                    </p:cNvGrpSpPr>
                    <p:nvPr/>
                  </p:nvGrpSpPr>
                  <p:grpSpPr bwMode="auto">
                    <a:xfrm>
                      <a:off x="1627" y="3617"/>
                      <a:ext cx="73" cy="105"/>
                      <a:chOff x="1627" y="3617"/>
                      <a:chExt cx="73" cy="105"/>
                    </a:xfrm>
                  </p:grpSpPr>
                  <p:sp>
                    <p:nvSpPr>
                      <p:cNvPr id="808003" name="Oval 67">
                        <a:extLst>
                          <a:ext uri="{FF2B5EF4-FFF2-40B4-BE49-F238E27FC236}">
                            <a16:creationId xmlns:a16="http://schemas.microsoft.com/office/drawing/2014/main" id="{F7FE1641-566C-9FFB-246B-D9E17232DAE4}"/>
                          </a:ext>
                        </a:extLst>
                      </p:cNvPr>
                      <p:cNvSpPr>
                        <a:spLocks noChangeArrowheads="1"/>
                      </p:cNvSpPr>
                      <p:nvPr/>
                    </p:nvSpPr>
                    <p:spPr bwMode="auto">
                      <a:xfrm>
                        <a:off x="1644" y="3618"/>
                        <a:ext cx="56" cy="89"/>
                      </a:xfrm>
                      <a:prstGeom prst="ellipse">
                        <a:avLst/>
                      </a:prstGeom>
                      <a:solidFill>
                        <a:srgbClr val="000000"/>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04" name="Oval 68">
                        <a:extLst>
                          <a:ext uri="{FF2B5EF4-FFF2-40B4-BE49-F238E27FC236}">
                            <a16:creationId xmlns:a16="http://schemas.microsoft.com/office/drawing/2014/main" id="{AD4237BC-759B-85B3-BA0E-E265EE3AD01C}"/>
                          </a:ext>
                        </a:extLst>
                      </p:cNvPr>
                      <p:cNvSpPr>
                        <a:spLocks noChangeArrowheads="1"/>
                      </p:cNvSpPr>
                      <p:nvPr/>
                    </p:nvSpPr>
                    <p:spPr bwMode="auto">
                      <a:xfrm>
                        <a:off x="1627" y="3618"/>
                        <a:ext cx="55" cy="89"/>
                      </a:xfrm>
                      <a:prstGeom prst="ellipse">
                        <a:avLst/>
                      </a:prstGeom>
                      <a:solidFill>
                        <a:srgbClr val="000000"/>
                      </a:solidFill>
                      <a:ln>
                        <a:noFill/>
                      </a:ln>
                      <a:effectLst/>
                      <a:extLst>
                        <a:ext uri="{91240B29-F687-4f45-9708-019B960494DF}">
                          <a14:hiddenLine xmlns:a14="http://schemas.microsoft.com/office/drawing/2010/main" xmlns="" w="9525">
                            <a:solidFill>
                              <a:schemeClr val="tx1"/>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05" name="Rectangle 69">
                        <a:extLst>
                          <a:ext uri="{FF2B5EF4-FFF2-40B4-BE49-F238E27FC236}">
                            <a16:creationId xmlns:a16="http://schemas.microsoft.com/office/drawing/2014/main" id="{B21FA961-C84C-C300-FB8C-29854446B695}"/>
                          </a:ext>
                        </a:extLst>
                      </p:cNvPr>
                      <p:cNvSpPr>
                        <a:spLocks noChangeArrowheads="1"/>
                      </p:cNvSpPr>
                      <p:nvPr/>
                    </p:nvSpPr>
                    <p:spPr bwMode="auto">
                      <a:xfrm>
                        <a:off x="1658" y="3707"/>
                        <a:ext cx="16" cy="16"/>
                      </a:xfrm>
                      <a:prstGeom prst="rect">
                        <a:avLst/>
                      </a:prstGeom>
                      <a:solidFill>
                        <a:srgbClr val="00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grpSp>
                  <p:nvGrpSpPr>
                    <p:cNvPr id="60662" name="Group 70">
                      <a:extLst>
                        <a:ext uri="{FF2B5EF4-FFF2-40B4-BE49-F238E27FC236}">
                          <a16:creationId xmlns:a16="http://schemas.microsoft.com/office/drawing/2014/main" id="{52BC3CB5-0DBB-33F4-4C81-667F1063BD89}"/>
                        </a:ext>
                      </a:extLst>
                    </p:cNvPr>
                    <p:cNvGrpSpPr>
                      <a:grpSpLocks/>
                    </p:cNvGrpSpPr>
                    <p:nvPr/>
                  </p:nvGrpSpPr>
                  <p:grpSpPr bwMode="auto">
                    <a:xfrm>
                      <a:off x="1637" y="3639"/>
                      <a:ext cx="49" cy="48"/>
                      <a:chOff x="1637" y="3639"/>
                      <a:chExt cx="49" cy="48"/>
                    </a:xfrm>
                  </p:grpSpPr>
                  <p:grpSp>
                    <p:nvGrpSpPr>
                      <p:cNvPr id="60663" name="Group 71">
                        <a:extLst>
                          <a:ext uri="{FF2B5EF4-FFF2-40B4-BE49-F238E27FC236}">
                            <a16:creationId xmlns:a16="http://schemas.microsoft.com/office/drawing/2014/main" id="{EDB11D35-48B3-1F3B-AB9D-129F467F2EBB}"/>
                          </a:ext>
                        </a:extLst>
                      </p:cNvPr>
                      <p:cNvGrpSpPr>
                        <a:grpSpLocks/>
                      </p:cNvGrpSpPr>
                      <p:nvPr/>
                    </p:nvGrpSpPr>
                    <p:grpSpPr bwMode="auto">
                      <a:xfrm>
                        <a:off x="1640" y="3642"/>
                        <a:ext cx="27" cy="43"/>
                        <a:chOff x="1640" y="3642"/>
                        <a:chExt cx="27" cy="43"/>
                      </a:xfrm>
                    </p:grpSpPr>
                    <p:grpSp>
                      <p:nvGrpSpPr>
                        <p:cNvPr id="60676" name="Group 72">
                          <a:extLst>
                            <a:ext uri="{FF2B5EF4-FFF2-40B4-BE49-F238E27FC236}">
                              <a16:creationId xmlns:a16="http://schemas.microsoft.com/office/drawing/2014/main" id="{B33711ED-30A9-DB27-9DA3-7FED780B0039}"/>
                            </a:ext>
                          </a:extLst>
                        </p:cNvPr>
                        <p:cNvGrpSpPr>
                          <a:grpSpLocks/>
                        </p:cNvGrpSpPr>
                        <p:nvPr/>
                      </p:nvGrpSpPr>
                      <p:grpSpPr bwMode="auto">
                        <a:xfrm>
                          <a:off x="1640" y="3642"/>
                          <a:ext cx="27" cy="43"/>
                          <a:chOff x="1640" y="3642"/>
                          <a:chExt cx="27" cy="43"/>
                        </a:xfrm>
                      </p:grpSpPr>
                      <p:sp>
                        <p:nvSpPr>
                          <p:cNvPr id="808009" name="Oval 73">
                            <a:extLst>
                              <a:ext uri="{FF2B5EF4-FFF2-40B4-BE49-F238E27FC236}">
                                <a16:creationId xmlns:a16="http://schemas.microsoft.com/office/drawing/2014/main" id="{FC206CDD-BB70-B731-41AA-5A44F1DB07AB}"/>
                              </a:ext>
                            </a:extLst>
                          </p:cNvPr>
                          <p:cNvSpPr>
                            <a:spLocks noChangeArrowheads="1"/>
                          </p:cNvSpPr>
                          <p:nvPr/>
                        </p:nvSpPr>
                        <p:spPr bwMode="auto">
                          <a:xfrm>
                            <a:off x="1640" y="3643"/>
                            <a:ext cx="27" cy="42"/>
                          </a:xfrm>
                          <a:prstGeom prst="ellipse">
                            <a:avLst/>
                          </a:prstGeom>
                          <a:solidFill>
                            <a:srgbClr val="000000"/>
                          </a:solidFill>
                          <a:ln w="12700">
                            <a:solidFill>
                              <a:srgbClr val="FFFFFF"/>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10" name="Oval 74">
                            <a:extLst>
                              <a:ext uri="{FF2B5EF4-FFF2-40B4-BE49-F238E27FC236}">
                                <a16:creationId xmlns:a16="http://schemas.microsoft.com/office/drawing/2014/main" id="{A6B3BCAF-FD6E-7E5B-6E53-B97A3807C00C}"/>
                              </a:ext>
                            </a:extLst>
                          </p:cNvPr>
                          <p:cNvSpPr>
                            <a:spLocks noChangeArrowheads="1"/>
                          </p:cNvSpPr>
                          <p:nvPr/>
                        </p:nvSpPr>
                        <p:spPr bwMode="auto">
                          <a:xfrm>
                            <a:off x="1643" y="3645"/>
                            <a:ext cx="21" cy="37"/>
                          </a:xfrm>
                          <a:prstGeom prst="ellipse">
                            <a:avLst/>
                          </a:prstGeom>
                          <a:solidFill>
                            <a:srgbClr val="FFFFF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sp>
                      <p:nvSpPr>
                        <p:cNvPr id="808011" name="Oval 75">
                          <a:extLst>
                            <a:ext uri="{FF2B5EF4-FFF2-40B4-BE49-F238E27FC236}">
                              <a16:creationId xmlns:a16="http://schemas.microsoft.com/office/drawing/2014/main" id="{C062F1D3-3604-A5A3-63B6-97F4B0D9B09F}"/>
                            </a:ext>
                          </a:extLst>
                        </p:cNvPr>
                        <p:cNvSpPr>
                          <a:spLocks noChangeArrowheads="1"/>
                        </p:cNvSpPr>
                        <p:nvPr/>
                      </p:nvSpPr>
                      <p:spPr bwMode="auto">
                        <a:xfrm>
                          <a:off x="1648" y="3652"/>
                          <a:ext cx="12" cy="24"/>
                        </a:xfrm>
                        <a:prstGeom prst="ellipse">
                          <a:avLst/>
                        </a:prstGeom>
                        <a:solidFill>
                          <a:srgbClr val="FFFFF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sp>
                    <p:nvSpPr>
                      <p:cNvPr id="808012" name="Oval 76">
                        <a:extLst>
                          <a:ext uri="{FF2B5EF4-FFF2-40B4-BE49-F238E27FC236}">
                            <a16:creationId xmlns:a16="http://schemas.microsoft.com/office/drawing/2014/main" id="{14FDAA01-E6F2-73DA-F1C4-EAF4456E4A7D}"/>
                          </a:ext>
                        </a:extLst>
                      </p:cNvPr>
                      <p:cNvSpPr>
                        <a:spLocks noChangeArrowheads="1"/>
                      </p:cNvSpPr>
                      <p:nvPr/>
                    </p:nvSpPr>
                    <p:spPr bwMode="auto">
                      <a:xfrm>
                        <a:off x="1650" y="3660"/>
                        <a:ext cx="8" cy="7"/>
                      </a:xfrm>
                      <a:prstGeom prst="ellipse">
                        <a:avLst/>
                      </a:prstGeom>
                      <a:solidFill>
                        <a:srgbClr val="FFFFFF"/>
                      </a:solidFill>
                      <a:ln w="12700">
                        <a:solidFill>
                          <a:srgbClr val="000000"/>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nvGrpSpPr>
                      <p:cNvPr id="60665" name="Group 77">
                        <a:extLst>
                          <a:ext uri="{FF2B5EF4-FFF2-40B4-BE49-F238E27FC236}">
                            <a16:creationId xmlns:a16="http://schemas.microsoft.com/office/drawing/2014/main" id="{E884869D-E694-38E1-ED65-25FD159FB4E4}"/>
                          </a:ext>
                        </a:extLst>
                      </p:cNvPr>
                      <p:cNvGrpSpPr>
                        <a:grpSpLocks/>
                      </p:cNvGrpSpPr>
                      <p:nvPr/>
                    </p:nvGrpSpPr>
                    <p:grpSpPr bwMode="auto">
                      <a:xfrm>
                        <a:off x="1637" y="3639"/>
                        <a:ext cx="49" cy="48"/>
                        <a:chOff x="1637" y="3639"/>
                        <a:chExt cx="49" cy="48"/>
                      </a:xfrm>
                    </p:grpSpPr>
                    <p:grpSp>
                      <p:nvGrpSpPr>
                        <p:cNvPr id="60666" name="Group 78">
                          <a:extLst>
                            <a:ext uri="{FF2B5EF4-FFF2-40B4-BE49-F238E27FC236}">
                              <a16:creationId xmlns:a16="http://schemas.microsoft.com/office/drawing/2014/main" id="{37FB3B57-F914-1DA1-F0BC-C3C445018269}"/>
                            </a:ext>
                          </a:extLst>
                        </p:cNvPr>
                        <p:cNvGrpSpPr>
                          <a:grpSpLocks/>
                        </p:cNvGrpSpPr>
                        <p:nvPr/>
                      </p:nvGrpSpPr>
                      <p:grpSpPr bwMode="auto">
                        <a:xfrm>
                          <a:off x="1637" y="3639"/>
                          <a:ext cx="48" cy="17"/>
                          <a:chOff x="1637" y="3639"/>
                          <a:chExt cx="48" cy="17"/>
                        </a:xfrm>
                      </p:grpSpPr>
                      <p:sp>
                        <p:nvSpPr>
                          <p:cNvPr id="808015" name="Freeform 79">
                            <a:extLst>
                              <a:ext uri="{FF2B5EF4-FFF2-40B4-BE49-F238E27FC236}">
                                <a16:creationId xmlns:a16="http://schemas.microsoft.com/office/drawing/2014/main" id="{0371B630-C830-698A-773C-5C46D438E85B}"/>
                              </a:ext>
                            </a:extLst>
                          </p:cNvPr>
                          <p:cNvSpPr>
                            <a:spLocks/>
                          </p:cNvSpPr>
                          <p:nvPr/>
                        </p:nvSpPr>
                        <p:spPr bwMode="auto">
                          <a:xfrm>
                            <a:off x="1668" y="3652"/>
                            <a:ext cx="17" cy="1"/>
                          </a:xfrm>
                          <a:custGeom>
                            <a:avLst/>
                            <a:gdLst>
                              <a:gd name="T0" fmla="*/ 8 w 17"/>
                              <a:gd name="T1" fmla="*/ 0 h 1"/>
                              <a:gd name="T2" fmla="*/ 16 w 17"/>
                              <a:gd name="T3" fmla="*/ 0 h 1"/>
                              <a:gd name="T4" fmla="*/ 0 w 17"/>
                              <a:gd name="T5" fmla="*/ 0 h 1"/>
                              <a:gd name="T6" fmla="*/ 8 w 17"/>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1">
                                <a:moveTo>
                                  <a:pt x="8" y="0"/>
                                </a:moveTo>
                                <a:lnTo>
                                  <a:pt x="16" y="0"/>
                                </a:lnTo>
                                <a:lnTo>
                                  <a:pt x="0" y="0"/>
                                </a:lnTo>
                                <a:lnTo>
                                  <a:pt x="8" y="0"/>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16" name="Freeform 80">
                            <a:extLst>
                              <a:ext uri="{FF2B5EF4-FFF2-40B4-BE49-F238E27FC236}">
                                <a16:creationId xmlns:a16="http://schemas.microsoft.com/office/drawing/2014/main" id="{03891DB3-E113-DAA7-B90F-FA52E6F6217B}"/>
                              </a:ext>
                            </a:extLst>
                          </p:cNvPr>
                          <p:cNvSpPr>
                            <a:spLocks/>
                          </p:cNvSpPr>
                          <p:nvPr/>
                        </p:nvSpPr>
                        <p:spPr bwMode="auto">
                          <a:xfrm>
                            <a:off x="1660" y="3639"/>
                            <a:ext cx="17" cy="17"/>
                          </a:xfrm>
                          <a:custGeom>
                            <a:avLst/>
                            <a:gdLst>
                              <a:gd name="T0" fmla="*/ 16 w 17"/>
                              <a:gd name="T1" fmla="*/ 16 h 17"/>
                              <a:gd name="T2" fmla="*/ 16 w 17"/>
                              <a:gd name="T3" fmla="*/ 0 h 17"/>
                              <a:gd name="T4" fmla="*/ 0 w 17"/>
                              <a:gd name="T5" fmla="*/ 0 h 17"/>
                              <a:gd name="T6" fmla="*/ 0 w 17"/>
                              <a:gd name="T7" fmla="*/ 16 h 17"/>
                              <a:gd name="T8" fmla="*/ 16 w 17"/>
                              <a:gd name="T9" fmla="*/ 1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17">
                                <a:moveTo>
                                  <a:pt x="16" y="16"/>
                                </a:moveTo>
                                <a:lnTo>
                                  <a:pt x="16" y="0"/>
                                </a:lnTo>
                                <a:lnTo>
                                  <a:pt x="0" y="0"/>
                                </a:lnTo>
                                <a:lnTo>
                                  <a:pt x="0" y="16"/>
                                </a:lnTo>
                                <a:lnTo>
                                  <a:pt x="16" y="16"/>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17" name="Freeform 81">
                            <a:extLst>
                              <a:ext uri="{FF2B5EF4-FFF2-40B4-BE49-F238E27FC236}">
                                <a16:creationId xmlns:a16="http://schemas.microsoft.com/office/drawing/2014/main" id="{E593025B-3083-53A0-E185-AF09D65DBF09}"/>
                              </a:ext>
                            </a:extLst>
                          </p:cNvPr>
                          <p:cNvSpPr>
                            <a:spLocks/>
                          </p:cNvSpPr>
                          <p:nvPr/>
                        </p:nvSpPr>
                        <p:spPr bwMode="auto">
                          <a:xfrm>
                            <a:off x="1647" y="3639"/>
                            <a:ext cx="17" cy="17"/>
                          </a:xfrm>
                          <a:custGeom>
                            <a:avLst/>
                            <a:gdLst>
                              <a:gd name="T0" fmla="*/ 16 w 17"/>
                              <a:gd name="T1" fmla="*/ 16 h 17"/>
                              <a:gd name="T2" fmla="*/ 16 w 17"/>
                              <a:gd name="T3" fmla="*/ 0 h 17"/>
                              <a:gd name="T4" fmla="*/ 0 w 17"/>
                              <a:gd name="T5" fmla="*/ 8 h 17"/>
                              <a:gd name="T6" fmla="*/ 0 w 17"/>
                              <a:gd name="T7" fmla="*/ 16 h 17"/>
                              <a:gd name="T8" fmla="*/ 16 w 17"/>
                              <a:gd name="T9" fmla="*/ 1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17">
                                <a:moveTo>
                                  <a:pt x="16" y="16"/>
                                </a:moveTo>
                                <a:lnTo>
                                  <a:pt x="16" y="0"/>
                                </a:lnTo>
                                <a:lnTo>
                                  <a:pt x="0" y="8"/>
                                </a:lnTo>
                                <a:lnTo>
                                  <a:pt x="0" y="16"/>
                                </a:lnTo>
                                <a:lnTo>
                                  <a:pt x="16" y="16"/>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18" name="Freeform 82">
                            <a:extLst>
                              <a:ext uri="{FF2B5EF4-FFF2-40B4-BE49-F238E27FC236}">
                                <a16:creationId xmlns:a16="http://schemas.microsoft.com/office/drawing/2014/main" id="{7987134E-DAC8-408C-9B66-8A2E14B55748}"/>
                              </a:ext>
                            </a:extLst>
                          </p:cNvPr>
                          <p:cNvSpPr>
                            <a:spLocks/>
                          </p:cNvSpPr>
                          <p:nvPr/>
                        </p:nvSpPr>
                        <p:spPr bwMode="auto">
                          <a:xfrm>
                            <a:off x="1637" y="3653"/>
                            <a:ext cx="17" cy="1"/>
                          </a:xfrm>
                          <a:custGeom>
                            <a:avLst/>
                            <a:gdLst>
                              <a:gd name="T0" fmla="*/ 16 w 17"/>
                              <a:gd name="T1" fmla="*/ 0 h 1"/>
                              <a:gd name="T2" fmla="*/ 8 w 17"/>
                              <a:gd name="T3" fmla="*/ 0 h 1"/>
                              <a:gd name="T4" fmla="*/ 0 w 17"/>
                              <a:gd name="T5" fmla="*/ 0 h 1"/>
                              <a:gd name="T6" fmla="*/ 16 w 17"/>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1">
                                <a:moveTo>
                                  <a:pt x="16" y="0"/>
                                </a:moveTo>
                                <a:lnTo>
                                  <a:pt x="8" y="0"/>
                                </a:lnTo>
                                <a:lnTo>
                                  <a:pt x="0" y="0"/>
                                </a:lnTo>
                                <a:lnTo>
                                  <a:pt x="16" y="0"/>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grpSp>
                      <p:nvGrpSpPr>
                        <p:cNvPr id="60667" name="Group 83">
                          <a:extLst>
                            <a:ext uri="{FF2B5EF4-FFF2-40B4-BE49-F238E27FC236}">
                              <a16:creationId xmlns:a16="http://schemas.microsoft.com/office/drawing/2014/main" id="{6FC35A96-D6CF-C2D6-3276-AEA466C67FA3}"/>
                            </a:ext>
                          </a:extLst>
                        </p:cNvPr>
                        <p:cNvGrpSpPr>
                          <a:grpSpLocks/>
                        </p:cNvGrpSpPr>
                        <p:nvPr/>
                      </p:nvGrpSpPr>
                      <p:grpSpPr bwMode="auto">
                        <a:xfrm>
                          <a:off x="1637" y="3673"/>
                          <a:ext cx="49" cy="14"/>
                          <a:chOff x="1637" y="3673"/>
                          <a:chExt cx="49" cy="14"/>
                        </a:xfrm>
                      </p:grpSpPr>
                      <p:sp>
                        <p:nvSpPr>
                          <p:cNvPr id="808020" name="Freeform 84">
                            <a:extLst>
                              <a:ext uri="{FF2B5EF4-FFF2-40B4-BE49-F238E27FC236}">
                                <a16:creationId xmlns:a16="http://schemas.microsoft.com/office/drawing/2014/main" id="{0C62BCB2-740C-02DE-252E-5791645BC4BC}"/>
                              </a:ext>
                            </a:extLst>
                          </p:cNvPr>
                          <p:cNvSpPr>
                            <a:spLocks/>
                          </p:cNvSpPr>
                          <p:nvPr/>
                        </p:nvSpPr>
                        <p:spPr bwMode="auto">
                          <a:xfrm>
                            <a:off x="1669" y="3673"/>
                            <a:ext cx="17" cy="1"/>
                          </a:xfrm>
                          <a:custGeom>
                            <a:avLst/>
                            <a:gdLst>
                              <a:gd name="T0" fmla="*/ 0 w 17"/>
                              <a:gd name="T1" fmla="*/ 0 h 1"/>
                              <a:gd name="T2" fmla="*/ 16 w 17"/>
                              <a:gd name="T3" fmla="*/ 0 h 1"/>
                              <a:gd name="T4" fmla="*/ 0 w 17"/>
                              <a:gd name="T5" fmla="*/ 0 h 1"/>
                              <a:gd name="T6" fmla="*/ 0 60000 65536"/>
                              <a:gd name="T7" fmla="*/ 0 60000 65536"/>
                              <a:gd name="T8" fmla="*/ 0 60000 65536"/>
                            </a:gdLst>
                            <a:ahLst/>
                            <a:cxnLst>
                              <a:cxn ang="T6">
                                <a:pos x="T0" y="T1"/>
                              </a:cxn>
                              <a:cxn ang="T7">
                                <a:pos x="T2" y="T3"/>
                              </a:cxn>
                              <a:cxn ang="T8">
                                <a:pos x="T4" y="T5"/>
                              </a:cxn>
                            </a:cxnLst>
                            <a:rect l="0" t="0" r="r" b="b"/>
                            <a:pathLst>
                              <a:path w="17" h="1">
                                <a:moveTo>
                                  <a:pt x="0" y="0"/>
                                </a:moveTo>
                                <a:lnTo>
                                  <a:pt x="16" y="0"/>
                                </a:lnTo>
                                <a:lnTo>
                                  <a:pt x="0" y="0"/>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21" name="Freeform 85">
                            <a:extLst>
                              <a:ext uri="{FF2B5EF4-FFF2-40B4-BE49-F238E27FC236}">
                                <a16:creationId xmlns:a16="http://schemas.microsoft.com/office/drawing/2014/main" id="{1037F8B3-645B-701F-031E-A32E77BBEC2F}"/>
                              </a:ext>
                            </a:extLst>
                          </p:cNvPr>
                          <p:cNvSpPr>
                            <a:spLocks/>
                          </p:cNvSpPr>
                          <p:nvPr/>
                        </p:nvSpPr>
                        <p:spPr bwMode="auto">
                          <a:xfrm>
                            <a:off x="1660" y="3686"/>
                            <a:ext cx="17" cy="1"/>
                          </a:xfrm>
                          <a:custGeom>
                            <a:avLst/>
                            <a:gdLst>
                              <a:gd name="T0" fmla="*/ 16 w 17"/>
                              <a:gd name="T1" fmla="*/ 0 h 1"/>
                              <a:gd name="T2" fmla="*/ 16 w 17"/>
                              <a:gd name="T3" fmla="*/ 0 h 1"/>
                              <a:gd name="T4" fmla="*/ 0 w 17"/>
                              <a:gd name="T5" fmla="*/ 0 h 1"/>
                              <a:gd name="T6" fmla="*/ 16 w 17"/>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1">
                                <a:moveTo>
                                  <a:pt x="16" y="0"/>
                                </a:moveTo>
                                <a:lnTo>
                                  <a:pt x="16" y="0"/>
                                </a:lnTo>
                                <a:lnTo>
                                  <a:pt x="0" y="0"/>
                                </a:lnTo>
                                <a:lnTo>
                                  <a:pt x="16" y="0"/>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22" name="Freeform 86">
                            <a:extLst>
                              <a:ext uri="{FF2B5EF4-FFF2-40B4-BE49-F238E27FC236}">
                                <a16:creationId xmlns:a16="http://schemas.microsoft.com/office/drawing/2014/main" id="{89718F8E-A5D5-D42B-CACB-B7EFDFB18F5B}"/>
                              </a:ext>
                            </a:extLst>
                          </p:cNvPr>
                          <p:cNvSpPr>
                            <a:spLocks/>
                          </p:cNvSpPr>
                          <p:nvPr/>
                        </p:nvSpPr>
                        <p:spPr bwMode="auto">
                          <a:xfrm>
                            <a:off x="1647" y="3686"/>
                            <a:ext cx="17" cy="1"/>
                          </a:xfrm>
                          <a:custGeom>
                            <a:avLst/>
                            <a:gdLst>
                              <a:gd name="T0" fmla="*/ 16 w 17"/>
                              <a:gd name="T1" fmla="*/ 0 h 1"/>
                              <a:gd name="T2" fmla="*/ 16 w 17"/>
                              <a:gd name="T3" fmla="*/ 0 h 1"/>
                              <a:gd name="T4" fmla="*/ 0 w 17"/>
                              <a:gd name="T5" fmla="*/ 0 h 1"/>
                              <a:gd name="T6" fmla="*/ 16 w 17"/>
                              <a:gd name="T7" fmla="*/ 0 h 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7" h="1">
                                <a:moveTo>
                                  <a:pt x="16" y="0"/>
                                </a:moveTo>
                                <a:lnTo>
                                  <a:pt x="16" y="0"/>
                                </a:lnTo>
                                <a:lnTo>
                                  <a:pt x="0" y="0"/>
                                </a:lnTo>
                                <a:lnTo>
                                  <a:pt x="16" y="0"/>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23" name="Freeform 87">
                            <a:extLst>
                              <a:ext uri="{FF2B5EF4-FFF2-40B4-BE49-F238E27FC236}">
                                <a16:creationId xmlns:a16="http://schemas.microsoft.com/office/drawing/2014/main" id="{A8E5ED53-D848-A27D-42F8-CBE4FB3EFFE3}"/>
                              </a:ext>
                            </a:extLst>
                          </p:cNvPr>
                          <p:cNvSpPr>
                            <a:spLocks/>
                          </p:cNvSpPr>
                          <p:nvPr/>
                        </p:nvSpPr>
                        <p:spPr bwMode="auto">
                          <a:xfrm>
                            <a:off x="1637" y="3673"/>
                            <a:ext cx="17" cy="1"/>
                          </a:xfrm>
                          <a:custGeom>
                            <a:avLst/>
                            <a:gdLst>
                              <a:gd name="T0" fmla="*/ 16 w 17"/>
                              <a:gd name="T1" fmla="*/ 0 h 1"/>
                              <a:gd name="T2" fmla="*/ 0 w 17"/>
                              <a:gd name="T3" fmla="*/ 0 h 1"/>
                              <a:gd name="T4" fmla="*/ 16 w 17"/>
                              <a:gd name="T5" fmla="*/ 0 h 1"/>
                              <a:gd name="T6" fmla="*/ 0 60000 65536"/>
                              <a:gd name="T7" fmla="*/ 0 60000 65536"/>
                              <a:gd name="T8" fmla="*/ 0 60000 65536"/>
                            </a:gdLst>
                            <a:ahLst/>
                            <a:cxnLst>
                              <a:cxn ang="T6">
                                <a:pos x="T0" y="T1"/>
                              </a:cxn>
                              <a:cxn ang="T7">
                                <a:pos x="T2" y="T3"/>
                              </a:cxn>
                              <a:cxn ang="T8">
                                <a:pos x="T4" y="T5"/>
                              </a:cxn>
                            </a:cxnLst>
                            <a:rect l="0" t="0" r="r" b="b"/>
                            <a:pathLst>
                              <a:path w="17" h="1">
                                <a:moveTo>
                                  <a:pt x="16" y="0"/>
                                </a:moveTo>
                                <a:lnTo>
                                  <a:pt x="0" y="0"/>
                                </a:lnTo>
                                <a:lnTo>
                                  <a:pt x="16" y="0"/>
                                </a:lnTo>
                              </a:path>
                            </a:pathLst>
                          </a:custGeom>
                          <a:solidFill>
                            <a:srgbClr val="FFFFF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grpSp>
                </p:grpSp>
              </p:grpSp>
            </p:grpSp>
          </p:grpSp>
          <p:grpSp>
            <p:nvGrpSpPr>
              <p:cNvPr id="60605" name="Group 88">
                <a:extLst>
                  <a:ext uri="{FF2B5EF4-FFF2-40B4-BE49-F238E27FC236}">
                    <a16:creationId xmlns:a16="http://schemas.microsoft.com/office/drawing/2014/main" id="{12BB5722-76D9-FA8B-A678-948B9E47391D}"/>
                  </a:ext>
                </a:extLst>
              </p:cNvPr>
              <p:cNvGrpSpPr>
                <a:grpSpLocks/>
              </p:cNvGrpSpPr>
              <p:nvPr/>
            </p:nvGrpSpPr>
            <p:grpSpPr bwMode="auto">
              <a:xfrm>
                <a:off x="1571" y="3474"/>
                <a:ext cx="555" cy="210"/>
                <a:chOff x="1571" y="3474"/>
                <a:chExt cx="555" cy="210"/>
              </a:xfrm>
            </p:grpSpPr>
            <p:sp>
              <p:nvSpPr>
                <p:cNvPr id="808025" name="Freeform 89">
                  <a:extLst>
                    <a:ext uri="{FF2B5EF4-FFF2-40B4-BE49-F238E27FC236}">
                      <a16:creationId xmlns:a16="http://schemas.microsoft.com/office/drawing/2014/main" id="{15B7FB0C-496F-24A3-3689-C0D026FDD2B0}"/>
                    </a:ext>
                  </a:extLst>
                </p:cNvPr>
                <p:cNvSpPr>
                  <a:spLocks/>
                </p:cNvSpPr>
                <p:nvPr/>
              </p:nvSpPr>
              <p:spPr bwMode="auto">
                <a:xfrm>
                  <a:off x="1571" y="3474"/>
                  <a:ext cx="555" cy="210"/>
                </a:xfrm>
                <a:custGeom>
                  <a:avLst/>
                  <a:gdLst>
                    <a:gd name="T0" fmla="*/ 491 w 555"/>
                    <a:gd name="T1" fmla="*/ 87 h 210"/>
                    <a:gd name="T2" fmla="*/ 447 w 555"/>
                    <a:gd name="T3" fmla="*/ 76 h 210"/>
                    <a:gd name="T4" fmla="*/ 426 w 555"/>
                    <a:gd name="T5" fmla="*/ 69 h 210"/>
                    <a:gd name="T6" fmla="*/ 351 w 555"/>
                    <a:gd name="T7" fmla="*/ 73 h 210"/>
                    <a:gd name="T8" fmla="*/ 321 w 555"/>
                    <a:gd name="T9" fmla="*/ 85 h 210"/>
                    <a:gd name="T10" fmla="*/ 236 w 555"/>
                    <a:gd name="T11" fmla="*/ 85 h 210"/>
                    <a:gd name="T12" fmla="*/ 239 w 555"/>
                    <a:gd name="T13" fmla="*/ 30 h 210"/>
                    <a:gd name="T14" fmla="*/ 244 w 555"/>
                    <a:gd name="T15" fmla="*/ 19 h 210"/>
                    <a:gd name="T16" fmla="*/ 282 w 555"/>
                    <a:gd name="T17" fmla="*/ 19 h 210"/>
                    <a:gd name="T18" fmla="*/ 294 w 555"/>
                    <a:gd name="T19" fmla="*/ 24 h 210"/>
                    <a:gd name="T20" fmla="*/ 310 w 555"/>
                    <a:gd name="T21" fmla="*/ 47 h 210"/>
                    <a:gd name="T22" fmla="*/ 336 w 555"/>
                    <a:gd name="T23" fmla="*/ 73 h 210"/>
                    <a:gd name="T24" fmla="*/ 326 w 555"/>
                    <a:gd name="T25" fmla="*/ 50 h 210"/>
                    <a:gd name="T26" fmla="*/ 300 w 555"/>
                    <a:gd name="T27" fmla="*/ 16 h 210"/>
                    <a:gd name="T28" fmla="*/ 304 w 555"/>
                    <a:gd name="T29" fmla="*/ 13 h 210"/>
                    <a:gd name="T30" fmla="*/ 317 w 555"/>
                    <a:gd name="T31" fmla="*/ 13 h 210"/>
                    <a:gd name="T32" fmla="*/ 363 w 555"/>
                    <a:gd name="T33" fmla="*/ 12 h 210"/>
                    <a:gd name="T34" fmla="*/ 374 w 555"/>
                    <a:gd name="T35" fmla="*/ 11 h 210"/>
                    <a:gd name="T36" fmla="*/ 353 w 555"/>
                    <a:gd name="T37" fmla="*/ 6 h 210"/>
                    <a:gd name="T38" fmla="*/ 104 w 555"/>
                    <a:gd name="T39" fmla="*/ 3 h 210"/>
                    <a:gd name="T40" fmla="*/ 49 w 555"/>
                    <a:gd name="T41" fmla="*/ 7 h 210"/>
                    <a:gd name="T42" fmla="*/ 33 w 555"/>
                    <a:gd name="T43" fmla="*/ 19 h 210"/>
                    <a:gd name="T44" fmla="*/ 5 w 555"/>
                    <a:gd name="T45" fmla="*/ 95 h 210"/>
                    <a:gd name="T46" fmla="*/ 0 w 555"/>
                    <a:gd name="T47" fmla="*/ 156 h 210"/>
                    <a:gd name="T48" fmla="*/ 10 w 555"/>
                    <a:gd name="T49" fmla="*/ 183 h 210"/>
                    <a:gd name="T50" fmla="*/ 49 w 555"/>
                    <a:gd name="T51" fmla="*/ 188 h 210"/>
                    <a:gd name="T52" fmla="*/ 53 w 555"/>
                    <a:gd name="T53" fmla="*/ 156 h 210"/>
                    <a:gd name="T54" fmla="*/ 63 w 555"/>
                    <a:gd name="T55" fmla="*/ 134 h 210"/>
                    <a:gd name="T56" fmla="*/ 86 w 555"/>
                    <a:gd name="T57" fmla="*/ 132 h 210"/>
                    <a:gd name="T58" fmla="*/ 102 w 555"/>
                    <a:gd name="T59" fmla="*/ 144 h 210"/>
                    <a:gd name="T60" fmla="*/ 115 w 555"/>
                    <a:gd name="T61" fmla="*/ 169 h 210"/>
                    <a:gd name="T62" fmla="*/ 208 w 555"/>
                    <a:gd name="T63" fmla="*/ 194 h 210"/>
                    <a:gd name="T64" fmla="*/ 344 w 555"/>
                    <a:gd name="T65" fmla="*/ 171 h 210"/>
                    <a:gd name="T66" fmla="*/ 349 w 555"/>
                    <a:gd name="T67" fmla="*/ 157 h 210"/>
                    <a:gd name="T68" fmla="*/ 360 w 555"/>
                    <a:gd name="T69" fmla="*/ 143 h 210"/>
                    <a:gd name="T70" fmla="*/ 372 w 555"/>
                    <a:gd name="T71" fmla="*/ 138 h 210"/>
                    <a:gd name="T72" fmla="*/ 384 w 555"/>
                    <a:gd name="T73" fmla="*/ 138 h 210"/>
                    <a:gd name="T74" fmla="*/ 395 w 555"/>
                    <a:gd name="T75" fmla="*/ 141 h 210"/>
                    <a:gd name="T76" fmla="*/ 408 w 555"/>
                    <a:gd name="T77" fmla="*/ 150 h 210"/>
                    <a:gd name="T78" fmla="*/ 418 w 555"/>
                    <a:gd name="T79" fmla="*/ 168 h 210"/>
                    <a:gd name="T80" fmla="*/ 426 w 555"/>
                    <a:gd name="T81" fmla="*/ 195 h 210"/>
                    <a:gd name="T82" fmla="*/ 436 w 555"/>
                    <a:gd name="T83" fmla="*/ 209 h 210"/>
                    <a:gd name="T84" fmla="*/ 497 w 555"/>
                    <a:gd name="T85" fmla="*/ 205 h 210"/>
                    <a:gd name="T86" fmla="*/ 528 w 555"/>
                    <a:gd name="T87" fmla="*/ 200 h 210"/>
                    <a:gd name="T88" fmla="*/ 540 w 555"/>
                    <a:gd name="T89" fmla="*/ 185 h 210"/>
                    <a:gd name="T90" fmla="*/ 548 w 555"/>
                    <a:gd name="T91" fmla="*/ 182 h 210"/>
                    <a:gd name="T92" fmla="*/ 553 w 555"/>
                    <a:gd name="T93" fmla="*/ 173 h 210"/>
                    <a:gd name="T94" fmla="*/ 553 w 555"/>
                    <a:gd name="T95" fmla="*/ 164 h 210"/>
                    <a:gd name="T96" fmla="*/ 538 w 555"/>
                    <a:gd name="T97" fmla="*/ 115 h 210"/>
                    <a:gd name="T98" fmla="*/ 534 w 555"/>
                    <a:gd name="T99" fmla="*/ 104 h 21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55" h="210">
                      <a:moveTo>
                        <a:pt x="530" y="101"/>
                      </a:moveTo>
                      <a:lnTo>
                        <a:pt x="514" y="95"/>
                      </a:lnTo>
                      <a:lnTo>
                        <a:pt x="491" y="87"/>
                      </a:lnTo>
                      <a:lnTo>
                        <a:pt x="468" y="82"/>
                      </a:lnTo>
                      <a:lnTo>
                        <a:pt x="453" y="77"/>
                      </a:lnTo>
                      <a:lnTo>
                        <a:pt x="447" y="76"/>
                      </a:lnTo>
                      <a:lnTo>
                        <a:pt x="441" y="73"/>
                      </a:lnTo>
                      <a:lnTo>
                        <a:pt x="434" y="69"/>
                      </a:lnTo>
                      <a:lnTo>
                        <a:pt x="426" y="69"/>
                      </a:lnTo>
                      <a:lnTo>
                        <a:pt x="397" y="69"/>
                      </a:lnTo>
                      <a:lnTo>
                        <a:pt x="373" y="72"/>
                      </a:lnTo>
                      <a:lnTo>
                        <a:pt x="351" y="73"/>
                      </a:lnTo>
                      <a:lnTo>
                        <a:pt x="336" y="73"/>
                      </a:lnTo>
                      <a:lnTo>
                        <a:pt x="330" y="75"/>
                      </a:lnTo>
                      <a:lnTo>
                        <a:pt x="321" y="85"/>
                      </a:lnTo>
                      <a:lnTo>
                        <a:pt x="269" y="85"/>
                      </a:lnTo>
                      <a:lnTo>
                        <a:pt x="249" y="85"/>
                      </a:lnTo>
                      <a:lnTo>
                        <a:pt x="236" y="85"/>
                      </a:lnTo>
                      <a:lnTo>
                        <a:pt x="236" y="68"/>
                      </a:lnTo>
                      <a:lnTo>
                        <a:pt x="237" y="49"/>
                      </a:lnTo>
                      <a:lnTo>
                        <a:pt x="239" y="30"/>
                      </a:lnTo>
                      <a:lnTo>
                        <a:pt x="241" y="22"/>
                      </a:lnTo>
                      <a:lnTo>
                        <a:pt x="242" y="20"/>
                      </a:lnTo>
                      <a:lnTo>
                        <a:pt x="244" y="19"/>
                      </a:lnTo>
                      <a:lnTo>
                        <a:pt x="247" y="18"/>
                      </a:lnTo>
                      <a:lnTo>
                        <a:pt x="253" y="18"/>
                      </a:lnTo>
                      <a:lnTo>
                        <a:pt x="282" y="19"/>
                      </a:lnTo>
                      <a:lnTo>
                        <a:pt x="287" y="19"/>
                      </a:lnTo>
                      <a:lnTo>
                        <a:pt x="291" y="21"/>
                      </a:lnTo>
                      <a:lnTo>
                        <a:pt x="294" y="24"/>
                      </a:lnTo>
                      <a:lnTo>
                        <a:pt x="297" y="28"/>
                      </a:lnTo>
                      <a:lnTo>
                        <a:pt x="301" y="33"/>
                      </a:lnTo>
                      <a:lnTo>
                        <a:pt x="310" y="47"/>
                      </a:lnTo>
                      <a:lnTo>
                        <a:pt x="321" y="62"/>
                      </a:lnTo>
                      <a:lnTo>
                        <a:pt x="331" y="75"/>
                      </a:lnTo>
                      <a:lnTo>
                        <a:pt x="336" y="73"/>
                      </a:lnTo>
                      <a:lnTo>
                        <a:pt x="345" y="73"/>
                      </a:lnTo>
                      <a:lnTo>
                        <a:pt x="341" y="69"/>
                      </a:lnTo>
                      <a:lnTo>
                        <a:pt x="326" y="50"/>
                      </a:lnTo>
                      <a:lnTo>
                        <a:pt x="301" y="20"/>
                      </a:lnTo>
                      <a:lnTo>
                        <a:pt x="300" y="18"/>
                      </a:lnTo>
                      <a:lnTo>
                        <a:pt x="300" y="16"/>
                      </a:lnTo>
                      <a:lnTo>
                        <a:pt x="302" y="15"/>
                      </a:lnTo>
                      <a:lnTo>
                        <a:pt x="303" y="14"/>
                      </a:lnTo>
                      <a:lnTo>
                        <a:pt x="304" y="13"/>
                      </a:lnTo>
                      <a:lnTo>
                        <a:pt x="307" y="13"/>
                      </a:lnTo>
                      <a:lnTo>
                        <a:pt x="312" y="13"/>
                      </a:lnTo>
                      <a:lnTo>
                        <a:pt x="317" y="13"/>
                      </a:lnTo>
                      <a:lnTo>
                        <a:pt x="329" y="12"/>
                      </a:lnTo>
                      <a:lnTo>
                        <a:pt x="344" y="12"/>
                      </a:lnTo>
                      <a:lnTo>
                        <a:pt x="363" y="12"/>
                      </a:lnTo>
                      <a:lnTo>
                        <a:pt x="371" y="13"/>
                      </a:lnTo>
                      <a:lnTo>
                        <a:pt x="379" y="14"/>
                      </a:lnTo>
                      <a:lnTo>
                        <a:pt x="374" y="11"/>
                      </a:lnTo>
                      <a:lnTo>
                        <a:pt x="370" y="9"/>
                      </a:lnTo>
                      <a:lnTo>
                        <a:pt x="366" y="8"/>
                      </a:lnTo>
                      <a:lnTo>
                        <a:pt x="353" y="6"/>
                      </a:lnTo>
                      <a:lnTo>
                        <a:pt x="287" y="2"/>
                      </a:lnTo>
                      <a:lnTo>
                        <a:pt x="213" y="0"/>
                      </a:lnTo>
                      <a:lnTo>
                        <a:pt x="104" y="3"/>
                      </a:lnTo>
                      <a:lnTo>
                        <a:pt x="65" y="5"/>
                      </a:lnTo>
                      <a:lnTo>
                        <a:pt x="56" y="6"/>
                      </a:lnTo>
                      <a:lnTo>
                        <a:pt x="49" y="7"/>
                      </a:lnTo>
                      <a:lnTo>
                        <a:pt x="43" y="10"/>
                      </a:lnTo>
                      <a:lnTo>
                        <a:pt x="38" y="13"/>
                      </a:lnTo>
                      <a:lnTo>
                        <a:pt x="33" y="19"/>
                      </a:lnTo>
                      <a:lnTo>
                        <a:pt x="7" y="84"/>
                      </a:lnTo>
                      <a:lnTo>
                        <a:pt x="6" y="89"/>
                      </a:lnTo>
                      <a:lnTo>
                        <a:pt x="5" y="95"/>
                      </a:lnTo>
                      <a:lnTo>
                        <a:pt x="5" y="100"/>
                      </a:lnTo>
                      <a:lnTo>
                        <a:pt x="5" y="149"/>
                      </a:lnTo>
                      <a:lnTo>
                        <a:pt x="0" y="156"/>
                      </a:lnTo>
                      <a:lnTo>
                        <a:pt x="0" y="169"/>
                      </a:lnTo>
                      <a:lnTo>
                        <a:pt x="2" y="170"/>
                      </a:lnTo>
                      <a:lnTo>
                        <a:pt x="10" y="183"/>
                      </a:lnTo>
                      <a:lnTo>
                        <a:pt x="12" y="186"/>
                      </a:lnTo>
                      <a:lnTo>
                        <a:pt x="15" y="187"/>
                      </a:lnTo>
                      <a:lnTo>
                        <a:pt x="49" y="188"/>
                      </a:lnTo>
                      <a:lnTo>
                        <a:pt x="50" y="176"/>
                      </a:lnTo>
                      <a:lnTo>
                        <a:pt x="51" y="164"/>
                      </a:lnTo>
                      <a:lnTo>
                        <a:pt x="53" y="156"/>
                      </a:lnTo>
                      <a:lnTo>
                        <a:pt x="55" y="146"/>
                      </a:lnTo>
                      <a:lnTo>
                        <a:pt x="58" y="140"/>
                      </a:lnTo>
                      <a:lnTo>
                        <a:pt x="63" y="134"/>
                      </a:lnTo>
                      <a:lnTo>
                        <a:pt x="71" y="131"/>
                      </a:lnTo>
                      <a:lnTo>
                        <a:pt x="77" y="130"/>
                      </a:lnTo>
                      <a:lnTo>
                        <a:pt x="86" y="132"/>
                      </a:lnTo>
                      <a:lnTo>
                        <a:pt x="93" y="134"/>
                      </a:lnTo>
                      <a:lnTo>
                        <a:pt x="98" y="138"/>
                      </a:lnTo>
                      <a:lnTo>
                        <a:pt x="102" y="144"/>
                      </a:lnTo>
                      <a:lnTo>
                        <a:pt x="108" y="152"/>
                      </a:lnTo>
                      <a:lnTo>
                        <a:pt x="112" y="161"/>
                      </a:lnTo>
                      <a:lnTo>
                        <a:pt x="115" y="169"/>
                      </a:lnTo>
                      <a:lnTo>
                        <a:pt x="117" y="179"/>
                      </a:lnTo>
                      <a:lnTo>
                        <a:pt x="120" y="189"/>
                      </a:lnTo>
                      <a:lnTo>
                        <a:pt x="208" y="194"/>
                      </a:lnTo>
                      <a:lnTo>
                        <a:pt x="343" y="200"/>
                      </a:lnTo>
                      <a:lnTo>
                        <a:pt x="342" y="180"/>
                      </a:lnTo>
                      <a:lnTo>
                        <a:pt x="344" y="171"/>
                      </a:lnTo>
                      <a:lnTo>
                        <a:pt x="346" y="165"/>
                      </a:lnTo>
                      <a:lnTo>
                        <a:pt x="348" y="161"/>
                      </a:lnTo>
                      <a:lnTo>
                        <a:pt x="349" y="157"/>
                      </a:lnTo>
                      <a:lnTo>
                        <a:pt x="351" y="153"/>
                      </a:lnTo>
                      <a:lnTo>
                        <a:pt x="357" y="146"/>
                      </a:lnTo>
                      <a:lnTo>
                        <a:pt x="360" y="143"/>
                      </a:lnTo>
                      <a:lnTo>
                        <a:pt x="364" y="141"/>
                      </a:lnTo>
                      <a:lnTo>
                        <a:pt x="368" y="139"/>
                      </a:lnTo>
                      <a:lnTo>
                        <a:pt x="372" y="138"/>
                      </a:lnTo>
                      <a:lnTo>
                        <a:pt x="377" y="137"/>
                      </a:lnTo>
                      <a:lnTo>
                        <a:pt x="381" y="137"/>
                      </a:lnTo>
                      <a:lnTo>
                        <a:pt x="384" y="138"/>
                      </a:lnTo>
                      <a:lnTo>
                        <a:pt x="388" y="138"/>
                      </a:lnTo>
                      <a:lnTo>
                        <a:pt x="392" y="139"/>
                      </a:lnTo>
                      <a:lnTo>
                        <a:pt x="395" y="141"/>
                      </a:lnTo>
                      <a:lnTo>
                        <a:pt x="400" y="143"/>
                      </a:lnTo>
                      <a:lnTo>
                        <a:pt x="404" y="146"/>
                      </a:lnTo>
                      <a:lnTo>
                        <a:pt x="408" y="150"/>
                      </a:lnTo>
                      <a:lnTo>
                        <a:pt x="411" y="156"/>
                      </a:lnTo>
                      <a:lnTo>
                        <a:pt x="414" y="161"/>
                      </a:lnTo>
                      <a:lnTo>
                        <a:pt x="418" y="168"/>
                      </a:lnTo>
                      <a:lnTo>
                        <a:pt x="420" y="177"/>
                      </a:lnTo>
                      <a:lnTo>
                        <a:pt x="422" y="186"/>
                      </a:lnTo>
                      <a:lnTo>
                        <a:pt x="426" y="195"/>
                      </a:lnTo>
                      <a:lnTo>
                        <a:pt x="429" y="202"/>
                      </a:lnTo>
                      <a:lnTo>
                        <a:pt x="433" y="207"/>
                      </a:lnTo>
                      <a:lnTo>
                        <a:pt x="436" y="209"/>
                      </a:lnTo>
                      <a:lnTo>
                        <a:pt x="457" y="208"/>
                      </a:lnTo>
                      <a:lnTo>
                        <a:pt x="482" y="207"/>
                      </a:lnTo>
                      <a:lnTo>
                        <a:pt x="497" y="205"/>
                      </a:lnTo>
                      <a:lnTo>
                        <a:pt x="511" y="203"/>
                      </a:lnTo>
                      <a:lnTo>
                        <a:pt x="519" y="202"/>
                      </a:lnTo>
                      <a:lnTo>
                        <a:pt x="528" y="200"/>
                      </a:lnTo>
                      <a:lnTo>
                        <a:pt x="533" y="198"/>
                      </a:lnTo>
                      <a:lnTo>
                        <a:pt x="533" y="186"/>
                      </a:lnTo>
                      <a:lnTo>
                        <a:pt x="540" y="185"/>
                      </a:lnTo>
                      <a:lnTo>
                        <a:pt x="543" y="185"/>
                      </a:lnTo>
                      <a:lnTo>
                        <a:pt x="546" y="184"/>
                      </a:lnTo>
                      <a:lnTo>
                        <a:pt x="548" y="182"/>
                      </a:lnTo>
                      <a:lnTo>
                        <a:pt x="550" y="179"/>
                      </a:lnTo>
                      <a:lnTo>
                        <a:pt x="552" y="177"/>
                      </a:lnTo>
                      <a:lnTo>
                        <a:pt x="553" y="173"/>
                      </a:lnTo>
                      <a:lnTo>
                        <a:pt x="554" y="173"/>
                      </a:lnTo>
                      <a:lnTo>
                        <a:pt x="554" y="164"/>
                      </a:lnTo>
                      <a:lnTo>
                        <a:pt x="553" y="164"/>
                      </a:lnTo>
                      <a:lnTo>
                        <a:pt x="553" y="162"/>
                      </a:lnTo>
                      <a:lnTo>
                        <a:pt x="543" y="155"/>
                      </a:lnTo>
                      <a:lnTo>
                        <a:pt x="538" y="115"/>
                      </a:lnTo>
                      <a:lnTo>
                        <a:pt x="538" y="111"/>
                      </a:lnTo>
                      <a:lnTo>
                        <a:pt x="537" y="108"/>
                      </a:lnTo>
                      <a:lnTo>
                        <a:pt x="534" y="104"/>
                      </a:lnTo>
                      <a:lnTo>
                        <a:pt x="530" y="101"/>
                      </a:lnTo>
                    </a:path>
                  </a:pathLst>
                </a:custGeom>
                <a:solidFill>
                  <a:srgbClr val="DF1F3F"/>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26" name="Freeform 90">
                  <a:extLst>
                    <a:ext uri="{FF2B5EF4-FFF2-40B4-BE49-F238E27FC236}">
                      <a16:creationId xmlns:a16="http://schemas.microsoft.com/office/drawing/2014/main" id="{4818684C-38A2-A52E-9D6F-453164CB0778}"/>
                    </a:ext>
                  </a:extLst>
                </p:cNvPr>
                <p:cNvSpPr>
                  <a:spLocks/>
                </p:cNvSpPr>
                <p:nvPr/>
              </p:nvSpPr>
              <p:spPr bwMode="auto">
                <a:xfrm>
                  <a:off x="1941" y="3486"/>
                  <a:ext cx="66" cy="58"/>
                </a:xfrm>
                <a:custGeom>
                  <a:avLst/>
                  <a:gdLst>
                    <a:gd name="T0" fmla="*/ 65 w 66"/>
                    <a:gd name="T1" fmla="*/ 57 h 58"/>
                    <a:gd name="T2" fmla="*/ 52 w 66"/>
                    <a:gd name="T3" fmla="*/ 46 h 58"/>
                    <a:gd name="T4" fmla="*/ 43 w 66"/>
                    <a:gd name="T5" fmla="*/ 36 h 58"/>
                    <a:gd name="T6" fmla="*/ 32 w 66"/>
                    <a:gd name="T7" fmla="*/ 26 h 58"/>
                    <a:gd name="T8" fmla="*/ 17 w 66"/>
                    <a:gd name="T9" fmla="*/ 12 h 58"/>
                    <a:gd name="T10" fmla="*/ 8 w 66"/>
                    <a:gd name="T11" fmla="*/ 2 h 58"/>
                    <a:gd name="T12" fmla="*/ 5 w 66"/>
                    <a:gd name="T13" fmla="*/ 1 h 58"/>
                    <a:gd name="T14" fmla="*/ 0 w 66"/>
                    <a:gd name="T15" fmla="*/ 0 h 58"/>
                    <a:gd name="T16" fmla="*/ 8 w 66"/>
                    <a:gd name="T17" fmla="*/ 8 h 58"/>
                    <a:gd name="T18" fmla="*/ 16 w 66"/>
                    <a:gd name="T19" fmla="*/ 14 h 58"/>
                    <a:gd name="T20" fmla="*/ 23 w 66"/>
                    <a:gd name="T21" fmla="*/ 21 h 58"/>
                    <a:gd name="T22" fmla="*/ 30 w 66"/>
                    <a:gd name="T23" fmla="*/ 27 h 58"/>
                    <a:gd name="T24" fmla="*/ 42 w 66"/>
                    <a:gd name="T25" fmla="*/ 39 h 58"/>
                    <a:gd name="T26" fmla="*/ 50 w 66"/>
                    <a:gd name="T27" fmla="*/ 48 h 58"/>
                    <a:gd name="T28" fmla="*/ 56 w 66"/>
                    <a:gd name="T29" fmla="*/ 55 h 58"/>
                    <a:gd name="T30" fmla="*/ 56 w 66"/>
                    <a:gd name="T31" fmla="*/ 57 h 58"/>
                    <a:gd name="T32" fmla="*/ 65 w 66"/>
                    <a:gd name="T33" fmla="*/ 57 h 5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66" h="58">
                      <a:moveTo>
                        <a:pt x="65" y="57"/>
                      </a:moveTo>
                      <a:lnTo>
                        <a:pt x="52" y="46"/>
                      </a:lnTo>
                      <a:lnTo>
                        <a:pt x="43" y="36"/>
                      </a:lnTo>
                      <a:lnTo>
                        <a:pt x="32" y="26"/>
                      </a:lnTo>
                      <a:lnTo>
                        <a:pt x="17" y="12"/>
                      </a:lnTo>
                      <a:lnTo>
                        <a:pt x="8" y="2"/>
                      </a:lnTo>
                      <a:lnTo>
                        <a:pt x="5" y="1"/>
                      </a:lnTo>
                      <a:lnTo>
                        <a:pt x="0" y="0"/>
                      </a:lnTo>
                      <a:lnTo>
                        <a:pt x="8" y="8"/>
                      </a:lnTo>
                      <a:lnTo>
                        <a:pt x="16" y="14"/>
                      </a:lnTo>
                      <a:lnTo>
                        <a:pt x="23" y="21"/>
                      </a:lnTo>
                      <a:lnTo>
                        <a:pt x="30" y="27"/>
                      </a:lnTo>
                      <a:lnTo>
                        <a:pt x="42" y="39"/>
                      </a:lnTo>
                      <a:lnTo>
                        <a:pt x="50" y="48"/>
                      </a:lnTo>
                      <a:lnTo>
                        <a:pt x="56" y="55"/>
                      </a:lnTo>
                      <a:lnTo>
                        <a:pt x="56" y="57"/>
                      </a:lnTo>
                      <a:lnTo>
                        <a:pt x="65" y="57"/>
                      </a:lnTo>
                    </a:path>
                  </a:pathLst>
                </a:custGeom>
                <a:solidFill>
                  <a:srgbClr val="8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27" name="Freeform 91">
                  <a:extLst>
                    <a:ext uri="{FF2B5EF4-FFF2-40B4-BE49-F238E27FC236}">
                      <a16:creationId xmlns:a16="http://schemas.microsoft.com/office/drawing/2014/main" id="{77F62339-F213-A930-0524-267D70380841}"/>
                    </a:ext>
                  </a:extLst>
                </p:cNvPr>
                <p:cNvSpPr>
                  <a:spLocks/>
                </p:cNvSpPr>
                <p:nvPr/>
              </p:nvSpPr>
              <p:spPr bwMode="auto">
                <a:xfrm>
                  <a:off x="1907" y="3545"/>
                  <a:ext cx="17" cy="1"/>
                </a:xfrm>
                <a:custGeom>
                  <a:avLst/>
                  <a:gdLst>
                    <a:gd name="T0" fmla="*/ 12 w 17"/>
                    <a:gd name="T1" fmla="*/ 0 h 1"/>
                    <a:gd name="T2" fmla="*/ 16 w 17"/>
                    <a:gd name="T3" fmla="*/ 0 h 1"/>
                    <a:gd name="T4" fmla="*/ 8 w 17"/>
                    <a:gd name="T5" fmla="*/ 0 h 1"/>
                    <a:gd name="T6" fmla="*/ 2 w 17"/>
                    <a:gd name="T7" fmla="*/ 0 h 1"/>
                    <a:gd name="T8" fmla="*/ 0 w 17"/>
                    <a:gd name="T9" fmla="*/ 0 h 1"/>
                    <a:gd name="T10" fmla="*/ 6 w 17"/>
                    <a:gd name="T11" fmla="*/ 0 h 1"/>
                    <a:gd name="T12" fmla="*/ 12 w 17"/>
                    <a:gd name="T13" fmla="*/ 0 h 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 h="1">
                      <a:moveTo>
                        <a:pt x="12" y="0"/>
                      </a:moveTo>
                      <a:lnTo>
                        <a:pt x="16" y="0"/>
                      </a:lnTo>
                      <a:lnTo>
                        <a:pt x="8" y="0"/>
                      </a:lnTo>
                      <a:lnTo>
                        <a:pt x="2" y="0"/>
                      </a:lnTo>
                      <a:lnTo>
                        <a:pt x="0" y="0"/>
                      </a:lnTo>
                      <a:lnTo>
                        <a:pt x="6" y="0"/>
                      </a:lnTo>
                      <a:lnTo>
                        <a:pt x="12" y="0"/>
                      </a:lnTo>
                    </a:path>
                  </a:pathLst>
                </a:custGeom>
                <a:solidFill>
                  <a:srgbClr val="DF1F3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28" name="Rectangle 92">
                  <a:extLst>
                    <a:ext uri="{FF2B5EF4-FFF2-40B4-BE49-F238E27FC236}">
                      <a16:creationId xmlns:a16="http://schemas.microsoft.com/office/drawing/2014/main" id="{859EB061-AF28-2990-8BA6-728E79AD624B}"/>
                    </a:ext>
                  </a:extLst>
                </p:cNvPr>
                <p:cNvSpPr>
                  <a:spLocks noChangeArrowheads="1"/>
                </p:cNvSpPr>
                <p:nvPr/>
              </p:nvSpPr>
              <p:spPr bwMode="auto">
                <a:xfrm>
                  <a:off x="1810" y="3588"/>
                  <a:ext cx="16" cy="16"/>
                </a:xfrm>
                <a:prstGeom prst="rect">
                  <a:avLst/>
                </a:prstGeom>
                <a:solidFill>
                  <a:srgbClr val="00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29" name="Freeform 93">
                  <a:extLst>
                    <a:ext uri="{FF2B5EF4-FFF2-40B4-BE49-F238E27FC236}">
                      <a16:creationId xmlns:a16="http://schemas.microsoft.com/office/drawing/2014/main" id="{AF8914E0-5077-805D-96C3-8A90678DFEBB}"/>
                    </a:ext>
                  </a:extLst>
                </p:cNvPr>
                <p:cNvSpPr>
                  <a:spLocks/>
                </p:cNvSpPr>
                <p:nvPr/>
              </p:nvSpPr>
              <p:spPr bwMode="auto">
                <a:xfrm>
                  <a:off x="2014" y="3638"/>
                  <a:ext cx="112" cy="19"/>
                </a:xfrm>
                <a:custGeom>
                  <a:avLst/>
                  <a:gdLst>
                    <a:gd name="T0" fmla="*/ 111 w 112"/>
                    <a:gd name="T1" fmla="*/ 0 h 19"/>
                    <a:gd name="T2" fmla="*/ 106 w 112"/>
                    <a:gd name="T3" fmla="*/ 1 h 19"/>
                    <a:gd name="T4" fmla="*/ 100 w 112"/>
                    <a:gd name="T5" fmla="*/ 2 h 19"/>
                    <a:gd name="T6" fmla="*/ 91 w 112"/>
                    <a:gd name="T7" fmla="*/ 3 h 19"/>
                    <a:gd name="T8" fmla="*/ 79 w 112"/>
                    <a:gd name="T9" fmla="*/ 4 h 19"/>
                    <a:gd name="T10" fmla="*/ 67 w 112"/>
                    <a:gd name="T11" fmla="*/ 6 h 19"/>
                    <a:gd name="T12" fmla="*/ 56 w 112"/>
                    <a:gd name="T13" fmla="*/ 6 h 19"/>
                    <a:gd name="T14" fmla="*/ 45 w 112"/>
                    <a:gd name="T15" fmla="*/ 7 h 19"/>
                    <a:gd name="T16" fmla="*/ 34 w 112"/>
                    <a:gd name="T17" fmla="*/ 7 h 19"/>
                    <a:gd name="T18" fmla="*/ 25 w 112"/>
                    <a:gd name="T19" fmla="*/ 8 h 19"/>
                    <a:gd name="T20" fmla="*/ 13 w 112"/>
                    <a:gd name="T21" fmla="*/ 8 h 19"/>
                    <a:gd name="T22" fmla="*/ 4 w 112"/>
                    <a:gd name="T23" fmla="*/ 8 h 19"/>
                    <a:gd name="T24" fmla="*/ 0 w 112"/>
                    <a:gd name="T25" fmla="*/ 8 h 19"/>
                    <a:gd name="T26" fmla="*/ 0 w 112"/>
                    <a:gd name="T27" fmla="*/ 18 h 19"/>
                    <a:gd name="T28" fmla="*/ 10 w 112"/>
                    <a:gd name="T29" fmla="*/ 18 h 19"/>
                    <a:gd name="T30" fmla="*/ 23 w 112"/>
                    <a:gd name="T31" fmla="*/ 17 h 19"/>
                    <a:gd name="T32" fmla="*/ 36 w 112"/>
                    <a:gd name="T33" fmla="*/ 17 h 19"/>
                    <a:gd name="T34" fmla="*/ 47 w 112"/>
                    <a:gd name="T35" fmla="*/ 16 h 19"/>
                    <a:gd name="T36" fmla="*/ 58 w 112"/>
                    <a:gd name="T37" fmla="*/ 16 h 19"/>
                    <a:gd name="T38" fmla="*/ 66 w 112"/>
                    <a:gd name="T39" fmla="*/ 15 h 19"/>
                    <a:gd name="T40" fmla="*/ 75 w 112"/>
                    <a:gd name="T41" fmla="*/ 14 h 19"/>
                    <a:gd name="T42" fmla="*/ 84 w 112"/>
                    <a:gd name="T43" fmla="*/ 13 h 19"/>
                    <a:gd name="T44" fmla="*/ 92 w 112"/>
                    <a:gd name="T45" fmla="*/ 12 h 19"/>
                    <a:gd name="T46" fmla="*/ 98 w 112"/>
                    <a:gd name="T47" fmla="*/ 11 h 19"/>
                    <a:gd name="T48" fmla="*/ 105 w 112"/>
                    <a:gd name="T49" fmla="*/ 10 h 19"/>
                    <a:gd name="T50" fmla="*/ 111 w 112"/>
                    <a:gd name="T51" fmla="*/ 9 h 19"/>
                    <a:gd name="T52" fmla="*/ 111 w 112"/>
                    <a:gd name="T53" fmla="*/ 0 h 1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2" h="19">
                      <a:moveTo>
                        <a:pt x="111" y="0"/>
                      </a:moveTo>
                      <a:lnTo>
                        <a:pt x="106" y="1"/>
                      </a:lnTo>
                      <a:lnTo>
                        <a:pt x="100" y="2"/>
                      </a:lnTo>
                      <a:lnTo>
                        <a:pt x="91" y="3"/>
                      </a:lnTo>
                      <a:lnTo>
                        <a:pt x="79" y="4"/>
                      </a:lnTo>
                      <a:lnTo>
                        <a:pt x="67" y="6"/>
                      </a:lnTo>
                      <a:lnTo>
                        <a:pt x="56" y="6"/>
                      </a:lnTo>
                      <a:lnTo>
                        <a:pt x="45" y="7"/>
                      </a:lnTo>
                      <a:lnTo>
                        <a:pt x="34" y="7"/>
                      </a:lnTo>
                      <a:lnTo>
                        <a:pt x="25" y="8"/>
                      </a:lnTo>
                      <a:lnTo>
                        <a:pt x="13" y="8"/>
                      </a:lnTo>
                      <a:lnTo>
                        <a:pt x="4" y="8"/>
                      </a:lnTo>
                      <a:lnTo>
                        <a:pt x="0" y="8"/>
                      </a:lnTo>
                      <a:lnTo>
                        <a:pt x="0" y="18"/>
                      </a:lnTo>
                      <a:lnTo>
                        <a:pt x="10" y="18"/>
                      </a:lnTo>
                      <a:lnTo>
                        <a:pt x="23" y="17"/>
                      </a:lnTo>
                      <a:lnTo>
                        <a:pt x="36" y="17"/>
                      </a:lnTo>
                      <a:lnTo>
                        <a:pt x="47" y="16"/>
                      </a:lnTo>
                      <a:lnTo>
                        <a:pt x="58" y="16"/>
                      </a:lnTo>
                      <a:lnTo>
                        <a:pt x="66" y="15"/>
                      </a:lnTo>
                      <a:lnTo>
                        <a:pt x="75" y="14"/>
                      </a:lnTo>
                      <a:lnTo>
                        <a:pt x="84" y="13"/>
                      </a:lnTo>
                      <a:lnTo>
                        <a:pt x="92" y="12"/>
                      </a:lnTo>
                      <a:lnTo>
                        <a:pt x="98" y="11"/>
                      </a:lnTo>
                      <a:lnTo>
                        <a:pt x="105" y="10"/>
                      </a:lnTo>
                      <a:lnTo>
                        <a:pt x="111" y="9"/>
                      </a:lnTo>
                      <a:lnTo>
                        <a:pt x="111" y="0"/>
                      </a:lnTo>
                    </a:path>
                  </a:pathLst>
                </a:custGeom>
                <a:solidFill>
                  <a:srgbClr val="8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nvGrpSpPr>
                <p:cNvPr id="60611" name="Group 94">
                  <a:extLst>
                    <a:ext uri="{FF2B5EF4-FFF2-40B4-BE49-F238E27FC236}">
                      <a16:creationId xmlns:a16="http://schemas.microsoft.com/office/drawing/2014/main" id="{7E185C2E-EBF0-2E7A-F7CB-C24704C7802B}"/>
                    </a:ext>
                  </a:extLst>
                </p:cNvPr>
                <p:cNvGrpSpPr>
                  <a:grpSpLocks/>
                </p:cNvGrpSpPr>
                <p:nvPr/>
              </p:nvGrpSpPr>
              <p:grpSpPr bwMode="auto">
                <a:xfrm>
                  <a:off x="2020" y="3594"/>
                  <a:ext cx="100" cy="55"/>
                  <a:chOff x="2020" y="3594"/>
                  <a:chExt cx="100" cy="55"/>
                </a:xfrm>
              </p:grpSpPr>
              <p:sp>
                <p:nvSpPr>
                  <p:cNvPr id="808031" name="Line 95">
                    <a:extLst>
                      <a:ext uri="{FF2B5EF4-FFF2-40B4-BE49-F238E27FC236}">
                        <a16:creationId xmlns:a16="http://schemas.microsoft.com/office/drawing/2014/main" id="{A9D7EE10-5F82-59C7-8C2F-A0C1D19B506E}"/>
                      </a:ext>
                    </a:extLst>
                  </p:cNvPr>
                  <p:cNvSpPr>
                    <a:spLocks noChangeShapeType="1"/>
                  </p:cNvSpPr>
                  <p:nvPr/>
                </p:nvSpPr>
                <p:spPr bwMode="auto">
                  <a:xfrm flipH="1">
                    <a:off x="2053" y="3599"/>
                    <a:ext cx="53" cy="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32" name="Line 96">
                    <a:extLst>
                      <a:ext uri="{FF2B5EF4-FFF2-40B4-BE49-F238E27FC236}">
                        <a16:creationId xmlns:a16="http://schemas.microsoft.com/office/drawing/2014/main" id="{365FEC8C-E038-8CD0-2C1F-85FC0E251A47}"/>
                      </a:ext>
                    </a:extLst>
                  </p:cNvPr>
                  <p:cNvSpPr>
                    <a:spLocks noChangeShapeType="1"/>
                  </p:cNvSpPr>
                  <p:nvPr/>
                </p:nvSpPr>
                <p:spPr bwMode="auto">
                  <a:xfrm flipH="1">
                    <a:off x="2053" y="3603"/>
                    <a:ext cx="53" cy="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33" name="Line 97">
                    <a:extLst>
                      <a:ext uri="{FF2B5EF4-FFF2-40B4-BE49-F238E27FC236}">
                        <a16:creationId xmlns:a16="http://schemas.microsoft.com/office/drawing/2014/main" id="{5E060958-A9D8-F6F0-31B6-E0CE3EA1DC14}"/>
                      </a:ext>
                    </a:extLst>
                  </p:cNvPr>
                  <p:cNvSpPr>
                    <a:spLocks noChangeShapeType="1"/>
                  </p:cNvSpPr>
                  <p:nvPr/>
                </p:nvSpPr>
                <p:spPr bwMode="auto">
                  <a:xfrm flipH="1">
                    <a:off x="2054" y="3609"/>
                    <a:ext cx="52"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34" name="Line 98">
                    <a:extLst>
                      <a:ext uri="{FF2B5EF4-FFF2-40B4-BE49-F238E27FC236}">
                        <a16:creationId xmlns:a16="http://schemas.microsoft.com/office/drawing/2014/main" id="{F8357C44-7A0D-01EA-4F3A-72548B16F750}"/>
                      </a:ext>
                    </a:extLst>
                  </p:cNvPr>
                  <p:cNvSpPr>
                    <a:spLocks noChangeShapeType="1"/>
                  </p:cNvSpPr>
                  <p:nvPr/>
                </p:nvSpPr>
                <p:spPr bwMode="auto">
                  <a:xfrm flipH="1">
                    <a:off x="2054" y="3612"/>
                    <a:ext cx="53" cy="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35" name="Line 99">
                    <a:extLst>
                      <a:ext uri="{FF2B5EF4-FFF2-40B4-BE49-F238E27FC236}">
                        <a16:creationId xmlns:a16="http://schemas.microsoft.com/office/drawing/2014/main" id="{798956CF-33A9-0A5D-0F38-4F061A603BA8}"/>
                      </a:ext>
                    </a:extLst>
                  </p:cNvPr>
                  <p:cNvSpPr>
                    <a:spLocks noChangeShapeType="1"/>
                  </p:cNvSpPr>
                  <p:nvPr/>
                </p:nvSpPr>
                <p:spPr bwMode="auto">
                  <a:xfrm flipH="1">
                    <a:off x="2054" y="3616"/>
                    <a:ext cx="53" cy="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36" name="Line 100">
                    <a:extLst>
                      <a:ext uri="{FF2B5EF4-FFF2-40B4-BE49-F238E27FC236}">
                        <a16:creationId xmlns:a16="http://schemas.microsoft.com/office/drawing/2014/main" id="{CE36B303-A2A7-EEDC-374C-C2102C0283B9}"/>
                      </a:ext>
                    </a:extLst>
                  </p:cNvPr>
                  <p:cNvSpPr>
                    <a:spLocks noChangeShapeType="1"/>
                  </p:cNvSpPr>
                  <p:nvPr/>
                </p:nvSpPr>
                <p:spPr bwMode="auto">
                  <a:xfrm flipH="1">
                    <a:off x="2054" y="3622"/>
                    <a:ext cx="54"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37" name="Line 101">
                    <a:extLst>
                      <a:ext uri="{FF2B5EF4-FFF2-40B4-BE49-F238E27FC236}">
                        <a16:creationId xmlns:a16="http://schemas.microsoft.com/office/drawing/2014/main" id="{7B9F159F-47C2-9C5C-46B8-B27372B22501}"/>
                      </a:ext>
                    </a:extLst>
                  </p:cNvPr>
                  <p:cNvSpPr>
                    <a:spLocks noChangeShapeType="1"/>
                  </p:cNvSpPr>
                  <p:nvPr/>
                </p:nvSpPr>
                <p:spPr bwMode="auto">
                  <a:xfrm flipH="1">
                    <a:off x="2055" y="3625"/>
                    <a:ext cx="53" cy="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38" name="Line 102">
                    <a:extLst>
                      <a:ext uri="{FF2B5EF4-FFF2-40B4-BE49-F238E27FC236}">
                        <a16:creationId xmlns:a16="http://schemas.microsoft.com/office/drawing/2014/main" id="{853C78DA-7C04-B422-6657-44534F4B889B}"/>
                      </a:ext>
                    </a:extLst>
                  </p:cNvPr>
                  <p:cNvSpPr>
                    <a:spLocks noChangeShapeType="1"/>
                  </p:cNvSpPr>
                  <p:nvPr/>
                </p:nvSpPr>
                <p:spPr bwMode="auto">
                  <a:xfrm flipH="1">
                    <a:off x="2054" y="3629"/>
                    <a:ext cx="54" cy="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39" name="Freeform 103">
                    <a:extLst>
                      <a:ext uri="{FF2B5EF4-FFF2-40B4-BE49-F238E27FC236}">
                        <a16:creationId xmlns:a16="http://schemas.microsoft.com/office/drawing/2014/main" id="{36E12DD5-C24E-D49E-22A3-BDB5EC7BBFE7}"/>
                      </a:ext>
                    </a:extLst>
                  </p:cNvPr>
                  <p:cNvSpPr>
                    <a:spLocks/>
                  </p:cNvSpPr>
                  <p:nvPr/>
                </p:nvSpPr>
                <p:spPr bwMode="auto">
                  <a:xfrm>
                    <a:off x="2033" y="3632"/>
                    <a:ext cx="87" cy="17"/>
                  </a:xfrm>
                  <a:custGeom>
                    <a:avLst/>
                    <a:gdLst>
                      <a:gd name="T0" fmla="*/ 86 w 87"/>
                      <a:gd name="T1" fmla="*/ 0 h 17"/>
                      <a:gd name="T2" fmla="*/ 78 w 87"/>
                      <a:gd name="T3" fmla="*/ 2 h 17"/>
                      <a:gd name="T4" fmla="*/ 67 w 87"/>
                      <a:gd name="T5" fmla="*/ 4 h 17"/>
                      <a:gd name="T6" fmla="*/ 56 w 87"/>
                      <a:gd name="T7" fmla="*/ 6 h 17"/>
                      <a:gd name="T8" fmla="*/ 44 w 87"/>
                      <a:gd name="T9" fmla="*/ 9 h 17"/>
                      <a:gd name="T10" fmla="*/ 33 w 87"/>
                      <a:gd name="T11" fmla="*/ 11 h 17"/>
                      <a:gd name="T12" fmla="*/ 23 w 87"/>
                      <a:gd name="T13" fmla="*/ 13 h 17"/>
                      <a:gd name="T14" fmla="*/ 15 w 87"/>
                      <a:gd name="T15" fmla="*/ 13 h 17"/>
                      <a:gd name="T16" fmla="*/ 7 w 87"/>
                      <a:gd name="T17" fmla="*/ 16 h 17"/>
                      <a:gd name="T18" fmla="*/ 0 w 87"/>
                      <a:gd name="T19" fmla="*/ 16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7" h="17">
                        <a:moveTo>
                          <a:pt x="86" y="0"/>
                        </a:moveTo>
                        <a:lnTo>
                          <a:pt x="78" y="2"/>
                        </a:lnTo>
                        <a:lnTo>
                          <a:pt x="67" y="4"/>
                        </a:lnTo>
                        <a:lnTo>
                          <a:pt x="56" y="6"/>
                        </a:lnTo>
                        <a:lnTo>
                          <a:pt x="44" y="9"/>
                        </a:lnTo>
                        <a:lnTo>
                          <a:pt x="33" y="11"/>
                        </a:lnTo>
                        <a:lnTo>
                          <a:pt x="23" y="13"/>
                        </a:lnTo>
                        <a:lnTo>
                          <a:pt x="15" y="13"/>
                        </a:lnTo>
                        <a:lnTo>
                          <a:pt x="7" y="16"/>
                        </a:lnTo>
                        <a:lnTo>
                          <a:pt x="0" y="1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40" name="Freeform 104">
                    <a:extLst>
                      <a:ext uri="{FF2B5EF4-FFF2-40B4-BE49-F238E27FC236}">
                        <a16:creationId xmlns:a16="http://schemas.microsoft.com/office/drawing/2014/main" id="{BFC0AAE5-5160-B9BC-FD51-AD64B9CDAC03}"/>
                      </a:ext>
                    </a:extLst>
                  </p:cNvPr>
                  <p:cNvSpPr>
                    <a:spLocks/>
                  </p:cNvSpPr>
                  <p:nvPr/>
                </p:nvSpPr>
                <p:spPr bwMode="auto">
                  <a:xfrm>
                    <a:off x="2020" y="3594"/>
                    <a:ext cx="92" cy="17"/>
                  </a:xfrm>
                  <a:custGeom>
                    <a:avLst/>
                    <a:gdLst>
                      <a:gd name="T0" fmla="*/ 91 w 92"/>
                      <a:gd name="T1" fmla="*/ 0 h 17"/>
                      <a:gd name="T2" fmla="*/ 80 w 92"/>
                      <a:gd name="T3" fmla="*/ 0 h 17"/>
                      <a:gd name="T4" fmla="*/ 64 w 92"/>
                      <a:gd name="T5" fmla="*/ 4 h 17"/>
                      <a:gd name="T6" fmla="*/ 48 w 92"/>
                      <a:gd name="T7" fmla="*/ 8 h 17"/>
                      <a:gd name="T8" fmla="*/ 30 w 92"/>
                      <a:gd name="T9" fmla="*/ 16 h 17"/>
                      <a:gd name="T10" fmla="*/ 9 w 92"/>
                      <a:gd name="T11" fmla="*/ 16 h 17"/>
                      <a:gd name="T12" fmla="*/ 0 w 92"/>
                      <a:gd name="T13" fmla="*/ 16 h 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92" h="17">
                        <a:moveTo>
                          <a:pt x="91" y="0"/>
                        </a:moveTo>
                        <a:lnTo>
                          <a:pt x="80" y="0"/>
                        </a:lnTo>
                        <a:lnTo>
                          <a:pt x="64" y="4"/>
                        </a:lnTo>
                        <a:lnTo>
                          <a:pt x="48" y="8"/>
                        </a:lnTo>
                        <a:lnTo>
                          <a:pt x="30" y="16"/>
                        </a:lnTo>
                        <a:lnTo>
                          <a:pt x="9" y="16"/>
                        </a:lnTo>
                        <a:lnTo>
                          <a:pt x="0" y="1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sp>
              <p:nvSpPr>
                <p:cNvPr id="808041" name="Freeform 105">
                  <a:extLst>
                    <a:ext uri="{FF2B5EF4-FFF2-40B4-BE49-F238E27FC236}">
                      <a16:creationId xmlns:a16="http://schemas.microsoft.com/office/drawing/2014/main" id="{E276FB5F-71F4-F91A-139A-EC28C02D29EC}"/>
                    </a:ext>
                  </a:extLst>
                </p:cNvPr>
                <p:cNvSpPr>
                  <a:spLocks/>
                </p:cNvSpPr>
                <p:nvPr/>
              </p:nvSpPr>
              <p:spPr bwMode="auto">
                <a:xfrm>
                  <a:off x="2039" y="3649"/>
                  <a:ext cx="86" cy="17"/>
                </a:xfrm>
                <a:custGeom>
                  <a:avLst/>
                  <a:gdLst>
                    <a:gd name="T0" fmla="*/ 85 w 86"/>
                    <a:gd name="T1" fmla="*/ 0 h 17"/>
                    <a:gd name="T2" fmla="*/ 76 w 86"/>
                    <a:gd name="T3" fmla="*/ 4 h 17"/>
                    <a:gd name="T4" fmla="*/ 66 w 86"/>
                    <a:gd name="T5" fmla="*/ 6 h 17"/>
                    <a:gd name="T6" fmla="*/ 55 w 86"/>
                    <a:gd name="T7" fmla="*/ 10 h 17"/>
                    <a:gd name="T8" fmla="*/ 46 w 86"/>
                    <a:gd name="T9" fmla="*/ 12 h 17"/>
                    <a:gd name="T10" fmla="*/ 36 w 86"/>
                    <a:gd name="T11" fmla="*/ 14 h 17"/>
                    <a:gd name="T12" fmla="*/ 25 w 86"/>
                    <a:gd name="T13" fmla="*/ 14 h 17"/>
                    <a:gd name="T14" fmla="*/ 16 w 86"/>
                    <a:gd name="T15" fmla="*/ 16 h 17"/>
                    <a:gd name="T16" fmla="*/ 0 w 86"/>
                    <a:gd name="T17" fmla="*/ 16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86" h="17">
                      <a:moveTo>
                        <a:pt x="85" y="0"/>
                      </a:moveTo>
                      <a:lnTo>
                        <a:pt x="76" y="4"/>
                      </a:lnTo>
                      <a:lnTo>
                        <a:pt x="66" y="6"/>
                      </a:lnTo>
                      <a:lnTo>
                        <a:pt x="55" y="10"/>
                      </a:lnTo>
                      <a:lnTo>
                        <a:pt x="46" y="12"/>
                      </a:lnTo>
                      <a:lnTo>
                        <a:pt x="36" y="14"/>
                      </a:lnTo>
                      <a:lnTo>
                        <a:pt x="25" y="14"/>
                      </a:lnTo>
                      <a:lnTo>
                        <a:pt x="16" y="16"/>
                      </a:lnTo>
                      <a:lnTo>
                        <a:pt x="0" y="1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42" name="Freeform 106">
                  <a:extLst>
                    <a:ext uri="{FF2B5EF4-FFF2-40B4-BE49-F238E27FC236}">
                      <a16:creationId xmlns:a16="http://schemas.microsoft.com/office/drawing/2014/main" id="{D0020AFB-3A8C-0244-813C-B55D403B5DC5}"/>
                    </a:ext>
                  </a:extLst>
                </p:cNvPr>
                <p:cNvSpPr>
                  <a:spLocks/>
                </p:cNvSpPr>
                <p:nvPr/>
              </p:nvSpPr>
              <p:spPr bwMode="auto">
                <a:xfrm>
                  <a:off x="2038" y="3660"/>
                  <a:ext cx="68" cy="17"/>
                </a:xfrm>
                <a:custGeom>
                  <a:avLst/>
                  <a:gdLst>
                    <a:gd name="T0" fmla="*/ 67 w 68"/>
                    <a:gd name="T1" fmla="*/ 0 h 17"/>
                    <a:gd name="T2" fmla="*/ 48 w 68"/>
                    <a:gd name="T3" fmla="*/ 8 h 17"/>
                    <a:gd name="T4" fmla="*/ 33 w 68"/>
                    <a:gd name="T5" fmla="*/ 10 h 17"/>
                    <a:gd name="T6" fmla="*/ 21 w 68"/>
                    <a:gd name="T7" fmla="*/ 16 h 17"/>
                    <a:gd name="T8" fmla="*/ 12 w 68"/>
                    <a:gd name="T9" fmla="*/ 16 h 17"/>
                    <a:gd name="T10" fmla="*/ 5 w 68"/>
                    <a:gd name="T11" fmla="*/ 16 h 17"/>
                    <a:gd name="T12" fmla="*/ 0 w 68"/>
                    <a:gd name="T13" fmla="*/ 16 h 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68" h="17">
                      <a:moveTo>
                        <a:pt x="67" y="0"/>
                      </a:moveTo>
                      <a:lnTo>
                        <a:pt x="48" y="8"/>
                      </a:lnTo>
                      <a:lnTo>
                        <a:pt x="33" y="10"/>
                      </a:lnTo>
                      <a:lnTo>
                        <a:pt x="21" y="16"/>
                      </a:lnTo>
                      <a:lnTo>
                        <a:pt x="12" y="16"/>
                      </a:lnTo>
                      <a:lnTo>
                        <a:pt x="5" y="16"/>
                      </a:lnTo>
                      <a:lnTo>
                        <a:pt x="0" y="16"/>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43" name="Freeform 107">
                  <a:extLst>
                    <a:ext uri="{FF2B5EF4-FFF2-40B4-BE49-F238E27FC236}">
                      <a16:creationId xmlns:a16="http://schemas.microsoft.com/office/drawing/2014/main" id="{FBD22D67-F3DE-3E10-512E-95197EAE1E03}"/>
                    </a:ext>
                  </a:extLst>
                </p:cNvPr>
                <p:cNvSpPr>
                  <a:spLocks/>
                </p:cNvSpPr>
                <p:nvPr/>
              </p:nvSpPr>
              <p:spPr bwMode="auto">
                <a:xfrm>
                  <a:off x="1997" y="3666"/>
                  <a:ext cx="21" cy="17"/>
                </a:xfrm>
                <a:custGeom>
                  <a:avLst/>
                  <a:gdLst>
                    <a:gd name="T0" fmla="*/ 20 w 21"/>
                    <a:gd name="T1" fmla="*/ 16 h 17"/>
                    <a:gd name="T2" fmla="*/ 0 w 21"/>
                    <a:gd name="T3" fmla="*/ 16 h 17"/>
                    <a:gd name="T4" fmla="*/ 0 w 21"/>
                    <a:gd name="T5" fmla="*/ 0 h 17"/>
                    <a:gd name="T6" fmla="*/ 0 60000 65536"/>
                    <a:gd name="T7" fmla="*/ 0 60000 65536"/>
                    <a:gd name="T8" fmla="*/ 0 60000 65536"/>
                  </a:gdLst>
                  <a:ahLst/>
                  <a:cxnLst>
                    <a:cxn ang="T6">
                      <a:pos x="T0" y="T1"/>
                    </a:cxn>
                    <a:cxn ang="T7">
                      <a:pos x="T2" y="T3"/>
                    </a:cxn>
                    <a:cxn ang="T8">
                      <a:pos x="T4" y="T5"/>
                    </a:cxn>
                  </a:cxnLst>
                  <a:rect l="0" t="0" r="r" b="b"/>
                  <a:pathLst>
                    <a:path w="21" h="17">
                      <a:moveTo>
                        <a:pt x="20" y="16"/>
                      </a:moveTo>
                      <a:lnTo>
                        <a:pt x="0" y="16"/>
                      </a:lnTo>
                      <a:lnTo>
                        <a:pt x="0"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44" name="Line 108">
                  <a:extLst>
                    <a:ext uri="{FF2B5EF4-FFF2-40B4-BE49-F238E27FC236}">
                      <a16:creationId xmlns:a16="http://schemas.microsoft.com/office/drawing/2014/main" id="{EE011B50-F887-9649-A423-C6B9883EEFA3}"/>
                    </a:ext>
                  </a:extLst>
                </p:cNvPr>
                <p:cNvSpPr>
                  <a:spLocks noChangeShapeType="1"/>
                </p:cNvSpPr>
                <p:nvPr/>
              </p:nvSpPr>
              <p:spPr bwMode="auto">
                <a:xfrm flipH="1">
                  <a:off x="1991" y="3647"/>
                  <a:ext cx="23"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45" name="Freeform 109">
                  <a:extLst>
                    <a:ext uri="{FF2B5EF4-FFF2-40B4-BE49-F238E27FC236}">
                      <a16:creationId xmlns:a16="http://schemas.microsoft.com/office/drawing/2014/main" id="{09E82153-B79F-7D41-D753-19CC6D545D28}"/>
                    </a:ext>
                  </a:extLst>
                </p:cNvPr>
                <p:cNvSpPr>
                  <a:spLocks/>
                </p:cNvSpPr>
                <p:nvPr/>
              </p:nvSpPr>
              <p:spPr bwMode="auto">
                <a:xfrm>
                  <a:off x="2015" y="3591"/>
                  <a:ext cx="96" cy="54"/>
                </a:xfrm>
                <a:custGeom>
                  <a:avLst/>
                  <a:gdLst>
                    <a:gd name="T0" fmla="*/ 95 w 96"/>
                    <a:gd name="T1" fmla="*/ 0 h 54"/>
                    <a:gd name="T2" fmla="*/ 80 w 96"/>
                    <a:gd name="T3" fmla="*/ 1 h 54"/>
                    <a:gd name="T4" fmla="*/ 62 w 96"/>
                    <a:gd name="T5" fmla="*/ 2 h 54"/>
                    <a:gd name="T6" fmla="*/ 35 w 96"/>
                    <a:gd name="T7" fmla="*/ 3 h 54"/>
                    <a:gd name="T8" fmla="*/ 23 w 96"/>
                    <a:gd name="T9" fmla="*/ 4 h 54"/>
                    <a:gd name="T10" fmla="*/ 11 w 96"/>
                    <a:gd name="T11" fmla="*/ 4 h 54"/>
                    <a:gd name="T12" fmla="*/ 8 w 96"/>
                    <a:gd name="T13" fmla="*/ 4 h 54"/>
                    <a:gd name="T14" fmla="*/ 4 w 96"/>
                    <a:gd name="T15" fmla="*/ 4 h 54"/>
                    <a:gd name="T16" fmla="*/ 0 w 96"/>
                    <a:gd name="T17" fmla="*/ 4 h 54"/>
                    <a:gd name="T18" fmla="*/ 0 w 96"/>
                    <a:gd name="T19" fmla="*/ 53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96" h="54">
                      <a:moveTo>
                        <a:pt x="95" y="0"/>
                      </a:moveTo>
                      <a:lnTo>
                        <a:pt x="80" y="1"/>
                      </a:lnTo>
                      <a:lnTo>
                        <a:pt x="62" y="2"/>
                      </a:lnTo>
                      <a:lnTo>
                        <a:pt x="35" y="3"/>
                      </a:lnTo>
                      <a:lnTo>
                        <a:pt x="23" y="4"/>
                      </a:lnTo>
                      <a:lnTo>
                        <a:pt x="11" y="4"/>
                      </a:lnTo>
                      <a:lnTo>
                        <a:pt x="8" y="4"/>
                      </a:lnTo>
                      <a:lnTo>
                        <a:pt x="4" y="4"/>
                      </a:lnTo>
                      <a:lnTo>
                        <a:pt x="0" y="4"/>
                      </a:lnTo>
                      <a:lnTo>
                        <a:pt x="0" y="53"/>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46" name="Freeform 110">
                  <a:extLst>
                    <a:ext uri="{FF2B5EF4-FFF2-40B4-BE49-F238E27FC236}">
                      <a16:creationId xmlns:a16="http://schemas.microsoft.com/office/drawing/2014/main" id="{110D262B-6402-C8CB-7793-6BDA55A853AF}"/>
                    </a:ext>
                  </a:extLst>
                </p:cNvPr>
                <p:cNvSpPr>
                  <a:spLocks/>
                </p:cNvSpPr>
                <p:nvPr/>
              </p:nvSpPr>
              <p:spPr bwMode="auto">
                <a:xfrm>
                  <a:off x="1916" y="3547"/>
                  <a:ext cx="112" cy="48"/>
                </a:xfrm>
                <a:custGeom>
                  <a:avLst/>
                  <a:gdLst>
                    <a:gd name="T0" fmla="*/ 111 w 112"/>
                    <a:gd name="T1" fmla="*/ 47 h 48"/>
                    <a:gd name="T2" fmla="*/ 110 w 112"/>
                    <a:gd name="T3" fmla="*/ 43 h 48"/>
                    <a:gd name="T4" fmla="*/ 109 w 112"/>
                    <a:gd name="T5" fmla="*/ 40 h 48"/>
                    <a:gd name="T6" fmla="*/ 107 w 112"/>
                    <a:gd name="T7" fmla="*/ 37 h 48"/>
                    <a:gd name="T8" fmla="*/ 106 w 112"/>
                    <a:gd name="T9" fmla="*/ 35 h 48"/>
                    <a:gd name="T10" fmla="*/ 103 w 112"/>
                    <a:gd name="T11" fmla="*/ 33 h 48"/>
                    <a:gd name="T12" fmla="*/ 100 w 112"/>
                    <a:gd name="T13" fmla="*/ 31 h 48"/>
                    <a:gd name="T14" fmla="*/ 97 w 112"/>
                    <a:gd name="T15" fmla="*/ 30 h 48"/>
                    <a:gd name="T16" fmla="*/ 7 w 112"/>
                    <a:gd name="T17" fmla="*/ 7 h 48"/>
                    <a:gd name="T18" fmla="*/ 5 w 112"/>
                    <a:gd name="T19" fmla="*/ 6 h 48"/>
                    <a:gd name="T20" fmla="*/ 3 w 112"/>
                    <a:gd name="T21" fmla="*/ 4 h 48"/>
                    <a:gd name="T22" fmla="*/ 0 w 112"/>
                    <a:gd name="T23" fmla="*/ 0 h 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12" h="48">
                      <a:moveTo>
                        <a:pt x="111" y="47"/>
                      </a:moveTo>
                      <a:lnTo>
                        <a:pt x="110" y="43"/>
                      </a:lnTo>
                      <a:lnTo>
                        <a:pt x="109" y="40"/>
                      </a:lnTo>
                      <a:lnTo>
                        <a:pt x="107" y="37"/>
                      </a:lnTo>
                      <a:lnTo>
                        <a:pt x="106" y="35"/>
                      </a:lnTo>
                      <a:lnTo>
                        <a:pt x="103" y="33"/>
                      </a:lnTo>
                      <a:lnTo>
                        <a:pt x="100" y="31"/>
                      </a:lnTo>
                      <a:lnTo>
                        <a:pt x="97" y="30"/>
                      </a:lnTo>
                      <a:lnTo>
                        <a:pt x="7" y="7"/>
                      </a:lnTo>
                      <a:lnTo>
                        <a:pt x="5" y="6"/>
                      </a:lnTo>
                      <a:lnTo>
                        <a:pt x="3" y="4"/>
                      </a:lnTo>
                      <a:lnTo>
                        <a:pt x="0"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47" name="Freeform 111">
                  <a:extLst>
                    <a:ext uri="{FF2B5EF4-FFF2-40B4-BE49-F238E27FC236}">
                      <a16:creationId xmlns:a16="http://schemas.microsoft.com/office/drawing/2014/main" id="{45FD9345-6E6C-A921-40A8-E24B9BBA59AD}"/>
                    </a:ext>
                  </a:extLst>
                </p:cNvPr>
                <p:cNvSpPr>
                  <a:spLocks/>
                </p:cNvSpPr>
                <p:nvPr/>
              </p:nvSpPr>
              <p:spPr bwMode="auto">
                <a:xfrm>
                  <a:off x="1576" y="3578"/>
                  <a:ext cx="441" cy="17"/>
                </a:xfrm>
                <a:custGeom>
                  <a:avLst/>
                  <a:gdLst>
                    <a:gd name="T0" fmla="*/ 440 w 441"/>
                    <a:gd name="T1" fmla="*/ 16 h 17"/>
                    <a:gd name="T2" fmla="*/ 432 w 441"/>
                    <a:gd name="T3" fmla="*/ 15 h 17"/>
                    <a:gd name="T4" fmla="*/ 400 w 441"/>
                    <a:gd name="T5" fmla="*/ 12 h 17"/>
                    <a:gd name="T6" fmla="*/ 360 w 441"/>
                    <a:gd name="T7" fmla="*/ 10 h 17"/>
                    <a:gd name="T8" fmla="*/ 318 w 441"/>
                    <a:gd name="T9" fmla="*/ 9 h 17"/>
                    <a:gd name="T10" fmla="*/ 219 w 441"/>
                    <a:gd name="T11" fmla="*/ 5 h 17"/>
                    <a:gd name="T12" fmla="*/ 0 w 441"/>
                    <a:gd name="T13" fmla="*/ 0 h 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1" h="17">
                      <a:moveTo>
                        <a:pt x="440" y="16"/>
                      </a:moveTo>
                      <a:lnTo>
                        <a:pt x="432" y="15"/>
                      </a:lnTo>
                      <a:lnTo>
                        <a:pt x="400" y="12"/>
                      </a:lnTo>
                      <a:lnTo>
                        <a:pt x="360" y="10"/>
                      </a:lnTo>
                      <a:lnTo>
                        <a:pt x="318" y="9"/>
                      </a:lnTo>
                      <a:lnTo>
                        <a:pt x="219" y="5"/>
                      </a:lnTo>
                      <a:lnTo>
                        <a:pt x="0"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48" name="Freeform 112">
                  <a:extLst>
                    <a:ext uri="{FF2B5EF4-FFF2-40B4-BE49-F238E27FC236}">
                      <a16:creationId xmlns:a16="http://schemas.microsoft.com/office/drawing/2014/main" id="{94592C7A-336D-AF7D-85A5-85AE5B13A0E3}"/>
                    </a:ext>
                  </a:extLst>
                </p:cNvPr>
                <p:cNvSpPr>
                  <a:spLocks/>
                </p:cNvSpPr>
                <p:nvPr/>
              </p:nvSpPr>
              <p:spPr bwMode="auto">
                <a:xfrm>
                  <a:off x="1576" y="3582"/>
                  <a:ext cx="440" cy="17"/>
                </a:xfrm>
                <a:custGeom>
                  <a:avLst/>
                  <a:gdLst>
                    <a:gd name="T0" fmla="*/ 439 w 440"/>
                    <a:gd name="T1" fmla="*/ 16 h 17"/>
                    <a:gd name="T2" fmla="*/ 431 w 440"/>
                    <a:gd name="T3" fmla="*/ 14 h 17"/>
                    <a:gd name="T4" fmla="*/ 419 w 440"/>
                    <a:gd name="T5" fmla="*/ 13 h 17"/>
                    <a:gd name="T6" fmla="*/ 405 w 440"/>
                    <a:gd name="T7" fmla="*/ 12 h 17"/>
                    <a:gd name="T8" fmla="*/ 394 w 440"/>
                    <a:gd name="T9" fmla="*/ 12 h 17"/>
                    <a:gd name="T10" fmla="*/ 351 w 440"/>
                    <a:gd name="T11" fmla="*/ 10 h 17"/>
                    <a:gd name="T12" fmla="*/ 294 w 440"/>
                    <a:gd name="T13" fmla="*/ 7 h 17"/>
                    <a:gd name="T14" fmla="*/ 162 w 440"/>
                    <a:gd name="T15" fmla="*/ 4 h 17"/>
                    <a:gd name="T16" fmla="*/ 73 w 440"/>
                    <a:gd name="T17" fmla="*/ 2 h 17"/>
                    <a:gd name="T18" fmla="*/ 0 w 440"/>
                    <a:gd name="T19" fmla="*/ 0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40" h="17">
                      <a:moveTo>
                        <a:pt x="439" y="16"/>
                      </a:moveTo>
                      <a:lnTo>
                        <a:pt x="431" y="14"/>
                      </a:lnTo>
                      <a:lnTo>
                        <a:pt x="419" y="13"/>
                      </a:lnTo>
                      <a:lnTo>
                        <a:pt x="405" y="12"/>
                      </a:lnTo>
                      <a:lnTo>
                        <a:pt x="394" y="12"/>
                      </a:lnTo>
                      <a:lnTo>
                        <a:pt x="351" y="10"/>
                      </a:lnTo>
                      <a:lnTo>
                        <a:pt x="294" y="7"/>
                      </a:lnTo>
                      <a:lnTo>
                        <a:pt x="162" y="4"/>
                      </a:lnTo>
                      <a:lnTo>
                        <a:pt x="73" y="2"/>
                      </a:lnTo>
                      <a:lnTo>
                        <a:pt x="0"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49" name="Freeform 113">
                  <a:extLst>
                    <a:ext uri="{FF2B5EF4-FFF2-40B4-BE49-F238E27FC236}">
                      <a16:creationId xmlns:a16="http://schemas.microsoft.com/office/drawing/2014/main" id="{EB9C9390-E758-32A0-707B-44F28F737882}"/>
                    </a:ext>
                  </a:extLst>
                </p:cNvPr>
                <p:cNvSpPr>
                  <a:spLocks/>
                </p:cNvSpPr>
                <p:nvPr/>
              </p:nvSpPr>
              <p:spPr bwMode="auto">
                <a:xfrm>
                  <a:off x="1583" y="3595"/>
                  <a:ext cx="433" cy="38"/>
                </a:xfrm>
                <a:custGeom>
                  <a:avLst/>
                  <a:gdLst>
                    <a:gd name="T0" fmla="*/ 432 w 433"/>
                    <a:gd name="T1" fmla="*/ 37 h 38"/>
                    <a:gd name="T2" fmla="*/ 409 w 433"/>
                    <a:gd name="T3" fmla="*/ 37 h 38"/>
                    <a:gd name="T4" fmla="*/ 408 w 433"/>
                    <a:gd name="T5" fmla="*/ 33 h 38"/>
                    <a:gd name="T6" fmla="*/ 405 w 433"/>
                    <a:gd name="T7" fmla="*/ 29 h 38"/>
                    <a:gd name="T8" fmla="*/ 403 w 433"/>
                    <a:gd name="T9" fmla="*/ 25 h 38"/>
                    <a:gd name="T10" fmla="*/ 400 w 433"/>
                    <a:gd name="T11" fmla="*/ 21 h 38"/>
                    <a:gd name="T12" fmla="*/ 398 w 433"/>
                    <a:gd name="T13" fmla="*/ 19 h 38"/>
                    <a:gd name="T14" fmla="*/ 395 w 433"/>
                    <a:gd name="T15" fmla="*/ 16 h 38"/>
                    <a:gd name="T16" fmla="*/ 393 w 433"/>
                    <a:gd name="T17" fmla="*/ 15 h 38"/>
                    <a:gd name="T18" fmla="*/ 391 w 433"/>
                    <a:gd name="T19" fmla="*/ 13 h 38"/>
                    <a:gd name="T20" fmla="*/ 387 w 433"/>
                    <a:gd name="T21" fmla="*/ 11 h 38"/>
                    <a:gd name="T22" fmla="*/ 384 w 433"/>
                    <a:gd name="T23" fmla="*/ 9 h 38"/>
                    <a:gd name="T24" fmla="*/ 379 w 433"/>
                    <a:gd name="T25" fmla="*/ 8 h 38"/>
                    <a:gd name="T26" fmla="*/ 376 w 433"/>
                    <a:gd name="T27" fmla="*/ 7 h 38"/>
                    <a:gd name="T28" fmla="*/ 372 w 433"/>
                    <a:gd name="T29" fmla="*/ 6 h 38"/>
                    <a:gd name="T30" fmla="*/ 367 w 433"/>
                    <a:gd name="T31" fmla="*/ 6 h 38"/>
                    <a:gd name="T32" fmla="*/ 360 w 433"/>
                    <a:gd name="T33" fmla="*/ 7 h 38"/>
                    <a:gd name="T34" fmla="*/ 354 w 433"/>
                    <a:gd name="T35" fmla="*/ 8 h 38"/>
                    <a:gd name="T36" fmla="*/ 349 w 433"/>
                    <a:gd name="T37" fmla="*/ 11 h 38"/>
                    <a:gd name="T38" fmla="*/ 345 w 433"/>
                    <a:gd name="T39" fmla="*/ 13 h 38"/>
                    <a:gd name="T40" fmla="*/ 342 w 433"/>
                    <a:gd name="T41" fmla="*/ 16 h 38"/>
                    <a:gd name="T42" fmla="*/ 339 w 433"/>
                    <a:gd name="T43" fmla="*/ 19 h 38"/>
                    <a:gd name="T44" fmla="*/ 336 w 433"/>
                    <a:gd name="T45" fmla="*/ 22 h 38"/>
                    <a:gd name="T46" fmla="*/ 335 w 433"/>
                    <a:gd name="T47" fmla="*/ 24 h 38"/>
                    <a:gd name="T48" fmla="*/ 333 w 433"/>
                    <a:gd name="T49" fmla="*/ 28 h 38"/>
                    <a:gd name="T50" fmla="*/ 331 w 433"/>
                    <a:gd name="T51" fmla="*/ 30 h 38"/>
                    <a:gd name="T52" fmla="*/ 331 w 433"/>
                    <a:gd name="T53" fmla="*/ 32 h 38"/>
                    <a:gd name="T54" fmla="*/ 330 w 433"/>
                    <a:gd name="T55" fmla="*/ 34 h 38"/>
                    <a:gd name="T56" fmla="*/ 328 w 433"/>
                    <a:gd name="T57" fmla="*/ 35 h 38"/>
                    <a:gd name="T58" fmla="*/ 323 w 433"/>
                    <a:gd name="T59" fmla="*/ 34 h 38"/>
                    <a:gd name="T60" fmla="*/ 136 w 433"/>
                    <a:gd name="T61" fmla="*/ 29 h 38"/>
                    <a:gd name="T62" fmla="*/ 102 w 433"/>
                    <a:gd name="T63" fmla="*/ 27 h 38"/>
                    <a:gd name="T64" fmla="*/ 98 w 433"/>
                    <a:gd name="T65" fmla="*/ 20 h 38"/>
                    <a:gd name="T66" fmla="*/ 96 w 433"/>
                    <a:gd name="T67" fmla="*/ 16 h 38"/>
                    <a:gd name="T68" fmla="*/ 93 w 433"/>
                    <a:gd name="T69" fmla="*/ 11 h 38"/>
                    <a:gd name="T70" fmla="*/ 89 w 433"/>
                    <a:gd name="T71" fmla="*/ 8 h 38"/>
                    <a:gd name="T72" fmla="*/ 85 w 433"/>
                    <a:gd name="T73" fmla="*/ 4 h 38"/>
                    <a:gd name="T74" fmla="*/ 80 w 433"/>
                    <a:gd name="T75" fmla="*/ 2 h 38"/>
                    <a:gd name="T76" fmla="*/ 73 w 433"/>
                    <a:gd name="T77" fmla="*/ 0 h 38"/>
                    <a:gd name="T78" fmla="*/ 67 w 433"/>
                    <a:gd name="T79" fmla="*/ 0 h 38"/>
                    <a:gd name="T80" fmla="*/ 61 w 433"/>
                    <a:gd name="T81" fmla="*/ 1 h 38"/>
                    <a:gd name="T82" fmla="*/ 53 w 433"/>
                    <a:gd name="T83" fmla="*/ 5 h 38"/>
                    <a:gd name="T84" fmla="*/ 47 w 433"/>
                    <a:gd name="T85" fmla="*/ 10 h 38"/>
                    <a:gd name="T86" fmla="*/ 42 w 433"/>
                    <a:gd name="T87" fmla="*/ 16 h 38"/>
                    <a:gd name="T88" fmla="*/ 37 w 433"/>
                    <a:gd name="T89" fmla="*/ 24 h 38"/>
                    <a:gd name="T90" fmla="*/ 0 w 433"/>
                    <a:gd name="T91" fmla="*/ 24 h 3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33" h="38">
                      <a:moveTo>
                        <a:pt x="432" y="37"/>
                      </a:moveTo>
                      <a:lnTo>
                        <a:pt x="409" y="37"/>
                      </a:lnTo>
                      <a:lnTo>
                        <a:pt x="408" y="33"/>
                      </a:lnTo>
                      <a:lnTo>
                        <a:pt x="405" y="29"/>
                      </a:lnTo>
                      <a:lnTo>
                        <a:pt x="403" y="25"/>
                      </a:lnTo>
                      <a:lnTo>
                        <a:pt x="400" y="21"/>
                      </a:lnTo>
                      <a:lnTo>
                        <a:pt x="398" y="19"/>
                      </a:lnTo>
                      <a:lnTo>
                        <a:pt x="395" y="16"/>
                      </a:lnTo>
                      <a:lnTo>
                        <a:pt x="393" y="15"/>
                      </a:lnTo>
                      <a:lnTo>
                        <a:pt x="391" y="13"/>
                      </a:lnTo>
                      <a:lnTo>
                        <a:pt x="387" y="11"/>
                      </a:lnTo>
                      <a:lnTo>
                        <a:pt x="384" y="9"/>
                      </a:lnTo>
                      <a:lnTo>
                        <a:pt x="379" y="8"/>
                      </a:lnTo>
                      <a:lnTo>
                        <a:pt x="376" y="7"/>
                      </a:lnTo>
                      <a:lnTo>
                        <a:pt x="372" y="6"/>
                      </a:lnTo>
                      <a:lnTo>
                        <a:pt x="367" y="6"/>
                      </a:lnTo>
                      <a:lnTo>
                        <a:pt x="360" y="7"/>
                      </a:lnTo>
                      <a:lnTo>
                        <a:pt x="354" y="8"/>
                      </a:lnTo>
                      <a:lnTo>
                        <a:pt x="349" y="11"/>
                      </a:lnTo>
                      <a:lnTo>
                        <a:pt x="345" y="13"/>
                      </a:lnTo>
                      <a:lnTo>
                        <a:pt x="342" y="16"/>
                      </a:lnTo>
                      <a:lnTo>
                        <a:pt x="339" y="19"/>
                      </a:lnTo>
                      <a:lnTo>
                        <a:pt x="336" y="22"/>
                      </a:lnTo>
                      <a:lnTo>
                        <a:pt x="335" y="24"/>
                      </a:lnTo>
                      <a:lnTo>
                        <a:pt x="333" y="28"/>
                      </a:lnTo>
                      <a:lnTo>
                        <a:pt x="331" y="30"/>
                      </a:lnTo>
                      <a:lnTo>
                        <a:pt x="331" y="32"/>
                      </a:lnTo>
                      <a:lnTo>
                        <a:pt x="330" y="34"/>
                      </a:lnTo>
                      <a:lnTo>
                        <a:pt x="328" y="35"/>
                      </a:lnTo>
                      <a:lnTo>
                        <a:pt x="323" y="34"/>
                      </a:lnTo>
                      <a:lnTo>
                        <a:pt x="136" y="29"/>
                      </a:lnTo>
                      <a:lnTo>
                        <a:pt x="102" y="27"/>
                      </a:lnTo>
                      <a:lnTo>
                        <a:pt x="98" y="20"/>
                      </a:lnTo>
                      <a:lnTo>
                        <a:pt x="96" y="16"/>
                      </a:lnTo>
                      <a:lnTo>
                        <a:pt x="93" y="11"/>
                      </a:lnTo>
                      <a:lnTo>
                        <a:pt x="89" y="8"/>
                      </a:lnTo>
                      <a:lnTo>
                        <a:pt x="85" y="4"/>
                      </a:lnTo>
                      <a:lnTo>
                        <a:pt x="80" y="2"/>
                      </a:lnTo>
                      <a:lnTo>
                        <a:pt x="73" y="0"/>
                      </a:lnTo>
                      <a:lnTo>
                        <a:pt x="67" y="0"/>
                      </a:lnTo>
                      <a:lnTo>
                        <a:pt x="61" y="1"/>
                      </a:lnTo>
                      <a:lnTo>
                        <a:pt x="53" y="5"/>
                      </a:lnTo>
                      <a:lnTo>
                        <a:pt x="47" y="10"/>
                      </a:lnTo>
                      <a:lnTo>
                        <a:pt x="42" y="16"/>
                      </a:lnTo>
                      <a:lnTo>
                        <a:pt x="37" y="24"/>
                      </a:lnTo>
                      <a:lnTo>
                        <a:pt x="0" y="24"/>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50" name="Freeform 114">
                  <a:extLst>
                    <a:ext uri="{FF2B5EF4-FFF2-40B4-BE49-F238E27FC236}">
                      <a16:creationId xmlns:a16="http://schemas.microsoft.com/office/drawing/2014/main" id="{3C563CD5-B7CE-EEE9-8041-40D7A317B553}"/>
                    </a:ext>
                  </a:extLst>
                </p:cNvPr>
                <p:cNvSpPr>
                  <a:spLocks/>
                </p:cNvSpPr>
                <p:nvPr/>
              </p:nvSpPr>
              <p:spPr bwMode="auto">
                <a:xfrm>
                  <a:off x="1581" y="3489"/>
                  <a:ext cx="34" cy="171"/>
                </a:xfrm>
                <a:custGeom>
                  <a:avLst/>
                  <a:gdLst>
                    <a:gd name="T0" fmla="*/ 33 w 34"/>
                    <a:gd name="T1" fmla="*/ 0 h 171"/>
                    <a:gd name="T2" fmla="*/ 12 w 34"/>
                    <a:gd name="T3" fmla="*/ 46 h 171"/>
                    <a:gd name="T4" fmla="*/ 8 w 34"/>
                    <a:gd name="T5" fmla="*/ 57 h 171"/>
                    <a:gd name="T6" fmla="*/ 5 w 34"/>
                    <a:gd name="T7" fmla="*/ 68 h 171"/>
                    <a:gd name="T8" fmla="*/ 2 w 34"/>
                    <a:gd name="T9" fmla="*/ 77 h 171"/>
                    <a:gd name="T10" fmla="*/ 0 w 34"/>
                    <a:gd name="T11" fmla="*/ 86 h 171"/>
                    <a:gd name="T12" fmla="*/ 0 w 34"/>
                    <a:gd name="T13" fmla="*/ 99 h 171"/>
                    <a:gd name="T14" fmla="*/ 0 w 34"/>
                    <a:gd name="T15" fmla="*/ 119 h 171"/>
                    <a:gd name="T16" fmla="*/ 0 w 34"/>
                    <a:gd name="T17" fmla="*/ 132 h 171"/>
                    <a:gd name="T18" fmla="*/ 1 w 34"/>
                    <a:gd name="T19" fmla="*/ 134 h 171"/>
                    <a:gd name="T20" fmla="*/ 3 w 34"/>
                    <a:gd name="T21" fmla="*/ 137 h 171"/>
                    <a:gd name="T22" fmla="*/ 5 w 34"/>
                    <a:gd name="T23" fmla="*/ 141 h 171"/>
                    <a:gd name="T24" fmla="*/ 6 w 34"/>
                    <a:gd name="T25" fmla="*/ 151 h 171"/>
                    <a:gd name="T26" fmla="*/ 8 w 34"/>
                    <a:gd name="T27" fmla="*/ 160 h 171"/>
                    <a:gd name="T28" fmla="*/ 8 w 34"/>
                    <a:gd name="T29" fmla="*/ 165 h 171"/>
                    <a:gd name="T30" fmla="*/ 8 w 34"/>
                    <a:gd name="T31" fmla="*/ 170 h 17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34" h="171">
                      <a:moveTo>
                        <a:pt x="33" y="0"/>
                      </a:moveTo>
                      <a:lnTo>
                        <a:pt x="12" y="46"/>
                      </a:lnTo>
                      <a:lnTo>
                        <a:pt x="8" y="57"/>
                      </a:lnTo>
                      <a:lnTo>
                        <a:pt x="5" y="68"/>
                      </a:lnTo>
                      <a:lnTo>
                        <a:pt x="2" y="77"/>
                      </a:lnTo>
                      <a:lnTo>
                        <a:pt x="0" y="86"/>
                      </a:lnTo>
                      <a:lnTo>
                        <a:pt x="0" y="99"/>
                      </a:lnTo>
                      <a:lnTo>
                        <a:pt x="0" y="119"/>
                      </a:lnTo>
                      <a:lnTo>
                        <a:pt x="0" y="132"/>
                      </a:lnTo>
                      <a:lnTo>
                        <a:pt x="1" y="134"/>
                      </a:lnTo>
                      <a:lnTo>
                        <a:pt x="3" y="137"/>
                      </a:lnTo>
                      <a:lnTo>
                        <a:pt x="5" y="141"/>
                      </a:lnTo>
                      <a:lnTo>
                        <a:pt x="6" y="151"/>
                      </a:lnTo>
                      <a:lnTo>
                        <a:pt x="8" y="160"/>
                      </a:lnTo>
                      <a:lnTo>
                        <a:pt x="8" y="165"/>
                      </a:lnTo>
                      <a:lnTo>
                        <a:pt x="8" y="17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51" name="Freeform 115">
                  <a:extLst>
                    <a:ext uri="{FF2B5EF4-FFF2-40B4-BE49-F238E27FC236}">
                      <a16:creationId xmlns:a16="http://schemas.microsoft.com/office/drawing/2014/main" id="{D7DDC2D1-609F-1AC9-5981-CC70FC171E2A}"/>
                    </a:ext>
                  </a:extLst>
                </p:cNvPr>
                <p:cNvSpPr>
                  <a:spLocks/>
                </p:cNvSpPr>
                <p:nvPr/>
              </p:nvSpPr>
              <p:spPr bwMode="auto">
                <a:xfrm>
                  <a:off x="1684" y="3635"/>
                  <a:ext cx="234" cy="17"/>
                </a:xfrm>
                <a:custGeom>
                  <a:avLst/>
                  <a:gdLst>
                    <a:gd name="T0" fmla="*/ 233 w 234"/>
                    <a:gd name="T1" fmla="*/ 16 h 17"/>
                    <a:gd name="T2" fmla="*/ 80 w 234"/>
                    <a:gd name="T3" fmla="*/ 7 h 17"/>
                    <a:gd name="T4" fmla="*/ 0 w 234"/>
                    <a:gd name="T5" fmla="*/ 0 h 17"/>
                    <a:gd name="T6" fmla="*/ 0 60000 65536"/>
                    <a:gd name="T7" fmla="*/ 0 60000 65536"/>
                    <a:gd name="T8" fmla="*/ 0 60000 65536"/>
                  </a:gdLst>
                  <a:ahLst/>
                  <a:cxnLst>
                    <a:cxn ang="T6">
                      <a:pos x="T0" y="T1"/>
                    </a:cxn>
                    <a:cxn ang="T7">
                      <a:pos x="T2" y="T3"/>
                    </a:cxn>
                    <a:cxn ang="T8">
                      <a:pos x="T4" y="T5"/>
                    </a:cxn>
                  </a:cxnLst>
                  <a:rect l="0" t="0" r="r" b="b"/>
                  <a:pathLst>
                    <a:path w="234" h="17">
                      <a:moveTo>
                        <a:pt x="233" y="16"/>
                      </a:moveTo>
                      <a:lnTo>
                        <a:pt x="80" y="7"/>
                      </a:lnTo>
                      <a:lnTo>
                        <a:pt x="0"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52" name="Freeform 116">
                  <a:extLst>
                    <a:ext uri="{FF2B5EF4-FFF2-40B4-BE49-F238E27FC236}">
                      <a16:creationId xmlns:a16="http://schemas.microsoft.com/office/drawing/2014/main" id="{AB44D5B2-88D4-565D-6D12-25B44DBA67B3}"/>
                    </a:ext>
                  </a:extLst>
                </p:cNvPr>
                <p:cNvSpPr>
                  <a:spLocks/>
                </p:cNvSpPr>
                <p:nvPr/>
              </p:nvSpPr>
              <p:spPr bwMode="auto">
                <a:xfrm>
                  <a:off x="1609" y="3486"/>
                  <a:ext cx="300" cy="63"/>
                </a:xfrm>
                <a:custGeom>
                  <a:avLst/>
                  <a:gdLst>
                    <a:gd name="T0" fmla="*/ 299 w 300"/>
                    <a:gd name="T1" fmla="*/ 62 h 63"/>
                    <a:gd name="T2" fmla="*/ 281 w 300"/>
                    <a:gd name="T3" fmla="*/ 37 h 63"/>
                    <a:gd name="T4" fmla="*/ 268 w 300"/>
                    <a:gd name="T5" fmla="*/ 21 h 63"/>
                    <a:gd name="T6" fmla="*/ 264 w 300"/>
                    <a:gd name="T7" fmla="*/ 14 h 63"/>
                    <a:gd name="T8" fmla="*/ 259 w 300"/>
                    <a:gd name="T9" fmla="*/ 9 h 63"/>
                    <a:gd name="T10" fmla="*/ 255 w 300"/>
                    <a:gd name="T11" fmla="*/ 5 h 63"/>
                    <a:gd name="T12" fmla="*/ 251 w 300"/>
                    <a:gd name="T13" fmla="*/ 2 h 63"/>
                    <a:gd name="T14" fmla="*/ 245 w 300"/>
                    <a:gd name="T15" fmla="*/ 1 h 63"/>
                    <a:gd name="T16" fmla="*/ 241 w 300"/>
                    <a:gd name="T17" fmla="*/ 0 h 63"/>
                    <a:gd name="T18" fmla="*/ 79 w 300"/>
                    <a:gd name="T19" fmla="*/ 0 h 63"/>
                    <a:gd name="T20" fmla="*/ 0 w 300"/>
                    <a:gd name="T21" fmla="*/ 1 h 6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00" h="63">
                      <a:moveTo>
                        <a:pt x="299" y="62"/>
                      </a:moveTo>
                      <a:lnTo>
                        <a:pt x="281" y="37"/>
                      </a:lnTo>
                      <a:lnTo>
                        <a:pt x="268" y="21"/>
                      </a:lnTo>
                      <a:lnTo>
                        <a:pt x="264" y="14"/>
                      </a:lnTo>
                      <a:lnTo>
                        <a:pt x="259" y="9"/>
                      </a:lnTo>
                      <a:lnTo>
                        <a:pt x="255" y="5"/>
                      </a:lnTo>
                      <a:lnTo>
                        <a:pt x="251" y="2"/>
                      </a:lnTo>
                      <a:lnTo>
                        <a:pt x="245" y="1"/>
                      </a:lnTo>
                      <a:lnTo>
                        <a:pt x="241" y="0"/>
                      </a:lnTo>
                      <a:lnTo>
                        <a:pt x="79" y="0"/>
                      </a:lnTo>
                      <a:lnTo>
                        <a:pt x="0" y="1"/>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53" name="Freeform 117">
                  <a:extLst>
                    <a:ext uri="{FF2B5EF4-FFF2-40B4-BE49-F238E27FC236}">
                      <a16:creationId xmlns:a16="http://schemas.microsoft.com/office/drawing/2014/main" id="{1830CBDC-F560-BAEF-E15B-40EDDA2A70D1}"/>
                    </a:ext>
                  </a:extLst>
                </p:cNvPr>
                <p:cNvSpPr>
                  <a:spLocks/>
                </p:cNvSpPr>
                <p:nvPr/>
              </p:nvSpPr>
              <p:spPr bwMode="auto">
                <a:xfrm>
                  <a:off x="1797" y="3487"/>
                  <a:ext cx="115" cy="180"/>
                </a:xfrm>
                <a:custGeom>
                  <a:avLst/>
                  <a:gdLst>
                    <a:gd name="T0" fmla="*/ 10 w 115"/>
                    <a:gd name="T1" fmla="*/ 0 h 180"/>
                    <a:gd name="T2" fmla="*/ 2 w 115"/>
                    <a:gd name="T3" fmla="*/ 69 h 180"/>
                    <a:gd name="T4" fmla="*/ 1 w 115"/>
                    <a:gd name="T5" fmla="*/ 80 h 180"/>
                    <a:gd name="T6" fmla="*/ 0 w 115"/>
                    <a:gd name="T7" fmla="*/ 95 h 180"/>
                    <a:gd name="T8" fmla="*/ 0 w 115"/>
                    <a:gd name="T9" fmla="*/ 111 h 180"/>
                    <a:gd name="T10" fmla="*/ 0 w 115"/>
                    <a:gd name="T11" fmla="*/ 122 h 180"/>
                    <a:gd name="T12" fmla="*/ 0 w 115"/>
                    <a:gd name="T13" fmla="*/ 138 h 180"/>
                    <a:gd name="T14" fmla="*/ 0 w 115"/>
                    <a:gd name="T15" fmla="*/ 151 h 180"/>
                    <a:gd name="T16" fmla="*/ 1 w 115"/>
                    <a:gd name="T17" fmla="*/ 164 h 180"/>
                    <a:gd name="T18" fmla="*/ 3 w 115"/>
                    <a:gd name="T19" fmla="*/ 175 h 180"/>
                    <a:gd name="T20" fmla="*/ 106 w 115"/>
                    <a:gd name="T21" fmla="*/ 179 h 180"/>
                    <a:gd name="T22" fmla="*/ 109 w 115"/>
                    <a:gd name="T23" fmla="*/ 160 h 180"/>
                    <a:gd name="T24" fmla="*/ 110 w 115"/>
                    <a:gd name="T25" fmla="*/ 143 h 180"/>
                    <a:gd name="T26" fmla="*/ 113 w 115"/>
                    <a:gd name="T27" fmla="*/ 107 h 180"/>
                    <a:gd name="T28" fmla="*/ 113 w 115"/>
                    <a:gd name="T29" fmla="*/ 88 h 180"/>
                    <a:gd name="T30" fmla="*/ 113 w 115"/>
                    <a:gd name="T31" fmla="*/ 75 h 180"/>
                    <a:gd name="T32" fmla="*/ 114 w 115"/>
                    <a:gd name="T33" fmla="*/ 68 h 180"/>
                    <a:gd name="T34" fmla="*/ 114 w 115"/>
                    <a:gd name="T35" fmla="*/ 65 h 180"/>
                    <a:gd name="T36" fmla="*/ 113 w 115"/>
                    <a:gd name="T37" fmla="*/ 63 h 180"/>
                    <a:gd name="T38" fmla="*/ 112 w 115"/>
                    <a:gd name="T39" fmla="*/ 62 h 180"/>
                    <a:gd name="T40" fmla="*/ 111 w 115"/>
                    <a:gd name="T41" fmla="*/ 60 h 180"/>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115" h="180">
                      <a:moveTo>
                        <a:pt x="10" y="0"/>
                      </a:moveTo>
                      <a:lnTo>
                        <a:pt x="2" y="69"/>
                      </a:lnTo>
                      <a:lnTo>
                        <a:pt x="1" y="80"/>
                      </a:lnTo>
                      <a:lnTo>
                        <a:pt x="0" y="95"/>
                      </a:lnTo>
                      <a:lnTo>
                        <a:pt x="0" y="111"/>
                      </a:lnTo>
                      <a:lnTo>
                        <a:pt x="0" y="122"/>
                      </a:lnTo>
                      <a:lnTo>
                        <a:pt x="0" y="138"/>
                      </a:lnTo>
                      <a:lnTo>
                        <a:pt x="0" y="151"/>
                      </a:lnTo>
                      <a:lnTo>
                        <a:pt x="1" y="164"/>
                      </a:lnTo>
                      <a:lnTo>
                        <a:pt x="3" y="175"/>
                      </a:lnTo>
                      <a:lnTo>
                        <a:pt x="106" y="179"/>
                      </a:lnTo>
                      <a:lnTo>
                        <a:pt x="109" y="160"/>
                      </a:lnTo>
                      <a:lnTo>
                        <a:pt x="110" y="143"/>
                      </a:lnTo>
                      <a:lnTo>
                        <a:pt x="113" y="107"/>
                      </a:lnTo>
                      <a:lnTo>
                        <a:pt x="113" y="88"/>
                      </a:lnTo>
                      <a:lnTo>
                        <a:pt x="113" y="75"/>
                      </a:lnTo>
                      <a:lnTo>
                        <a:pt x="114" y="68"/>
                      </a:lnTo>
                      <a:lnTo>
                        <a:pt x="114" y="65"/>
                      </a:lnTo>
                      <a:lnTo>
                        <a:pt x="113" y="63"/>
                      </a:lnTo>
                      <a:lnTo>
                        <a:pt x="112" y="62"/>
                      </a:lnTo>
                      <a:lnTo>
                        <a:pt x="111" y="6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54" name="Freeform 118">
                  <a:extLst>
                    <a:ext uri="{FF2B5EF4-FFF2-40B4-BE49-F238E27FC236}">
                      <a16:creationId xmlns:a16="http://schemas.microsoft.com/office/drawing/2014/main" id="{82BC456D-E364-8FD3-416D-C0B91DEDFF07}"/>
                    </a:ext>
                  </a:extLst>
                </p:cNvPr>
                <p:cNvSpPr>
                  <a:spLocks/>
                </p:cNvSpPr>
                <p:nvPr/>
              </p:nvSpPr>
              <p:spPr bwMode="auto">
                <a:xfrm>
                  <a:off x="1586" y="3631"/>
                  <a:ext cx="39" cy="17"/>
                </a:xfrm>
                <a:custGeom>
                  <a:avLst/>
                  <a:gdLst>
                    <a:gd name="T0" fmla="*/ 38 w 39"/>
                    <a:gd name="T1" fmla="*/ 16 h 17"/>
                    <a:gd name="T2" fmla="*/ 20 w 39"/>
                    <a:gd name="T3" fmla="*/ 16 h 17"/>
                    <a:gd name="T4" fmla="*/ 0 w 39"/>
                    <a:gd name="T5" fmla="*/ 0 h 17"/>
                    <a:gd name="T6" fmla="*/ 0 60000 65536"/>
                    <a:gd name="T7" fmla="*/ 0 60000 65536"/>
                    <a:gd name="T8" fmla="*/ 0 60000 65536"/>
                  </a:gdLst>
                  <a:ahLst/>
                  <a:cxnLst>
                    <a:cxn ang="T6">
                      <a:pos x="T0" y="T1"/>
                    </a:cxn>
                    <a:cxn ang="T7">
                      <a:pos x="T2" y="T3"/>
                    </a:cxn>
                    <a:cxn ang="T8">
                      <a:pos x="T4" y="T5"/>
                    </a:cxn>
                  </a:cxnLst>
                  <a:rect l="0" t="0" r="r" b="b"/>
                  <a:pathLst>
                    <a:path w="39" h="17">
                      <a:moveTo>
                        <a:pt x="38" y="16"/>
                      </a:moveTo>
                      <a:lnTo>
                        <a:pt x="20" y="16"/>
                      </a:lnTo>
                      <a:lnTo>
                        <a:pt x="0"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nvGrpSpPr>
                <p:cNvPr id="60626" name="Group 119">
                  <a:extLst>
                    <a:ext uri="{FF2B5EF4-FFF2-40B4-BE49-F238E27FC236}">
                      <a16:creationId xmlns:a16="http://schemas.microsoft.com/office/drawing/2014/main" id="{E7342AF5-FDB7-A983-9E55-A8F1AF2BA2E8}"/>
                    </a:ext>
                  </a:extLst>
                </p:cNvPr>
                <p:cNvGrpSpPr>
                  <a:grpSpLocks/>
                </p:cNvGrpSpPr>
                <p:nvPr/>
              </p:nvGrpSpPr>
              <p:grpSpPr bwMode="auto">
                <a:xfrm>
                  <a:off x="1809" y="3588"/>
                  <a:ext cx="18" cy="19"/>
                  <a:chOff x="1809" y="3588"/>
                  <a:chExt cx="18" cy="19"/>
                </a:xfrm>
              </p:grpSpPr>
              <p:sp>
                <p:nvSpPr>
                  <p:cNvPr id="808056" name="Rectangle 120">
                    <a:extLst>
                      <a:ext uri="{FF2B5EF4-FFF2-40B4-BE49-F238E27FC236}">
                        <a16:creationId xmlns:a16="http://schemas.microsoft.com/office/drawing/2014/main" id="{4221B0AE-C327-64C7-466C-F9EF9FC165C4}"/>
                      </a:ext>
                    </a:extLst>
                  </p:cNvPr>
                  <p:cNvSpPr>
                    <a:spLocks noChangeArrowheads="1"/>
                  </p:cNvSpPr>
                  <p:nvPr/>
                </p:nvSpPr>
                <p:spPr bwMode="auto">
                  <a:xfrm>
                    <a:off x="1811" y="3588"/>
                    <a:ext cx="16" cy="17"/>
                  </a:xfrm>
                  <a:prstGeom prst="rect">
                    <a:avLst/>
                  </a:prstGeom>
                  <a:solidFill>
                    <a:srgbClr val="C0C0C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57" name="Rectangle 121">
                    <a:extLst>
                      <a:ext uri="{FF2B5EF4-FFF2-40B4-BE49-F238E27FC236}">
                        <a16:creationId xmlns:a16="http://schemas.microsoft.com/office/drawing/2014/main" id="{85D53F28-11C0-C1A9-A8A7-3FD083CFAA04}"/>
                      </a:ext>
                    </a:extLst>
                  </p:cNvPr>
                  <p:cNvSpPr>
                    <a:spLocks noChangeArrowheads="1"/>
                  </p:cNvSpPr>
                  <p:nvPr/>
                </p:nvSpPr>
                <p:spPr bwMode="auto">
                  <a:xfrm>
                    <a:off x="1809" y="3591"/>
                    <a:ext cx="16" cy="17"/>
                  </a:xfrm>
                  <a:prstGeom prst="rect">
                    <a:avLst/>
                  </a:prstGeom>
                  <a:solidFill>
                    <a:srgbClr val="000000"/>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sp>
              <p:nvSpPr>
                <p:cNvPr id="808058" name="Freeform 122">
                  <a:extLst>
                    <a:ext uri="{FF2B5EF4-FFF2-40B4-BE49-F238E27FC236}">
                      <a16:creationId xmlns:a16="http://schemas.microsoft.com/office/drawing/2014/main" id="{A5869356-BF78-A3AD-2ACD-A457CC550FC0}"/>
                    </a:ext>
                  </a:extLst>
                </p:cNvPr>
                <p:cNvSpPr>
                  <a:spLocks/>
                </p:cNvSpPr>
                <p:nvPr/>
              </p:nvSpPr>
              <p:spPr bwMode="auto">
                <a:xfrm>
                  <a:off x="1571" y="3633"/>
                  <a:ext cx="18" cy="17"/>
                </a:xfrm>
                <a:custGeom>
                  <a:avLst/>
                  <a:gdLst>
                    <a:gd name="T0" fmla="*/ 14 w 18"/>
                    <a:gd name="T1" fmla="*/ 2 h 17"/>
                    <a:gd name="T2" fmla="*/ 0 w 18"/>
                    <a:gd name="T3" fmla="*/ 0 h 17"/>
                    <a:gd name="T4" fmla="*/ 0 w 18"/>
                    <a:gd name="T5" fmla="*/ 13 h 17"/>
                    <a:gd name="T6" fmla="*/ 17 w 18"/>
                    <a:gd name="T7" fmla="*/ 16 h 17"/>
                    <a:gd name="T8" fmla="*/ 14 w 18"/>
                    <a:gd name="T9" fmla="*/ 2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 h="17">
                      <a:moveTo>
                        <a:pt x="14" y="2"/>
                      </a:moveTo>
                      <a:lnTo>
                        <a:pt x="0" y="0"/>
                      </a:lnTo>
                      <a:lnTo>
                        <a:pt x="0" y="13"/>
                      </a:lnTo>
                      <a:lnTo>
                        <a:pt x="17" y="16"/>
                      </a:lnTo>
                      <a:lnTo>
                        <a:pt x="14" y="2"/>
                      </a:lnTo>
                    </a:path>
                  </a:pathLst>
                </a:custGeom>
                <a:solidFill>
                  <a:srgbClr val="8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59" name="Line 123">
                  <a:extLst>
                    <a:ext uri="{FF2B5EF4-FFF2-40B4-BE49-F238E27FC236}">
                      <a16:creationId xmlns:a16="http://schemas.microsoft.com/office/drawing/2014/main" id="{A59A1FC4-B396-B47C-127B-4CCBE3D5025A}"/>
                    </a:ext>
                  </a:extLst>
                </p:cNvPr>
                <p:cNvSpPr>
                  <a:spLocks noChangeShapeType="1"/>
                </p:cNvSpPr>
                <p:nvPr/>
              </p:nvSpPr>
              <p:spPr bwMode="auto">
                <a:xfrm flipH="1" flipV="1">
                  <a:off x="1572" y="3629"/>
                  <a:ext cx="14" cy="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60" name="Line 124">
                  <a:extLst>
                    <a:ext uri="{FF2B5EF4-FFF2-40B4-BE49-F238E27FC236}">
                      <a16:creationId xmlns:a16="http://schemas.microsoft.com/office/drawing/2014/main" id="{E893EABC-D589-5D27-E3B3-0BEAEBA46569}"/>
                    </a:ext>
                  </a:extLst>
                </p:cNvPr>
                <p:cNvSpPr>
                  <a:spLocks noChangeShapeType="1"/>
                </p:cNvSpPr>
                <p:nvPr/>
              </p:nvSpPr>
              <p:spPr bwMode="auto">
                <a:xfrm>
                  <a:off x="2019" y="3599"/>
                  <a:ext cx="0" cy="45"/>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61" name="Freeform 125">
                  <a:extLst>
                    <a:ext uri="{FF2B5EF4-FFF2-40B4-BE49-F238E27FC236}">
                      <a16:creationId xmlns:a16="http://schemas.microsoft.com/office/drawing/2014/main" id="{BD5E9F37-E670-C12F-70FC-E88412BCEE60}"/>
                    </a:ext>
                  </a:extLst>
                </p:cNvPr>
                <p:cNvSpPr>
                  <a:spLocks/>
                </p:cNvSpPr>
                <p:nvPr/>
              </p:nvSpPr>
              <p:spPr bwMode="auto">
                <a:xfrm>
                  <a:off x="2014" y="3639"/>
                  <a:ext cx="32" cy="33"/>
                </a:xfrm>
                <a:custGeom>
                  <a:avLst/>
                  <a:gdLst>
                    <a:gd name="T0" fmla="*/ 19 w 32"/>
                    <a:gd name="T1" fmla="*/ 0 h 33"/>
                    <a:gd name="T2" fmla="*/ 23 w 32"/>
                    <a:gd name="T3" fmla="*/ 2 h 33"/>
                    <a:gd name="T4" fmla="*/ 28 w 32"/>
                    <a:gd name="T5" fmla="*/ 4 h 33"/>
                    <a:gd name="T6" fmla="*/ 30 w 32"/>
                    <a:gd name="T7" fmla="*/ 5 h 33"/>
                    <a:gd name="T8" fmla="*/ 31 w 32"/>
                    <a:gd name="T9" fmla="*/ 7 h 33"/>
                    <a:gd name="T10" fmla="*/ 31 w 32"/>
                    <a:gd name="T11" fmla="*/ 18 h 33"/>
                    <a:gd name="T12" fmla="*/ 30 w 32"/>
                    <a:gd name="T13" fmla="*/ 21 h 33"/>
                    <a:gd name="T14" fmla="*/ 29 w 32"/>
                    <a:gd name="T15" fmla="*/ 23 h 33"/>
                    <a:gd name="T16" fmla="*/ 27 w 32"/>
                    <a:gd name="T17" fmla="*/ 25 h 33"/>
                    <a:gd name="T18" fmla="*/ 24 w 32"/>
                    <a:gd name="T19" fmla="*/ 29 h 33"/>
                    <a:gd name="T20" fmla="*/ 20 w 32"/>
                    <a:gd name="T21" fmla="*/ 32 h 33"/>
                    <a:gd name="T22" fmla="*/ 3 w 32"/>
                    <a:gd name="T23" fmla="*/ 32 h 33"/>
                    <a:gd name="T24" fmla="*/ 0 w 32"/>
                    <a:gd name="T25" fmla="*/ 28 h 33"/>
                    <a:gd name="T26" fmla="*/ 0 w 32"/>
                    <a:gd name="T27" fmla="*/ 23 h 33"/>
                    <a:gd name="T28" fmla="*/ 0 w 32"/>
                    <a:gd name="T29" fmla="*/ 4 h 33"/>
                    <a:gd name="T30" fmla="*/ 10 w 32"/>
                    <a:gd name="T31" fmla="*/ 2 h 33"/>
                    <a:gd name="T32" fmla="*/ 15 w 32"/>
                    <a:gd name="T33" fmla="*/ 0 h 33"/>
                    <a:gd name="T34" fmla="*/ 19 w 32"/>
                    <a:gd name="T35" fmla="*/ 0 h 3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32" h="33">
                      <a:moveTo>
                        <a:pt x="19" y="0"/>
                      </a:moveTo>
                      <a:lnTo>
                        <a:pt x="23" y="2"/>
                      </a:lnTo>
                      <a:lnTo>
                        <a:pt x="28" y="4"/>
                      </a:lnTo>
                      <a:lnTo>
                        <a:pt x="30" y="5"/>
                      </a:lnTo>
                      <a:lnTo>
                        <a:pt x="31" y="7"/>
                      </a:lnTo>
                      <a:lnTo>
                        <a:pt x="31" y="18"/>
                      </a:lnTo>
                      <a:lnTo>
                        <a:pt x="30" y="21"/>
                      </a:lnTo>
                      <a:lnTo>
                        <a:pt x="29" y="23"/>
                      </a:lnTo>
                      <a:lnTo>
                        <a:pt x="27" y="25"/>
                      </a:lnTo>
                      <a:lnTo>
                        <a:pt x="24" y="29"/>
                      </a:lnTo>
                      <a:lnTo>
                        <a:pt x="20" y="32"/>
                      </a:lnTo>
                      <a:lnTo>
                        <a:pt x="3" y="32"/>
                      </a:lnTo>
                      <a:lnTo>
                        <a:pt x="0" y="28"/>
                      </a:lnTo>
                      <a:lnTo>
                        <a:pt x="0" y="23"/>
                      </a:lnTo>
                      <a:lnTo>
                        <a:pt x="0" y="4"/>
                      </a:lnTo>
                      <a:lnTo>
                        <a:pt x="10" y="2"/>
                      </a:lnTo>
                      <a:lnTo>
                        <a:pt x="15" y="0"/>
                      </a:lnTo>
                      <a:lnTo>
                        <a:pt x="19" y="0"/>
                      </a:lnTo>
                    </a:path>
                  </a:pathLst>
                </a:custGeom>
                <a:solidFill>
                  <a:srgbClr val="DF1F3F"/>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nvGrpSpPr>
                <p:cNvPr id="60631" name="Group 126">
                  <a:extLst>
                    <a:ext uri="{FF2B5EF4-FFF2-40B4-BE49-F238E27FC236}">
                      <a16:creationId xmlns:a16="http://schemas.microsoft.com/office/drawing/2014/main" id="{FEDE7F0A-832A-463D-D977-88899C3B2E16}"/>
                    </a:ext>
                  </a:extLst>
                </p:cNvPr>
                <p:cNvGrpSpPr>
                  <a:grpSpLocks/>
                </p:cNvGrpSpPr>
                <p:nvPr/>
              </p:nvGrpSpPr>
              <p:grpSpPr bwMode="auto">
                <a:xfrm>
                  <a:off x="1878" y="3543"/>
                  <a:ext cx="31" cy="22"/>
                  <a:chOff x="1878" y="3543"/>
                  <a:chExt cx="31" cy="22"/>
                </a:xfrm>
              </p:grpSpPr>
              <p:sp>
                <p:nvSpPr>
                  <p:cNvPr id="808063" name="Freeform 127">
                    <a:extLst>
                      <a:ext uri="{FF2B5EF4-FFF2-40B4-BE49-F238E27FC236}">
                        <a16:creationId xmlns:a16="http://schemas.microsoft.com/office/drawing/2014/main" id="{26CA5EEA-8131-A806-9D67-D9FDFBE55EF0}"/>
                      </a:ext>
                    </a:extLst>
                  </p:cNvPr>
                  <p:cNvSpPr>
                    <a:spLocks/>
                  </p:cNvSpPr>
                  <p:nvPr/>
                </p:nvSpPr>
                <p:spPr bwMode="auto">
                  <a:xfrm>
                    <a:off x="1892" y="3543"/>
                    <a:ext cx="17" cy="20"/>
                  </a:xfrm>
                  <a:custGeom>
                    <a:avLst/>
                    <a:gdLst>
                      <a:gd name="T0" fmla="*/ 7 w 17"/>
                      <a:gd name="T1" fmla="*/ 0 h 20"/>
                      <a:gd name="T2" fmla="*/ 0 w 17"/>
                      <a:gd name="T3" fmla="*/ 19 h 20"/>
                      <a:gd name="T4" fmla="*/ 9 w 17"/>
                      <a:gd name="T5" fmla="*/ 18 h 20"/>
                      <a:gd name="T6" fmla="*/ 13 w 17"/>
                      <a:gd name="T7" fmla="*/ 18 h 20"/>
                      <a:gd name="T8" fmla="*/ 14 w 17"/>
                      <a:gd name="T9" fmla="*/ 16 h 20"/>
                      <a:gd name="T10" fmla="*/ 16 w 17"/>
                      <a:gd name="T11" fmla="*/ 14 h 20"/>
                      <a:gd name="T12" fmla="*/ 16 w 17"/>
                      <a:gd name="T13" fmla="*/ 11 h 20"/>
                      <a:gd name="T14" fmla="*/ 14 w 17"/>
                      <a:gd name="T15" fmla="*/ 9 h 20"/>
                      <a:gd name="T16" fmla="*/ 13 w 17"/>
                      <a:gd name="T17" fmla="*/ 7 h 20"/>
                      <a:gd name="T18" fmla="*/ 10 w 17"/>
                      <a:gd name="T19" fmla="*/ 4 h 20"/>
                      <a:gd name="T20" fmla="*/ 7 w 17"/>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7" h="20">
                        <a:moveTo>
                          <a:pt x="7" y="0"/>
                        </a:moveTo>
                        <a:lnTo>
                          <a:pt x="0" y="19"/>
                        </a:lnTo>
                        <a:lnTo>
                          <a:pt x="9" y="18"/>
                        </a:lnTo>
                        <a:lnTo>
                          <a:pt x="13" y="18"/>
                        </a:lnTo>
                        <a:lnTo>
                          <a:pt x="14" y="16"/>
                        </a:lnTo>
                        <a:lnTo>
                          <a:pt x="16" y="14"/>
                        </a:lnTo>
                        <a:lnTo>
                          <a:pt x="16" y="11"/>
                        </a:lnTo>
                        <a:lnTo>
                          <a:pt x="14" y="9"/>
                        </a:lnTo>
                        <a:lnTo>
                          <a:pt x="13" y="7"/>
                        </a:lnTo>
                        <a:lnTo>
                          <a:pt x="10" y="4"/>
                        </a:lnTo>
                        <a:lnTo>
                          <a:pt x="7" y="0"/>
                        </a:lnTo>
                      </a:path>
                    </a:pathLst>
                  </a:custGeom>
                  <a:solidFill>
                    <a:srgbClr val="800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nvGrpSpPr>
                  <p:cNvPr id="60640" name="Group 128">
                    <a:extLst>
                      <a:ext uri="{FF2B5EF4-FFF2-40B4-BE49-F238E27FC236}">
                        <a16:creationId xmlns:a16="http://schemas.microsoft.com/office/drawing/2014/main" id="{646AF61E-3C5B-3F0C-985F-E273F03E129B}"/>
                      </a:ext>
                    </a:extLst>
                  </p:cNvPr>
                  <p:cNvGrpSpPr>
                    <a:grpSpLocks/>
                  </p:cNvGrpSpPr>
                  <p:nvPr/>
                </p:nvGrpSpPr>
                <p:grpSpPr bwMode="auto">
                  <a:xfrm>
                    <a:off x="1878" y="3543"/>
                    <a:ext cx="23" cy="22"/>
                    <a:chOff x="1878" y="3543"/>
                    <a:chExt cx="23" cy="22"/>
                  </a:xfrm>
                </p:grpSpPr>
                <p:sp>
                  <p:nvSpPr>
                    <p:cNvPr id="808065" name="Freeform 129">
                      <a:extLst>
                        <a:ext uri="{FF2B5EF4-FFF2-40B4-BE49-F238E27FC236}">
                          <a16:creationId xmlns:a16="http://schemas.microsoft.com/office/drawing/2014/main" id="{8DA9B3E1-9FE4-85B7-6794-225744CAA3C2}"/>
                        </a:ext>
                      </a:extLst>
                    </p:cNvPr>
                    <p:cNvSpPr>
                      <a:spLocks/>
                    </p:cNvSpPr>
                    <p:nvPr/>
                  </p:nvSpPr>
                  <p:spPr bwMode="auto">
                    <a:xfrm>
                      <a:off x="1878" y="3543"/>
                      <a:ext cx="23" cy="17"/>
                    </a:xfrm>
                    <a:custGeom>
                      <a:avLst/>
                      <a:gdLst>
                        <a:gd name="T0" fmla="*/ 22 w 23"/>
                        <a:gd name="T1" fmla="*/ 4 h 17"/>
                        <a:gd name="T2" fmla="*/ 20 w 23"/>
                        <a:gd name="T3" fmla="*/ 5 h 17"/>
                        <a:gd name="T4" fmla="*/ 18 w 23"/>
                        <a:gd name="T5" fmla="*/ 5 h 17"/>
                        <a:gd name="T6" fmla="*/ 16 w 23"/>
                        <a:gd name="T7" fmla="*/ 4 h 17"/>
                        <a:gd name="T8" fmla="*/ 15 w 23"/>
                        <a:gd name="T9" fmla="*/ 1 h 17"/>
                        <a:gd name="T10" fmla="*/ 13 w 23"/>
                        <a:gd name="T11" fmla="*/ 1 h 17"/>
                        <a:gd name="T12" fmla="*/ 11 w 23"/>
                        <a:gd name="T13" fmla="*/ 0 h 17"/>
                        <a:gd name="T14" fmla="*/ 8 w 23"/>
                        <a:gd name="T15" fmla="*/ 1 h 17"/>
                        <a:gd name="T16" fmla="*/ 0 w 23"/>
                        <a:gd name="T17" fmla="*/ 2 h 17"/>
                        <a:gd name="T18" fmla="*/ 0 w 23"/>
                        <a:gd name="T19" fmla="*/ 15 h 17"/>
                        <a:gd name="T20" fmla="*/ 1 w 23"/>
                        <a:gd name="T21" fmla="*/ 15 h 17"/>
                        <a:gd name="T22" fmla="*/ 4 w 23"/>
                        <a:gd name="T23" fmla="*/ 16 h 17"/>
                        <a:gd name="T24" fmla="*/ 15 w 23"/>
                        <a:gd name="T25" fmla="*/ 14 h 17"/>
                        <a:gd name="T26" fmla="*/ 17 w 23"/>
                        <a:gd name="T27" fmla="*/ 12 h 17"/>
                        <a:gd name="T28" fmla="*/ 22 w 23"/>
                        <a:gd name="T29" fmla="*/ 4 h 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3" h="17">
                          <a:moveTo>
                            <a:pt x="22" y="4"/>
                          </a:moveTo>
                          <a:lnTo>
                            <a:pt x="20" y="5"/>
                          </a:lnTo>
                          <a:lnTo>
                            <a:pt x="18" y="5"/>
                          </a:lnTo>
                          <a:lnTo>
                            <a:pt x="16" y="4"/>
                          </a:lnTo>
                          <a:lnTo>
                            <a:pt x="15" y="1"/>
                          </a:lnTo>
                          <a:lnTo>
                            <a:pt x="13" y="1"/>
                          </a:lnTo>
                          <a:lnTo>
                            <a:pt x="11" y="0"/>
                          </a:lnTo>
                          <a:lnTo>
                            <a:pt x="8" y="1"/>
                          </a:lnTo>
                          <a:lnTo>
                            <a:pt x="0" y="2"/>
                          </a:lnTo>
                          <a:lnTo>
                            <a:pt x="0" y="15"/>
                          </a:lnTo>
                          <a:lnTo>
                            <a:pt x="1" y="15"/>
                          </a:lnTo>
                          <a:lnTo>
                            <a:pt x="4" y="16"/>
                          </a:lnTo>
                          <a:lnTo>
                            <a:pt x="15" y="14"/>
                          </a:lnTo>
                          <a:lnTo>
                            <a:pt x="17" y="12"/>
                          </a:lnTo>
                          <a:lnTo>
                            <a:pt x="22" y="4"/>
                          </a:lnTo>
                        </a:path>
                      </a:pathLst>
                    </a:custGeom>
                    <a:solidFill>
                      <a:srgbClr val="DF1F3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66" name="Freeform 130">
                      <a:extLst>
                        <a:ext uri="{FF2B5EF4-FFF2-40B4-BE49-F238E27FC236}">
                          <a16:creationId xmlns:a16="http://schemas.microsoft.com/office/drawing/2014/main" id="{4E8A6F30-EE11-D09E-B28A-E03F6B6D32C7}"/>
                        </a:ext>
                      </a:extLst>
                    </p:cNvPr>
                    <p:cNvSpPr>
                      <a:spLocks/>
                    </p:cNvSpPr>
                    <p:nvPr/>
                  </p:nvSpPr>
                  <p:spPr bwMode="auto">
                    <a:xfrm>
                      <a:off x="1879" y="3548"/>
                      <a:ext cx="22" cy="17"/>
                    </a:xfrm>
                    <a:custGeom>
                      <a:avLst/>
                      <a:gdLst>
                        <a:gd name="T0" fmla="*/ 21 w 22"/>
                        <a:gd name="T1" fmla="*/ 0 h 17"/>
                        <a:gd name="T2" fmla="*/ 19 w 22"/>
                        <a:gd name="T3" fmla="*/ 1 h 17"/>
                        <a:gd name="T4" fmla="*/ 17 w 22"/>
                        <a:gd name="T5" fmla="*/ 1 h 17"/>
                        <a:gd name="T6" fmla="*/ 16 w 22"/>
                        <a:gd name="T7" fmla="*/ 1 h 17"/>
                        <a:gd name="T8" fmla="*/ 15 w 22"/>
                        <a:gd name="T9" fmla="*/ 2 h 17"/>
                        <a:gd name="T10" fmla="*/ 12 w 22"/>
                        <a:gd name="T11" fmla="*/ 4 h 17"/>
                        <a:gd name="T12" fmla="*/ 9 w 22"/>
                        <a:gd name="T13" fmla="*/ 4 h 17"/>
                        <a:gd name="T14" fmla="*/ 7 w 22"/>
                        <a:gd name="T15" fmla="*/ 4 h 17"/>
                        <a:gd name="T16" fmla="*/ 5 w 22"/>
                        <a:gd name="T17" fmla="*/ 5 h 17"/>
                        <a:gd name="T18" fmla="*/ 0 w 22"/>
                        <a:gd name="T19" fmla="*/ 14 h 17"/>
                        <a:gd name="T20" fmla="*/ 3 w 22"/>
                        <a:gd name="T21" fmla="*/ 16 h 17"/>
                        <a:gd name="T22" fmla="*/ 14 w 22"/>
                        <a:gd name="T23" fmla="*/ 13 h 17"/>
                        <a:gd name="T24" fmla="*/ 16 w 22"/>
                        <a:gd name="T25" fmla="*/ 10 h 17"/>
                        <a:gd name="T26" fmla="*/ 21 w 22"/>
                        <a:gd name="T27" fmla="*/ 0 h 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2" h="17">
                          <a:moveTo>
                            <a:pt x="21" y="0"/>
                          </a:moveTo>
                          <a:lnTo>
                            <a:pt x="19" y="1"/>
                          </a:lnTo>
                          <a:lnTo>
                            <a:pt x="17" y="1"/>
                          </a:lnTo>
                          <a:lnTo>
                            <a:pt x="16" y="1"/>
                          </a:lnTo>
                          <a:lnTo>
                            <a:pt x="15" y="2"/>
                          </a:lnTo>
                          <a:lnTo>
                            <a:pt x="12" y="4"/>
                          </a:lnTo>
                          <a:lnTo>
                            <a:pt x="9" y="4"/>
                          </a:lnTo>
                          <a:lnTo>
                            <a:pt x="7" y="4"/>
                          </a:lnTo>
                          <a:lnTo>
                            <a:pt x="5" y="5"/>
                          </a:lnTo>
                          <a:lnTo>
                            <a:pt x="0" y="14"/>
                          </a:lnTo>
                          <a:lnTo>
                            <a:pt x="3" y="16"/>
                          </a:lnTo>
                          <a:lnTo>
                            <a:pt x="14" y="13"/>
                          </a:lnTo>
                          <a:lnTo>
                            <a:pt x="16" y="10"/>
                          </a:lnTo>
                          <a:lnTo>
                            <a:pt x="21" y="0"/>
                          </a:lnTo>
                        </a:path>
                      </a:pathLst>
                    </a:custGeom>
                    <a:solidFill>
                      <a:srgbClr val="800000"/>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67" name="Freeform 131">
                      <a:extLst>
                        <a:ext uri="{FF2B5EF4-FFF2-40B4-BE49-F238E27FC236}">
                          <a16:creationId xmlns:a16="http://schemas.microsoft.com/office/drawing/2014/main" id="{FACB4363-A09C-5B1D-8EC2-3F59EF1E13E3}"/>
                        </a:ext>
                      </a:extLst>
                    </p:cNvPr>
                    <p:cNvSpPr>
                      <a:spLocks/>
                    </p:cNvSpPr>
                    <p:nvPr/>
                  </p:nvSpPr>
                  <p:spPr bwMode="auto">
                    <a:xfrm>
                      <a:off x="1878" y="3546"/>
                      <a:ext cx="17" cy="17"/>
                    </a:xfrm>
                    <a:custGeom>
                      <a:avLst/>
                      <a:gdLst>
                        <a:gd name="T0" fmla="*/ 0 w 17"/>
                        <a:gd name="T1" fmla="*/ 0 h 17"/>
                        <a:gd name="T2" fmla="*/ 5 w 17"/>
                        <a:gd name="T3" fmla="*/ 2 h 17"/>
                        <a:gd name="T4" fmla="*/ 10 w 17"/>
                        <a:gd name="T5" fmla="*/ 4 h 17"/>
                        <a:gd name="T6" fmla="*/ 16 w 17"/>
                        <a:gd name="T7" fmla="*/ 7 h 17"/>
                        <a:gd name="T8" fmla="*/ 16 w 17"/>
                        <a:gd name="T9" fmla="*/ 9 h 17"/>
                        <a:gd name="T10" fmla="*/ 16 w 17"/>
                        <a:gd name="T11" fmla="*/ 11 h 17"/>
                        <a:gd name="T12" fmla="*/ 10 w 17"/>
                        <a:gd name="T13" fmla="*/ 13 h 17"/>
                        <a:gd name="T14" fmla="*/ 5 w 17"/>
                        <a:gd name="T15" fmla="*/ 16 h 17"/>
                        <a:gd name="T16" fmla="*/ 0 w 17"/>
                        <a:gd name="T17" fmla="*/ 13 h 17"/>
                        <a:gd name="T18" fmla="*/ 0 w 17"/>
                        <a:gd name="T19" fmla="*/ 0 h 1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 h="17">
                          <a:moveTo>
                            <a:pt x="0" y="0"/>
                          </a:moveTo>
                          <a:lnTo>
                            <a:pt x="5" y="2"/>
                          </a:lnTo>
                          <a:lnTo>
                            <a:pt x="10" y="4"/>
                          </a:lnTo>
                          <a:lnTo>
                            <a:pt x="16" y="7"/>
                          </a:lnTo>
                          <a:lnTo>
                            <a:pt x="16" y="9"/>
                          </a:lnTo>
                          <a:lnTo>
                            <a:pt x="16" y="11"/>
                          </a:lnTo>
                          <a:lnTo>
                            <a:pt x="10" y="13"/>
                          </a:lnTo>
                          <a:lnTo>
                            <a:pt x="5" y="16"/>
                          </a:lnTo>
                          <a:lnTo>
                            <a:pt x="0" y="13"/>
                          </a:lnTo>
                          <a:lnTo>
                            <a:pt x="0" y="0"/>
                          </a:lnTo>
                        </a:path>
                      </a:pathLst>
                    </a:custGeom>
                    <a:solidFill>
                      <a:srgbClr val="DF3F5F"/>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grpSp>
            <p:grpSp>
              <p:nvGrpSpPr>
                <p:cNvPr id="60632" name="Group 132">
                  <a:extLst>
                    <a:ext uri="{FF2B5EF4-FFF2-40B4-BE49-F238E27FC236}">
                      <a16:creationId xmlns:a16="http://schemas.microsoft.com/office/drawing/2014/main" id="{0EE24A40-8484-C89D-0485-9C010BABB84A}"/>
                    </a:ext>
                  </a:extLst>
                </p:cNvPr>
                <p:cNvGrpSpPr>
                  <a:grpSpLocks/>
                </p:cNvGrpSpPr>
                <p:nvPr/>
              </p:nvGrpSpPr>
              <p:grpSpPr bwMode="auto">
                <a:xfrm>
                  <a:off x="2021" y="3596"/>
                  <a:ext cx="105" cy="48"/>
                  <a:chOff x="2021" y="3596"/>
                  <a:chExt cx="105" cy="48"/>
                </a:xfrm>
              </p:grpSpPr>
              <p:sp>
                <p:nvSpPr>
                  <p:cNvPr id="808069" name="Freeform 133">
                    <a:extLst>
                      <a:ext uri="{FF2B5EF4-FFF2-40B4-BE49-F238E27FC236}">
                        <a16:creationId xmlns:a16="http://schemas.microsoft.com/office/drawing/2014/main" id="{7E59A036-9C2C-349F-2407-9FB9FB44F7FE}"/>
                      </a:ext>
                    </a:extLst>
                  </p:cNvPr>
                  <p:cNvSpPr>
                    <a:spLocks/>
                  </p:cNvSpPr>
                  <p:nvPr/>
                </p:nvSpPr>
                <p:spPr bwMode="auto">
                  <a:xfrm>
                    <a:off x="2028" y="3601"/>
                    <a:ext cx="24" cy="22"/>
                  </a:xfrm>
                  <a:custGeom>
                    <a:avLst/>
                    <a:gdLst>
                      <a:gd name="T0" fmla="*/ 22 w 24"/>
                      <a:gd name="T1" fmla="*/ 0 h 22"/>
                      <a:gd name="T2" fmla="*/ 11 w 24"/>
                      <a:gd name="T3" fmla="*/ 0 h 22"/>
                      <a:gd name="T4" fmla="*/ 0 w 24"/>
                      <a:gd name="T5" fmla="*/ 0 h 22"/>
                      <a:gd name="T6" fmla="*/ 0 w 24"/>
                      <a:gd name="T7" fmla="*/ 21 h 22"/>
                      <a:gd name="T8" fmla="*/ 12 w 24"/>
                      <a:gd name="T9" fmla="*/ 21 h 22"/>
                      <a:gd name="T10" fmla="*/ 23 w 24"/>
                      <a:gd name="T11" fmla="*/ 20 h 22"/>
                      <a:gd name="T12" fmla="*/ 22 w 24"/>
                      <a:gd name="T13" fmla="*/ 0 h 2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 h="22">
                        <a:moveTo>
                          <a:pt x="22" y="0"/>
                        </a:moveTo>
                        <a:lnTo>
                          <a:pt x="11" y="0"/>
                        </a:lnTo>
                        <a:lnTo>
                          <a:pt x="0" y="0"/>
                        </a:lnTo>
                        <a:lnTo>
                          <a:pt x="0" y="21"/>
                        </a:lnTo>
                        <a:lnTo>
                          <a:pt x="12" y="21"/>
                        </a:lnTo>
                        <a:lnTo>
                          <a:pt x="23" y="20"/>
                        </a:lnTo>
                        <a:lnTo>
                          <a:pt x="22" y="0"/>
                        </a:lnTo>
                      </a:path>
                    </a:pathLst>
                  </a:custGeom>
                  <a:solidFill>
                    <a:srgbClr val="DFDFDF"/>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70" name="Freeform 134">
                    <a:extLst>
                      <a:ext uri="{FF2B5EF4-FFF2-40B4-BE49-F238E27FC236}">
                        <a16:creationId xmlns:a16="http://schemas.microsoft.com/office/drawing/2014/main" id="{1694515C-6715-3292-0168-6296FC23616D}"/>
                      </a:ext>
                    </a:extLst>
                  </p:cNvPr>
                  <p:cNvSpPr>
                    <a:spLocks/>
                  </p:cNvSpPr>
                  <p:nvPr/>
                </p:nvSpPr>
                <p:spPr bwMode="auto">
                  <a:xfrm>
                    <a:off x="2021" y="3601"/>
                    <a:ext cx="17" cy="22"/>
                  </a:xfrm>
                  <a:custGeom>
                    <a:avLst/>
                    <a:gdLst>
                      <a:gd name="T0" fmla="*/ 14 w 17"/>
                      <a:gd name="T1" fmla="*/ 0 h 22"/>
                      <a:gd name="T2" fmla="*/ 16 w 17"/>
                      <a:gd name="T3" fmla="*/ 21 h 22"/>
                      <a:gd name="T4" fmla="*/ 0 w 17"/>
                      <a:gd name="T5" fmla="*/ 21 h 22"/>
                      <a:gd name="T6" fmla="*/ 0 w 17"/>
                      <a:gd name="T7" fmla="*/ 0 h 22"/>
                      <a:gd name="T8" fmla="*/ 14 w 17"/>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22">
                        <a:moveTo>
                          <a:pt x="14" y="0"/>
                        </a:moveTo>
                        <a:lnTo>
                          <a:pt x="16" y="21"/>
                        </a:lnTo>
                        <a:lnTo>
                          <a:pt x="0" y="21"/>
                        </a:lnTo>
                        <a:lnTo>
                          <a:pt x="0" y="0"/>
                        </a:lnTo>
                        <a:lnTo>
                          <a:pt x="14" y="0"/>
                        </a:lnTo>
                      </a:path>
                    </a:pathLst>
                  </a:custGeom>
                  <a:solidFill>
                    <a:srgbClr val="DFDFDF"/>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71" name="Freeform 135">
                    <a:extLst>
                      <a:ext uri="{FF2B5EF4-FFF2-40B4-BE49-F238E27FC236}">
                        <a16:creationId xmlns:a16="http://schemas.microsoft.com/office/drawing/2014/main" id="{B5273B1A-84D3-521C-1C9B-E740796DB1C3}"/>
                      </a:ext>
                    </a:extLst>
                  </p:cNvPr>
                  <p:cNvSpPr>
                    <a:spLocks/>
                  </p:cNvSpPr>
                  <p:nvPr/>
                </p:nvSpPr>
                <p:spPr bwMode="auto">
                  <a:xfrm>
                    <a:off x="2031" y="3627"/>
                    <a:ext cx="21" cy="17"/>
                  </a:xfrm>
                  <a:custGeom>
                    <a:avLst/>
                    <a:gdLst>
                      <a:gd name="T0" fmla="*/ 20 w 21"/>
                      <a:gd name="T1" fmla="*/ 0 h 17"/>
                      <a:gd name="T2" fmla="*/ 10 w 21"/>
                      <a:gd name="T3" fmla="*/ 0 h 17"/>
                      <a:gd name="T4" fmla="*/ 0 w 21"/>
                      <a:gd name="T5" fmla="*/ 0 h 17"/>
                      <a:gd name="T6" fmla="*/ 1 w 21"/>
                      <a:gd name="T7" fmla="*/ 16 h 17"/>
                      <a:gd name="T8" fmla="*/ 5 w 21"/>
                      <a:gd name="T9" fmla="*/ 16 h 17"/>
                      <a:gd name="T10" fmla="*/ 11 w 21"/>
                      <a:gd name="T11" fmla="*/ 16 h 17"/>
                      <a:gd name="T12" fmla="*/ 20 w 21"/>
                      <a:gd name="T13" fmla="*/ 14 h 17"/>
                      <a:gd name="T14" fmla="*/ 20 w 21"/>
                      <a:gd name="T15" fmla="*/ 0 h 1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 h="17">
                        <a:moveTo>
                          <a:pt x="20" y="0"/>
                        </a:moveTo>
                        <a:lnTo>
                          <a:pt x="10" y="0"/>
                        </a:lnTo>
                        <a:lnTo>
                          <a:pt x="0" y="0"/>
                        </a:lnTo>
                        <a:lnTo>
                          <a:pt x="1" y="16"/>
                        </a:lnTo>
                        <a:lnTo>
                          <a:pt x="5" y="16"/>
                        </a:lnTo>
                        <a:lnTo>
                          <a:pt x="11" y="16"/>
                        </a:lnTo>
                        <a:lnTo>
                          <a:pt x="20" y="14"/>
                        </a:lnTo>
                        <a:lnTo>
                          <a:pt x="20" y="0"/>
                        </a:lnTo>
                      </a:path>
                    </a:pathLst>
                  </a:custGeom>
                  <a:solidFill>
                    <a:srgbClr val="DFDFDF"/>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72" name="Freeform 136">
                    <a:extLst>
                      <a:ext uri="{FF2B5EF4-FFF2-40B4-BE49-F238E27FC236}">
                        <a16:creationId xmlns:a16="http://schemas.microsoft.com/office/drawing/2014/main" id="{6E996F0F-92DB-B0AC-E497-DBCF543D75D2}"/>
                      </a:ext>
                    </a:extLst>
                  </p:cNvPr>
                  <p:cNvSpPr>
                    <a:spLocks/>
                  </p:cNvSpPr>
                  <p:nvPr/>
                </p:nvSpPr>
                <p:spPr bwMode="auto">
                  <a:xfrm>
                    <a:off x="2022" y="3627"/>
                    <a:ext cx="17" cy="17"/>
                  </a:xfrm>
                  <a:custGeom>
                    <a:avLst/>
                    <a:gdLst>
                      <a:gd name="T0" fmla="*/ 13 w 17"/>
                      <a:gd name="T1" fmla="*/ 0 h 17"/>
                      <a:gd name="T2" fmla="*/ 16 w 17"/>
                      <a:gd name="T3" fmla="*/ 16 h 17"/>
                      <a:gd name="T4" fmla="*/ 0 w 17"/>
                      <a:gd name="T5" fmla="*/ 16 h 17"/>
                      <a:gd name="T6" fmla="*/ 0 w 17"/>
                      <a:gd name="T7" fmla="*/ 0 h 17"/>
                      <a:gd name="T8" fmla="*/ 13 w 17"/>
                      <a:gd name="T9" fmla="*/ 0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17">
                        <a:moveTo>
                          <a:pt x="13" y="0"/>
                        </a:moveTo>
                        <a:lnTo>
                          <a:pt x="16" y="16"/>
                        </a:lnTo>
                        <a:lnTo>
                          <a:pt x="0" y="16"/>
                        </a:lnTo>
                        <a:lnTo>
                          <a:pt x="0" y="0"/>
                        </a:lnTo>
                        <a:lnTo>
                          <a:pt x="13" y="0"/>
                        </a:lnTo>
                      </a:path>
                    </a:pathLst>
                  </a:custGeom>
                  <a:solidFill>
                    <a:srgbClr val="DFDFDF"/>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73" name="Freeform 137">
                    <a:extLst>
                      <a:ext uri="{FF2B5EF4-FFF2-40B4-BE49-F238E27FC236}">
                        <a16:creationId xmlns:a16="http://schemas.microsoft.com/office/drawing/2014/main" id="{BF664E26-BF64-A255-F7B6-51FE038EA18F}"/>
                      </a:ext>
                    </a:extLst>
                  </p:cNvPr>
                  <p:cNvSpPr>
                    <a:spLocks/>
                  </p:cNvSpPr>
                  <p:nvPr/>
                </p:nvSpPr>
                <p:spPr bwMode="auto">
                  <a:xfrm>
                    <a:off x="2107" y="3596"/>
                    <a:ext cx="17" cy="22"/>
                  </a:xfrm>
                  <a:custGeom>
                    <a:avLst/>
                    <a:gdLst>
                      <a:gd name="T0" fmla="*/ 10 w 17"/>
                      <a:gd name="T1" fmla="*/ 0 h 22"/>
                      <a:gd name="T2" fmla="*/ 16 w 17"/>
                      <a:gd name="T3" fmla="*/ 20 h 22"/>
                      <a:gd name="T4" fmla="*/ 4 w 17"/>
                      <a:gd name="T5" fmla="*/ 21 h 22"/>
                      <a:gd name="T6" fmla="*/ 0 w 17"/>
                      <a:gd name="T7" fmla="*/ 0 h 22"/>
                      <a:gd name="T8" fmla="*/ 10 w 17"/>
                      <a:gd name="T9" fmla="*/ 0 h 2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22">
                        <a:moveTo>
                          <a:pt x="10" y="0"/>
                        </a:moveTo>
                        <a:lnTo>
                          <a:pt x="16" y="20"/>
                        </a:lnTo>
                        <a:lnTo>
                          <a:pt x="4" y="21"/>
                        </a:lnTo>
                        <a:lnTo>
                          <a:pt x="0" y="0"/>
                        </a:lnTo>
                        <a:lnTo>
                          <a:pt x="10" y="0"/>
                        </a:lnTo>
                      </a:path>
                    </a:pathLst>
                  </a:custGeom>
                  <a:solidFill>
                    <a:srgbClr val="DFDFDF"/>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74" name="Freeform 138">
                    <a:extLst>
                      <a:ext uri="{FF2B5EF4-FFF2-40B4-BE49-F238E27FC236}">
                        <a16:creationId xmlns:a16="http://schemas.microsoft.com/office/drawing/2014/main" id="{451F2900-5080-3C18-C481-A3C029E6938E}"/>
                      </a:ext>
                    </a:extLst>
                  </p:cNvPr>
                  <p:cNvSpPr>
                    <a:spLocks/>
                  </p:cNvSpPr>
                  <p:nvPr/>
                </p:nvSpPr>
                <p:spPr bwMode="auto">
                  <a:xfrm>
                    <a:off x="2109" y="3621"/>
                    <a:ext cx="17" cy="17"/>
                  </a:xfrm>
                  <a:custGeom>
                    <a:avLst/>
                    <a:gdLst>
                      <a:gd name="T0" fmla="*/ 0 w 17"/>
                      <a:gd name="T1" fmla="*/ 0 h 17"/>
                      <a:gd name="T2" fmla="*/ 2 w 17"/>
                      <a:gd name="T3" fmla="*/ 16 h 17"/>
                      <a:gd name="T4" fmla="*/ 16 w 17"/>
                      <a:gd name="T5" fmla="*/ 16 h 17"/>
                      <a:gd name="T6" fmla="*/ 13 w 17"/>
                      <a:gd name="T7" fmla="*/ 0 h 17"/>
                      <a:gd name="T8" fmla="*/ 0 w 17"/>
                      <a:gd name="T9" fmla="*/ 0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17">
                        <a:moveTo>
                          <a:pt x="0" y="0"/>
                        </a:moveTo>
                        <a:lnTo>
                          <a:pt x="2" y="16"/>
                        </a:lnTo>
                        <a:lnTo>
                          <a:pt x="16" y="16"/>
                        </a:lnTo>
                        <a:lnTo>
                          <a:pt x="13" y="0"/>
                        </a:lnTo>
                        <a:lnTo>
                          <a:pt x="0" y="0"/>
                        </a:lnTo>
                      </a:path>
                    </a:pathLst>
                  </a:custGeom>
                  <a:solidFill>
                    <a:srgbClr val="DFDFDF"/>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grpSp>
        </p:grpSp>
        <p:grpSp>
          <p:nvGrpSpPr>
            <p:cNvPr id="60448" name="Group 139">
              <a:extLst>
                <a:ext uri="{FF2B5EF4-FFF2-40B4-BE49-F238E27FC236}">
                  <a16:creationId xmlns:a16="http://schemas.microsoft.com/office/drawing/2014/main" id="{0867C348-E35C-7A32-524D-B9995739B3CF}"/>
                </a:ext>
              </a:extLst>
            </p:cNvPr>
            <p:cNvGrpSpPr>
              <a:grpSpLocks/>
            </p:cNvGrpSpPr>
            <p:nvPr/>
          </p:nvGrpSpPr>
          <p:grpSpPr bwMode="auto">
            <a:xfrm>
              <a:off x="1084" y="384"/>
              <a:ext cx="961" cy="253"/>
              <a:chOff x="1127" y="1132"/>
              <a:chExt cx="959" cy="321"/>
            </a:xfrm>
          </p:grpSpPr>
          <p:grpSp>
            <p:nvGrpSpPr>
              <p:cNvPr id="60565" name="Group 140">
                <a:extLst>
                  <a:ext uri="{FF2B5EF4-FFF2-40B4-BE49-F238E27FC236}">
                    <a16:creationId xmlns:a16="http://schemas.microsoft.com/office/drawing/2014/main" id="{43427EB5-94DA-A513-73BB-BDEC5BA4181C}"/>
                  </a:ext>
                </a:extLst>
              </p:cNvPr>
              <p:cNvGrpSpPr>
                <a:grpSpLocks/>
              </p:cNvGrpSpPr>
              <p:nvPr/>
            </p:nvGrpSpPr>
            <p:grpSpPr bwMode="auto">
              <a:xfrm>
                <a:off x="1343" y="1383"/>
                <a:ext cx="346" cy="57"/>
                <a:chOff x="1343" y="1383"/>
                <a:chExt cx="346" cy="57"/>
              </a:xfrm>
            </p:grpSpPr>
            <p:sp>
              <p:nvSpPr>
                <p:cNvPr id="808077" name="Line 141">
                  <a:extLst>
                    <a:ext uri="{FF2B5EF4-FFF2-40B4-BE49-F238E27FC236}">
                      <a16:creationId xmlns:a16="http://schemas.microsoft.com/office/drawing/2014/main" id="{B1CF8AC6-311C-A433-FC45-D93035002C7F}"/>
                    </a:ext>
                  </a:extLst>
                </p:cNvPr>
                <p:cNvSpPr>
                  <a:spLocks noChangeShapeType="1"/>
                </p:cNvSpPr>
                <p:nvPr/>
              </p:nvSpPr>
              <p:spPr bwMode="auto">
                <a:xfrm>
                  <a:off x="1683" y="1382"/>
                  <a:ext cx="6" cy="3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78" name="Freeform 142">
                  <a:extLst>
                    <a:ext uri="{FF2B5EF4-FFF2-40B4-BE49-F238E27FC236}">
                      <a16:creationId xmlns:a16="http://schemas.microsoft.com/office/drawing/2014/main" id="{4D576F57-21A7-A326-E8E7-4B735B2E751F}"/>
                    </a:ext>
                  </a:extLst>
                </p:cNvPr>
                <p:cNvSpPr>
                  <a:spLocks/>
                </p:cNvSpPr>
                <p:nvPr/>
              </p:nvSpPr>
              <p:spPr bwMode="auto">
                <a:xfrm>
                  <a:off x="1343" y="1394"/>
                  <a:ext cx="55" cy="46"/>
                </a:xfrm>
                <a:custGeom>
                  <a:avLst/>
                  <a:gdLst>
                    <a:gd name="T0" fmla="*/ 54 w 55"/>
                    <a:gd name="T1" fmla="*/ 45 h 46"/>
                    <a:gd name="T2" fmla="*/ 0 w 55"/>
                    <a:gd name="T3" fmla="*/ 38 h 46"/>
                    <a:gd name="T4" fmla="*/ 0 w 55"/>
                    <a:gd name="T5" fmla="*/ 0 h 46"/>
                    <a:gd name="T6" fmla="*/ 0 60000 65536"/>
                    <a:gd name="T7" fmla="*/ 0 60000 65536"/>
                    <a:gd name="T8" fmla="*/ 0 60000 65536"/>
                  </a:gdLst>
                  <a:ahLst/>
                  <a:cxnLst>
                    <a:cxn ang="T6">
                      <a:pos x="T0" y="T1"/>
                    </a:cxn>
                    <a:cxn ang="T7">
                      <a:pos x="T2" y="T3"/>
                    </a:cxn>
                    <a:cxn ang="T8">
                      <a:pos x="T4" y="T5"/>
                    </a:cxn>
                  </a:cxnLst>
                  <a:rect l="0" t="0" r="r" b="b"/>
                  <a:pathLst>
                    <a:path w="55" h="46">
                      <a:moveTo>
                        <a:pt x="54" y="45"/>
                      </a:moveTo>
                      <a:lnTo>
                        <a:pt x="0" y="38"/>
                      </a:lnTo>
                      <a:lnTo>
                        <a:pt x="0" y="0"/>
                      </a:lnTo>
                    </a:path>
                  </a:pathLst>
                </a:custGeom>
                <a:noFill/>
                <a:ln w="12700" cap="rnd" cmpd="sng">
                  <a:solidFill>
                    <a:srgbClr val="0000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grpSp>
            <p:nvGrpSpPr>
              <p:cNvPr id="60566" name="Group 143">
                <a:extLst>
                  <a:ext uri="{FF2B5EF4-FFF2-40B4-BE49-F238E27FC236}">
                    <a16:creationId xmlns:a16="http://schemas.microsoft.com/office/drawing/2014/main" id="{5B6101C6-657C-C6A1-7785-51BBB62DFDAB}"/>
                  </a:ext>
                </a:extLst>
              </p:cNvPr>
              <p:cNvGrpSpPr>
                <a:grpSpLocks/>
              </p:cNvGrpSpPr>
              <p:nvPr/>
            </p:nvGrpSpPr>
            <p:grpSpPr bwMode="auto">
              <a:xfrm>
                <a:off x="1397" y="1406"/>
                <a:ext cx="337" cy="47"/>
                <a:chOff x="1397" y="1406"/>
                <a:chExt cx="337" cy="47"/>
              </a:xfrm>
            </p:grpSpPr>
            <p:sp>
              <p:nvSpPr>
                <p:cNvPr id="808080" name="Arc 144">
                  <a:extLst>
                    <a:ext uri="{FF2B5EF4-FFF2-40B4-BE49-F238E27FC236}">
                      <a16:creationId xmlns:a16="http://schemas.microsoft.com/office/drawing/2014/main" id="{9E3EC594-402D-B85A-5D40-840A896DA2EE}"/>
                    </a:ext>
                  </a:extLst>
                </p:cNvPr>
                <p:cNvSpPr>
                  <a:spLocks/>
                </p:cNvSpPr>
                <p:nvPr/>
              </p:nvSpPr>
              <p:spPr bwMode="auto">
                <a:xfrm>
                  <a:off x="1681" y="1413"/>
                  <a:ext cx="53" cy="33"/>
                </a:xfrm>
                <a:custGeom>
                  <a:avLst/>
                  <a:gdLst>
                    <a:gd name="T0" fmla="*/ 0 w 22422"/>
                    <a:gd name="T1" fmla="*/ 0 h 43200"/>
                    <a:gd name="T2" fmla="*/ 2 w 22422"/>
                    <a:gd name="T3" fmla="*/ 33 h 43200"/>
                    <a:gd name="T4" fmla="*/ 2 w 22422"/>
                    <a:gd name="T5" fmla="*/ 17 h 43200"/>
                    <a:gd name="T6" fmla="*/ 0 60000 65536"/>
                    <a:gd name="T7" fmla="*/ 0 60000 65536"/>
                    <a:gd name="T8" fmla="*/ 0 60000 65536"/>
                  </a:gdLst>
                  <a:ahLst/>
                  <a:cxnLst>
                    <a:cxn ang="T6">
                      <a:pos x="T0" y="T1"/>
                    </a:cxn>
                    <a:cxn ang="T7">
                      <a:pos x="T2" y="T3"/>
                    </a:cxn>
                    <a:cxn ang="T8">
                      <a:pos x="T4" y="T5"/>
                    </a:cxn>
                  </a:cxnLst>
                  <a:rect l="0" t="0" r="r" b="b"/>
                  <a:pathLst>
                    <a:path w="22422" h="43200" fill="none" extrusionOk="0">
                      <a:moveTo>
                        <a:pt x="-1" y="15"/>
                      </a:moveTo>
                      <a:cubicBezTo>
                        <a:pt x="273" y="5"/>
                        <a:pt x="547" y="-1"/>
                        <a:pt x="822" y="-1"/>
                      </a:cubicBezTo>
                      <a:cubicBezTo>
                        <a:pt x="12751" y="0"/>
                        <a:pt x="22422" y="9670"/>
                        <a:pt x="22422" y="21600"/>
                      </a:cubicBezTo>
                      <a:cubicBezTo>
                        <a:pt x="22422" y="33529"/>
                        <a:pt x="12751" y="43200"/>
                        <a:pt x="821" y="43200"/>
                      </a:cubicBezTo>
                    </a:path>
                    <a:path w="22422" h="43200" stroke="0" extrusionOk="0">
                      <a:moveTo>
                        <a:pt x="-1" y="15"/>
                      </a:moveTo>
                      <a:cubicBezTo>
                        <a:pt x="273" y="5"/>
                        <a:pt x="547" y="-1"/>
                        <a:pt x="822" y="-1"/>
                      </a:cubicBezTo>
                      <a:cubicBezTo>
                        <a:pt x="12751" y="0"/>
                        <a:pt x="22422" y="9670"/>
                        <a:pt x="22422" y="21600"/>
                      </a:cubicBezTo>
                      <a:cubicBezTo>
                        <a:pt x="22422" y="33529"/>
                        <a:pt x="12751" y="43200"/>
                        <a:pt x="821" y="43200"/>
                      </a:cubicBezTo>
                      <a:lnTo>
                        <a:pt x="822" y="21600"/>
                      </a:lnTo>
                      <a:lnTo>
                        <a:pt x="-1" y="15"/>
                      </a:lnTo>
                      <a:close/>
                    </a:path>
                  </a:pathLst>
                </a:custGeom>
                <a:solidFill>
                  <a:srgbClr val="5F5F5F"/>
                </a:solidFill>
                <a:ln w="12700" cap="rnd">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8081" name="Freeform 145">
                  <a:extLst>
                    <a:ext uri="{FF2B5EF4-FFF2-40B4-BE49-F238E27FC236}">
                      <a16:creationId xmlns:a16="http://schemas.microsoft.com/office/drawing/2014/main" id="{2F8856B6-A6EA-17C1-42FE-505B7A50D868}"/>
                    </a:ext>
                  </a:extLst>
                </p:cNvPr>
                <p:cNvSpPr>
                  <a:spLocks/>
                </p:cNvSpPr>
                <p:nvPr/>
              </p:nvSpPr>
              <p:spPr bwMode="auto">
                <a:xfrm>
                  <a:off x="1397" y="1406"/>
                  <a:ext cx="283" cy="47"/>
                </a:xfrm>
                <a:custGeom>
                  <a:avLst/>
                  <a:gdLst>
                    <a:gd name="T0" fmla="*/ 282 w 283"/>
                    <a:gd name="T1" fmla="*/ 5 h 47"/>
                    <a:gd name="T2" fmla="*/ 247 w 283"/>
                    <a:gd name="T3" fmla="*/ 2 h 47"/>
                    <a:gd name="T4" fmla="*/ 217 w 283"/>
                    <a:gd name="T5" fmla="*/ 0 h 47"/>
                    <a:gd name="T6" fmla="*/ 170 w 283"/>
                    <a:gd name="T7" fmla="*/ 0 h 47"/>
                    <a:gd name="T8" fmla="*/ 111 w 283"/>
                    <a:gd name="T9" fmla="*/ 0 h 47"/>
                    <a:gd name="T10" fmla="*/ 22 w 283"/>
                    <a:gd name="T11" fmla="*/ 8 h 47"/>
                    <a:gd name="T12" fmla="*/ 0 w 283"/>
                    <a:gd name="T13" fmla="*/ 10 h 47"/>
                    <a:gd name="T14" fmla="*/ 0 w 283"/>
                    <a:gd name="T15" fmla="*/ 32 h 47"/>
                    <a:gd name="T16" fmla="*/ 24 w 283"/>
                    <a:gd name="T17" fmla="*/ 34 h 47"/>
                    <a:gd name="T18" fmla="*/ 60 w 283"/>
                    <a:gd name="T19" fmla="*/ 40 h 47"/>
                    <a:gd name="T20" fmla="*/ 129 w 283"/>
                    <a:gd name="T21" fmla="*/ 46 h 47"/>
                    <a:gd name="T22" fmla="*/ 177 w 283"/>
                    <a:gd name="T23" fmla="*/ 46 h 47"/>
                    <a:gd name="T24" fmla="*/ 229 w 283"/>
                    <a:gd name="T25" fmla="*/ 42 h 47"/>
                    <a:gd name="T26" fmla="*/ 255 w 283"/>
                    <a:gd name="T27" fmla="*/ 42 h 47"/>
                    <a:gd name="T28" fmla="*/ 282 w 283"/>
                    <a:gd name="T29" fmla="*/ 41 h 47"/>
                    <a:gd name="T30" fmla="*/ 282 w 283"/>
                    <a:gd name="T31" fmla="*/ 5 h 4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83" h="47">
                      <a:moveTo>
                        <a:pt x="282" y="5"/>
                      </a:moveTo>
                      <a:lnTo>
                        <a:pt x="247" y="2"/>
                      </a:lnTo>
                      <a:lnTo>
                        <a:pt x="217" y="0"/>
                      </a:lnTo>
                      <a:lnTo>
                        <a:pt x="170" y="0"/>
                      </a:lnTo>
                      <a:lnTo>
                        <a:pt x="111" y="0"/>
                      </a:lnTo>
                      <a:lnTo>
                        <a:pt x="22" y="8"/>
                      </a:lnTo>
                      <a:lnTo>
                        <a:pt x="0" y="10"/>
                      </a:lnTo>
                      <a:lnTo>
                        <a:pt x="0" y="32"/>
                      </a:lnTo>
                      <a:lnTo>
                        <a:pt x="24" y="34"/>
                      </a:lnTo>
                      <a:lnTo>
                        <a:pt x="60" y="40"/>
                      </a:lnTo>
                      <a:lnTo>
                        <a:pt x="129" y="46"/>
                      </a:lnTo>
                      <a:lnTo>
                        <a:pt x="177" y="46"/>
                      </a:lnTo>
                      <a:lnTo>
                        <a:pt x="229" y="42"/>
                      </a:lnTo>
                      <a:lnTo>
                        <a:pt x="255" y="42"/>
                      </a:lnTo>
                      <a:lnTo>
                        <a:pt x="282" y="41"/>
                      </a:lnTo>
                      <a:lnTo>
                        <a:pt x="282" y="5"/>
                      </a:lnTo>
                    </a:path>
                  </a:pathLst>
                </a:custGeom>
                <a:solidFill>
                  <a:srgbClr val="80808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82" name="Line 146">
                  <a:extLst>
                    <a:ext uri="{FF2B5EF4-FFF2-40B4-BE49-F238E27FC236}">
                      <a16:creationId xmlns:a16="http://schemas.microsoft.com/office/drawing/2014/main" id="{65537363-1713-1E60-B2D0-1BB79BB01694}"/>
                    </a:ext>
                  </a:extLst>
                </p:cNvPr>
                <p:cNvSpPr>
                  <a:spLocks noChangeShapeType="1"/>
                </p:cNvSpPr>
                <p:nvPr/>
              </p:nvSpPr>
              <p:spPr bwMode="auto">
                <a:xfrm>
                  <a:off x="1636" y="1408"/>
                  <a:ext cx="0" cy="37"/>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grpSp>
            <p:nvGrpSpPr>
              <p:cNvPr id="60567" name="Group 147">
                <a:extLst>
                  <a:ext uri="{FF2B5EF4-FFF2-40B4-BE49-F238E27FC236}">
                    <a16:creationId xmlns:a16="http://schemas.microsoft.com/office/drawing/2014/main" id="{FBBBFF8F-F830-2577-5063-9F1CB7D41023}"/>
                  </a:ext>
                </a:extLst>
              </p:cNvPr>
              <p:cNvGrpSpPr>
                <a:grpSpLocks/>
              </p:cNvGrpSpPr>
              <p:nvPr/>
            </p:nvGrpSpPr>
            <p:grpSpPr bwMode="auto">
              <a:xfrm>
                <a:off x="1147" y="1280"/>
                <a:ext cx="939" cy="121"/>
                <a:chOff x="1147" y="1280"/>
                <a:chExt cx="939" cy="121"/>
              </a:xfrm>
            </p:grpSpPr>
            <p:sp>
              <p:nvSpPr>
                <p:cNvPr id="808084" name="Freeform 148">
                  <a:extLst>
                    <a:ext uri="{FF2B5EF4-FFF2-40B4-BE49-F238E27FC236}">
                      <a16:creationId xmlns:a16="http://schemas.microsoft.com/office/drawing/2014/main" id="{41386146-D177-4B77-DA29-E8D8A1D45B96}"/>
                    </a:ext>
                  </a:extLst>
                </p:cNvPr>
                <p:cNvSpPr>
                  <a:spLocks/>
                </p:cNvSpPr>
                <p:nvPr/>
              </p:nvSpPr>
              <p:spPr bwMode="auto">
                <a:xfrm>
                  <a:off x="1147" y="1280"/>
                  <a:ext cx="871" cy="121"/>
                </a:xfrm>
                <a:custGeom>
                  <a:avLst/>
                  <a:gdLst>
                    <a:gd name="T0" fmla="*/ 870 w 871"/>
                    <a:gd name="T1" fmla="*/ 69 h 121"/>
                    <a:gd name="T2" fmla="*/ 805 w 871"/>
                    <a:gd name="T3" fmla="*/ 45 h 121"/>
                    <a:gd name="T4" fmla="*/ 758 w 871"/>
                    <a:gd name="T5" fmla="*/ 28 h 121"/>
                    <a:gd name="T6" fmla="*/ 705 w 871"/>
                    <a:gd name="T7" fmla="*/ 14 h 121"/>
                    <a:gd name="T8" fmla="*/ 638 w 871"/>
                    <a:gd name="T9" fmla="*/ 7 h 121"/>
                    <a:gd name="T10" fmla="*/ 575 w 871"/>
                    <a:gd name="T11" fmla="*/ 0 h 121"/>
                    <a:gd name="T12" fmla="*/ 497 w 871"/>
                    <a:gd name="T13" fmla="*/ 1 h 121"/>
                    <a:gd name="T14" fmla="*/ 422 w 871"/>
                    <a:gd name="T15" fmla="*/ 9 h 121"/>
                    <a:gd name="T16" fmla="*/ 349 w 871"/>
                    <a:gd name="T17" fmla="*/ 17 h 121"/>
                    <a:gd name="T18" fmla="*/ 251 w 871"/>
                    <a:gd name="T19" fmla="*/ 38 h 121"/>
                    <a:gd name="T20" fmla="*/ 0 w 871"/>
                    <a:gd name="T21" fmla="*/ 38 h 121"/>
                    <a:gd name="T22" fmla="*/ 0 w 871"/>
                    <a:gd name="T23" fmla="*/ 110 h 121"/>
                    <a:gd name="T24" fmla="*/ 34 w 871"/>
                    <a:gd name="T25" fmla="*/ 117 h 121"/>
                    <a:gd name="T26" fmla="*/ 121 w 871"/>
                    <a:gd name="T27" fmla="*/ 120 h 121"/>
                    <a:gd name="T28" fmla="*/ 191 w 871"/>
                    <a:gd name="T29" fmla="*/ 120 h 121"/>
                    <a:gd name="T30" fmla="*/ 324 w 871"/>
                    <a:gd name="T31" fmla="*/ 114 h 121"/>
                    <a:gd name="T32" fmla="*/ 451 w 871"/>
                    <a:gd name="T33" fmla="*/ 110 h 121"/>
                    <a:gd name="T34" fmla="*/ 540 w 871"/>
                    <a:gd name="T35" fmla="*/ 103 h 121"/>
                    <a:gd name="T36" fmla="*/ 642 w 871"/>
                    <a:gd name="T37" fmla="*/ 100 h 121"/>
                    <a:gd name="T38" fmla="*/ 678 w 871"/>
                    <a:gd name="T39" fmla="*/ 99 h 121"/>
                    <a:gd name="T40" fmla="*/ 716 w 871"/>
                    <a:gd name="T41" fmla="*/ 97 h 121"/>
                    <a:gd name="T42" fmla="*/ 751 w 871"/>
                    <a:gd name="T43" fmla="*/ 94 h 121"/>
                    <a:gd name="T44" fmla="*/ 784 w 871"/>
                    <a:gd name="T45" fmla="*/ 90 h 121"/>
                    <a:gd name="T46" fmla="*/ 821 w 871"/>
                    <a:gd name="T47" fmla="*/ 84 h 121"/>
                    <a:gd name="T48" fmla="*/ 851 w 871"/>
                    <a:gd name="T49" fmla="*/ 79 h 121"/>
                    <a:gd name="T50" fmla="*/ 870 w 871"/>
                    <a:gd name="T51" fmla="*/ 75 h 121"/>
                    <a:gd name="T52" fmla="*/ 870 w 871"/>
                    <a:gd name="T53" fmla="*/ 69 h 12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871" h="121">
                      <a:moveTo>
                        <a:pt x="870" y="69"/>
                      </a:moveTo>
                      <a:lnTo>
                        <a:pt x="805" y="45"/>
                      </a:lnTo>
                      <a:lnTo>
                        <a:pt x="758" y="28"/>
                      </a:lnTo>
                      <a:lnTo>
                        <a:pt x="705" y="14"/>
                      </a:lnTo>
                      <a:lnTo>
                        <a:pt x="638" y="7"/>
                      </a:lnTo>
                      <a:lnTo>
                        <a:pt x="575" y="0"/>
                      </a:lnTo>
                      <a:lnTo>
                        <a:pt x="497" y="1"/>
                      </a:lnTo>
                      <a:lnTo>
                        <a:pt x="422" y="9"/>
                      </a:lnTo>
                      <a:lnTo>
                        <a:pt x="349" y="17"/>
                      </a:lnTo>
                      <a:lnTo>
                        <a:pt x="251" y="38"/>
                      </a:lnTo>
                      <a:lnTo>
                        <a:pt x="0" y="38"/>
                      </a:lnTo>
                      <a:lnTo>
                        <a:pt x="0" y="110"/>
                      </a:lnTo>
                      <a:lnTo>
                        <a:pt x="34" y="117"/>
                      </a:lnTo>
                      <a:lnTo>
                        <a:pt x="121" y="120"/>
                      </a:lnTo>
                      <a:lnTo>
                        <a:pt x="191" y="120"/>
                      </a:lnTo>
                      <a:lnTo>
                        <a:pt x="324" y="114"/>
                      </a:lnTo>
                      <a:lnTo>
                        <a:pt x="451" y="110"/>
                      </a:lnTo>
                      <a:lnTo>
                        <a:pt x="540" y="103"/>
                      </a:lnTo>
                      <a:lnTo>
                        <a:pt x="642" y="100"/>
                      </a:lnTo>
                      <a:lnTo>
                        <a:pt x="678" y="99"/>
                      </a:lnTo>
                      <a:lnTo>
                        <a:pt x="716" y="97"/>
                      </a:lnTo>
                      <a:lnTo>
                        <a:pt x="751" y="94"/>
                      </a:lnTo>
                      <a:lnTo>
                        <a:pt x="784" y="90"/>
                      </a:lnTo>
                      <a:lnTo>
                        <a:pt x="821" y="84"/>
                      </a:lnTo>
                      <a:lnTo>
                        <a:pt x="851" y="79"/>
                      </a:lnTo>
                      <a:lnTo>
                        <a:pt x="870" y="75"/>
                      </a:lnTo>
                      <a:lnTo>
                        <a:pt x="870" y="69"/>
                      </a:lnTo>
                    </a:path>
                  </a:pathLst>
                </a:custGeom>
                <a:solidFill>
                  <a:srgbClr val="C0C0C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85" name="Freeform 149">
                  <a:extLst>
                    <a:ext uri="{FF2B5EF4-FFF2-40B4-BE49-F238E27FC236}">
                      <a16:creationId xmlns:a16="http://schemas.microsoft.com/office/drawing/2014/main" id="{375D6C24-FB1A-AEC9-0C88-AAF360CF8994}"/>
                    </a:ext>
                  </a:extLst>
                </p:cNvPr>
                <p:cNvSpPr>
                  <a:spLocks/>
                </p:cNvSpPr>
                <p:nvPr/>
              </p:nvSpPr>
              <p:spPr bwMode="auto">
                <a:xfrm>
                  <a:off x="2020" y="1347"/>
                  <a:ext cx="66" cy="17"/>
                </a:xfrm>
                <a:custGeom>
                  <a:avLst/>
                  <a:gdLst>
                    <a:gd name="T0" fmla="*/ 0 w 66"/>
                    <a:gd name="T1" fmla="*/ 0 h 17"/>
                    <a:gd name="T2" fmla="*/ 0 w 66"/>
                    <a:gd name="T3" fmla="*/ 16 h 17"/>
                    <a:gd name="T4" fmla="*/ 65 w 66"/>
                    <a:gd name="T5" fmla="*/ 12 h 17"/>
                    <a:gd name="T6" fmla="*/ 65 w 66"/>
                    <a:gd name="T7" fmla="*/ 8 h 17"/>
                    <a:gd name="T8" fmla="*/ 0 w 66"/>
                    <a:gd name="T9" fmla="*/ 0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6" h="17">
                      <a:moveTo>
                        <a:pt x="0" y="0"/>
                      </a:moveTo>
                      <a:lnTo>
                        <a:pt x="0" y="16"/>
                      </a:lnTo>
                      <a:lnTo>
                        <a:pt x="65" y="12"/>
                      </a:lnTo>
                      <a:lnTo>
                        <a:pt x="65" y="8"/>
                      </a:lnTo>
                      <a:lnTo>
                        <a:pt x="0" y="0"/>
                      </a:lnTo>
                    </a:path>
                  </a:pathLst>
                </a:custGeom>
                <a:solidFill>
                  <a:srgbClr val="000000"/>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86" name="Line 150">
                  <a:extLst>
                    <a:ext uri="{FF2B5EF4-FFF2-40B4-BE49-F238E27FC236}">
                      <a16:creationId xmlns:a16="http://schemas.microsoft.com/office/drawing/2014/main" id="{33DF40E8-F96C-A88E-0249-B7DD5756827B}"/>
                    </a:ext>
                  </a:extLst>
                </p:cNvPr>
                <p:cNvSpPr>
                  <a:spLocks noChangeShapeType="1"/>
                </p:cNvSpPr>
                <p:nvPr/>
              </p:nvSpPr>
              <p:spPr bwMode="auto">
                <a:xfrm>
                  <a:off x="1929" y="1317"/>
                  <a:ext cx="0" cy="54"/>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grpSp>
            <p:nvGrpSpPr>
              <p:cNvPr id="60568" name="Group 151">
                <a:extLst>
                  <a:ext uri="{FF2B5EF4-FFF2-40B4-BE49-F238E27FC236}">
                    <a16:creationId xmlns:a16="http://schemas.microsoft.com/office/drawing/2014/main" id="{8E2DE833-D88B-C809-790A-A27CACC11FDB}"/>
                  </a:ext>
                </a:extLst>
              </p:cNvPr>
              <p:cNvGrpSpPr>
                <a:grpSpLocks/>
              </p:cNvGrpSpPr>
              <p:nvPr/>
            </p:nvGrpSpPr>
            <p:grpSpPr bwMode="auto">
              <a:xfrm>
                <a:off x="1169" y="1132"/>
                <a:ext cx="620" cy="190"/>
                <a:chOff x="1169" y="1132"/>
                <a:chExt cx="620" cy="190"/>
              </a:xfrm>
            </p:grpSpPr>
            <p:grpSp>
              <p:nvGrpSpPr>
                <p:cNvPr id="60587" name="Group 152">
                  <a:extLst>
                    <a:ext uri="{FF2B5EF4-FFF2-40B4-BE49-F238E27FC236}">
                      <a16:creationId xmlns:a16="http://schemas.microsoft.com/office/drawing/2014/main" id="{82E93B88-EEDA-F559-6FB3-812852692585}"/>
                    </a:ext>
                  </a:extLst>
                </p:cNvPr>
                <p:cNvGrpSpPr>
                  <a:grpSpLocks/>
                </p:cNvGrpSpPr>
                <p:nvPr/>
              </p:nvGrpSpPr>
              <p:grpSpPr bwMode="auto">
                <a:xfrm>
                  <a:off x="1332" y="1237"/>
                  <a:ext cx="457" cy="85"/>
                  <a:chOff x="1332" y="1237"/>
                  <a:chExt cx="457" cy="85"/>
                </a:xfrm>
              </p:grpSpPr>
              <p:grpSp>
                <p:nvGrpSpPr>
                  <p:cNvPr id="60592" name="Group 153">
                    <a:extLst>
                      <a:ext uri="{FF2B5EF4-FFF2-40B4-BE49-F238E27FC236}">
                        <a16:creationId xmlns:a16="http://schemas.microsoft.com/office/drawing/2014/main" id="{B0C7C78B-E62A-278C-FF91-EEBEA314871E}"/>
                      </a:ext>
                    </a:extLst>
                  </p:cNvPr>
                  <p:cNvGrpSpPr>
                    <a:grpSpLocks/>
                  </p:cNvGrpSpPr>
                  <p:nvPr/>
                </p:nvGrpSpPr>
                <p:grpSpPr bwMode="auto">
                  <a:xfrm>
                    <a:off x="1332" y="1237"/>
                    <a:ext cx="457" cy="85"/>
                    <a:chOff x="1332" y="1237"/>
                    <a:chExt cx="457" cy="85"/>
                  </a:xfrm>
                </p:grpSpPr>
                <p:sp>
                  <p:nvSpPr>
                    <p:cNvPr id="808090" name="Freeform 154">
                      <a:extLst>
                        <a:ext uri="{FF2B5EF4-FFF2-40B4-BE49-F238E27FC236}">
                          <a16:creationId xmlns:a16="http://schemas.microsoft.com/office/drawing/2014/main" id="{9B03E602-772E-8951-F6F3-234F95043E51}"/>
                        </a:ext>
                      </a:extLst>
                    </p:cNvPr>
                    <p:cNvSpPr>
                      <a:spLocks/>
                    </p:cNvSpPr>
                    <p:nvPr/>
                  </p:nvSpPr>
                  <p:spPr bwMode="auto">
                    <a:xfrm>
                      <a:off x="1332" y="1238"/>
                      <a:ext cx="457" cy="84"/>
                    </a:xfrm>
                    <a:custGeom>
                      <a:avLst/>
                      <a:gdLst>
                        <a:gd name="T0" fmla="*/ 456 w 457"/>
                        <a:gd name="T1" fmla="*/ 50 h 84"/>
                        <a:gd name="T2" fmla="*/ 444 w 457"/>
                        <a:gd name="T3" fmla="*/ 42 h 84"/>
                        <a:gd name="T4" fmla="*/ 424 w 457"/>
                        <a:gd name="T5" fmla="*/ 28 h 84"/>
                        <a:gd name="T6" fmla="*/ 402 w 457"/>
                        <a:gd name="T7" fmla="*/ 14 h 84"/>
                        <a:gd name="T8" fmla="*/ 384 w 457"/>
                        <a:gd name="T9" fmla="*/ 5 h 84"/>
                        <a:gd name="T10" fmla="*/ 363 w 457"/>
                        <a:gd name="T11" fmla="*/ 0 h 84"/>
                        <a:gd name="T12" fmla="*/ 319 w 457"/>
                        <a:gd name="T13" fmla="*/ 0 h 84"/>
                        <a:gd name="T14" fmla="*/ 280 w 457"/>
                        <a:gd name="T15" fmla="*/ 5 h 84"/>
                        <a:gd name="T16" fmla="*/ 232 w 457"/>
                        <a:gd name="T17" fmla="*/ 14 h 84"/>
                        <a:gd name="T18" fmla="*/ 183 w 457"/>
                        <a:gd name="T19" fmla="*/ 24 h 84"/>
                        <a:gd name="T20" fmla="*/ 153 w 457"/>
                        <a:gd name="T21" fmla="*/ 32 h 84"/>
                        <a:gd name="T22" fmla="*/ 128 w 457"/>
                        <a:gd name="T23" fmla="*/ 38 h 84"/>
                        <a:gd name="T24" fmla="*/ 103 w 457"/>
                        <a:gd name="T25" fmla="*/ 43 h 84"/>
                        <a:gd name="T26" fmla="*/ 80 w 457"/>
                        <a:gd name="T27" fmla="*/ 48 h 84"/>
                        <a:gd name="T28" fmla="*/ 53 w 457"/>
                        <a:gd name="T29" fmla="*/ 51 h 84"/>
                        <a:gd name="T30" fmla="*/ 27 w 457"/>
                        <a:gd name="T31" fmla="*/ 51 h 84"/>
                        <a:gd name="T32" fmla="*/ 19 w 457"/>
                        <a:gd name="T33" fmla="*/ 48 h 84"/>
                        <a:gd name="T34" fmla="*/ 0 w 457"/>
                        <a:gd name="T35" fmla="*/ 83 h 84"/>
                        <a:gd name="T36" fmla="*/ 43 w 457"/>
                        <a:gd name="T37" fmla="*/ 81 h 84"/>
                        <a:gd name="T38" fmla="*/ 86 w 457"/>
                        <a:gd name="T39" fmla="*/ 76 h 84"/>
                        <a:gd name="T40" fmla="*/ 120 w 457"/>
                        <a:gd name="T41" fmla="*/ 70 h 84"/>
                        <a:gd name="T42" fmla="*/ 153 w 457"/>
                        <a:gd name="T43" fmla="*/ 62 h 84"/>
                        <a:gd name="T44" fmla="*/ 189 w 457"/>
                        <a:gd name="T45" fmla="*/ 57 h 84"/>
                        <a:gd name="T46" fmla="*/ 230 w 457"/>
                        <a:gd name="T47" fmla="*/ 51 h 84"/>
                        <a:gd name="T48" fmla="*/ 267 w 457"/>
                        <a:gd name="T49" fmla="*/ 46 h 84"/>
                        <a:gd name="T50" fmla="*/ 305 w 457"/>
                        <a:gd name="T51" fmla="*/ 45 h 84"/>
                        <a:gd name="T52" fmla="*/ 345 w 457"/>
                        <a:gd name="T53" fmla="*/ 43 h 84"/>
                        <a:gd name="T54" fmla="*/ 393 w 457"/>
                        <a:gd name="T55" fmla="*/ 43 h 84"/>
                        <a:gd name="T56" fmla="*/ 422 w 457"/>
                        <a:gd name="T57" fmla="*/ 46 h 84"/>
                        <a:gd name="T58" fmla="*/ 456 w 457"/>
                        <a:gd name="T59" fmla="*/ 50 h 8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57" h="84">
                          <a:moveTo>
                            <a:pt x="456" y="50"/>
                          </a:moveTo>
                          <a:lnTo>
                            <a:pt x="444" y="42"/>
                          </a:lnTo>
                          <a:lnTo>
                            <a:pt x="424" y="28"/>
                          </a:lnTo>
                          <a:lnTo>
                            <a:pt x="402" y="14"/>
                          </a:lnTo>
                          <a:lnTo>
                            <a:pt x="384" y="5"/>
                          </a:lnTo>
                          <a:lnTo>
                            <a:pt x="363" y="0"/>
                          </a:lnTo>
                          <a:lnTo>
                            <a:pt x="319" y="0"/>
                          </a:lnTo>
                          <a:lnTo>
                            <a:pt x="280" y="5"/>
                          </a:lnTo>
                          <a:lnTo>
                            <a:pt x="232" y="14"/>
                          </a:lnTo>
                          <a:lnTo>
                            <a:pt x="183" y="24"/>
                          </a:lnTo>
                          <a:lnTo>
                            <a:pt x="153" y="32"/>
                          </a:lnTo>
                          <a:lnTo>
                            <a:pt x="128" y="38"/>
                          </a:lnTo>
                          <a:lnTo>
                            <a:pt x="103" y="43"/>
                          </a:lnTo>
                          <a:lnTo>
                            <a:pt x="80" y="48"/>
                          </a:lnTo>
                          <a:lnTo>
                            <a:pt x="53" y="51"/>
                          </a:lnTo>
                          <a:lnTo>
                            <a:pt x="27" y="51"/>
                          </a:lnTo>
                          <a:lnTo>
                            <a:pt x="19" y="48"/>
                          </a:lnTo>
                          <a:lnTo>
                            <a:pt x="0" y="83"/>
                          </a:lnTo>
                          <a:lnTo>
                            <a:pt x="43" y="81"/>
                          </a:lnTo>
                          <a:lnTo>
                            <a:pt x="86" y="76"/>
                          </a:lnTo>
                          <a:lnTo>
                            <a:pt x="120" y="70"/>
                          </a:lnTo>
                          <a:lnTo>
                            <a:pt x="153" y="62"/>
                          </a:lnTo>
                          <a:lnTo>
                            <a:pt x="189" y="57"/>
                          </a:lnTo>
                          <a:lnTo>
                            <a:pt x="230" y="51"/>
                          </a:lnTo>
                          <a:lnTo>
                            <a:pt x="267" y="46"/>
                          </a:lnTo>
                          <a:lnTo>
                            <a:pt x="305" y="45"/>
                          </a:lnTo>
                          <a:lnTo>
                            <a:pt x="345" y="43"/>
                          </a:lnTo>
                          <a:lnTo>
                            <a:pt x="393" y="43"/>
                          </a:lnTo>
                          <a:lnTo>
                            <a:pt x="422" y="46"/>
                          </a:lnTo>
                          <a:lnTo>
                            <a:pt x="456" y="50"/>
                          </a:lnTo>
                        </a:path>
                      </a:pathLst>
                    </a:custGeom>
                    <a:solidFill>
                      <a:srgbClr val="C0C0C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91" name="Freeform 155">
                      <a:extLst>
                        <a:ext uri="{FF2B5EF4-FFF2-40B4-BE49-F238E27FC236}">
                          <a16:creationId xmlns:a16="http://schemas.microsoft.com/office/drawing/2014/main" id="{5B2127AB-C98A-CF05-CC63-1436FC1AB246}"/>
                        </a:ext>
                      </a:extLst>
                    </p:cNvPr>
                    <p:cNvSpPr>
                      <a:spLocks/>
                    </p:cNvSpPr>
                    <p:nvPr/>
                  </p:nvSpPr>
                  <p:spPr bwMode="auto">
                    <a:xfrm>
                      <a:off x="1648" y="1237"/>
                      <a:ext cx="141" cy="52"/>
                    </a:xfrm>
                    <a:custGeom>
                      <a:avLst/>
                      <a:gdLst>
                        <a:gd name="T0" fmla="*/ 140 w 141"/>
                        <a:gd name="T1" fmla="*/ 51 h 52"/>
                        <a:gd name="T2" fmla="*/ 128 w 141"/>
                        <a:gd name="T3" fmla="*/ 42 h 52"/>
                        <a:gd name="T4" fmla="*/ 107 w 141"/>
                        <a:gd name="T5" fmla="*/ 28 h 52"/>
                        <a:gd name="T6" fmla="*/ 86 w 141"/>
                        <a:gd name="T7" fmla="*/ 15 h 52"/>
                        <a:gd name="T8" fmla="*/ 67 w 141"/>
                        <a:gd name="T9" fmla="*/ 5 h 52"/>
                        <a:gd name="T10" fmla="*/ 48 w 141"/>
                        <a:gd name="T11" fmla="*/ 0 h 52"/>
                        <a:gd name="T12" fmla="*/ 5 w 141"/>
                        <a:gd name="T13" fmla="*/ 0 h 52"/>
                        <a:gd name="T14" fmla="*/ 0 w 141"/>
                        <a:gd name="T15" fmla="*/ 1 h 52"/>
                        <a:gd name="T16" fmla="*/ 18 w 141"/>
                        <a:gd name="T17" fmla="*/ 44 h 52"/>
                        <a:gd name="T18" fmla="*/ 30 w 141"/>
                        <a:gd name="T19" fmla="*/ 44 h 52"/>
                        <a:gd name="T20" fmla="*/ 77 w 141"/>
                        <a:gd name="T21" fmla="*/ 44 h 52"/>
                        <a:gd name="T22" fmla="*/ 106 w 141"/>
                        <a:gd name="T23" fmla="*/ 47 h 52"/>
                        <a:gd name="T24" fmla="*/ 140 w 141"/>
                        <a:gd name="T25" fmla="*/ 51 h 5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41" h="52">
                          <a:moveTo>
                            <a:pt x="140" y="51"/>
                          </a:moveTo>
                          <a:lnTo>
                            <a:pt x="128" y="42"/>
                          </a:lnTo>
                          <a:lnTo>
                            <a:pt x="107" y="28"/>
                          </a:lnTo>
                          <a:lnTo>
                            <a:pt x="86" y="15"/>
                          </a:lnTo>
                          <a:lnTo>
                            <a:pt x="67" y="5"/>
                          </a:lnTo>
                          <a:lnTo>
                            <a:pt x="48" y="0"/>
                          </a:lnTo>
                          <a:lnTo>
                            <a:pt x="5" y="0"/>
                          </a:lnTo>
                          <a:lnTo>
                            <a:pt x="0" y="1"/>
                          </a:lnTo>
                          <a:lnTo>
                            <a:pt x="18" y="44"/>
                          </a:lnTo>
                          <a:lnTo>
                            <a:pt x="30" y="44"/>
                          </a:lnTo>
                          <a:lnTo>
                            <a:pt x="77" y="44"/>
                          </a:lnTo>
                          <a:lnTo>
                            <a:pt x="106" y="47"/>
                          </a:lnTo>
                          <a:lnTo>
                            <a:pt x="140" y="51"/>
                          </a:lnTo>
                        </a:path>
                      </a:pathLst>
                    </a:custGeom>
                    <a:solidFill>
                      <a:srgbClr val="00FFFF"/>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sp>
                <p:nvSpPr>
                  <p:cNvPr id="808092" name="Line 156">
                    <a:extLst>
                      <a:ext uri="{FF2B5EF4-FFF2-40B4-BE49-F238E27FC236}">
                        <a16:creationId xmlns:a16="http://schemas.microsoft.com/office/drawing/2014/main" id="{EB15A310-0674-FAD3-6256-41E127C26508}"/>
                      </a:ext>
                    </a:extLst>
                  </p:cNvPr>
                  <p:cNvSpPr>
                    <a:spLocks noChangeShapeType="1"/>
                  </p:cNvSpPr>
                  <p:nvPr/>
                </p:nvSpPr>
                <p:spPr bwMode="auto">
                  <a:xfrm>
                    <a:off x="1728" y="1248"/>
                    <a:ext cx="0" cy="3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grpSp>
              <p:nvGrpSpPr>
                <p:cNvPr id="60588" name="Group 157">
                  <a:extLst>
                    <a:ext uri="{FF2B5EF4-FFF2-40B4-BE49-F238E27FC236}">
                      <a16:creationId xmlns:a16="http://schemas.microsoft.com/office/drawing/2014/main" id="{A65E9FC9-DE36-713D-17A7-30086314B44A}"/>
                    </a:ext>
                  </a:extLst>
                </p:cNvPr>
                <p:cNvGrpSpPr>
                  <a:grpSpLocks/>
                </p:cNvGrpSpPr>
                <p:nvPr/>
              </p:nvGrpSpPr>
              <p:grpSpPr bwMode="auto">
                <a:xfrm>
                  <a:off x="1169" y="1132"/>
                  <a:ext cx="183" cy="188"/>
                  <a:chOff x="1169" y="1132"/>
                  <a:chExt cx="183" cy="188"/>
                </a:xfrm>
              </p:grpSpPr>
              <p:sp>
                <p:nvSpPr>
                  <p:cNvPr id="808094" name="Freeform 158">
                    <a:extLst>
                      <a:ext uri="{FF2B5EF4-FFF2-40B4-BE49-F238E27FC236}">
                        <a16:creationId xmlns:a16="http://schemas.microsoft.com/office/drawing/2014/main" id="{A6E13DDE-B7C1-4EBB-C818-8B157777B0ED}"/>
                      </a:ext>
                    </a:extLst>
                  </p:cNvPr>
                  <p:cNvSpPr>
                    <a:spLocks/>
                  </p:cNvSpPr>
                  <p:nvPr/>
                </p:nvSpPr>
                <p:spPr bwMode="auto">
                  <a:xfrm>
                    <a:off x="1169" y="1132"/>
                    <a:ext cx="183" cy="188"/>
                  </a:xfrm>
                  <a:custGeom>
                    <a:avLst/>
                    <a:gdLst>
                      <a:gd name="T0" fmla="*/ 182 w 183"/>
                      <a:gd name="T1" fmla="*/ 157 h 188"/>
                      <a:gd name="T2" fmla="*/ 168 w 183"/>
                      <a:gd name="T3" fmla="*/ 176 h 188"/>
                      <a:gd name="T4" fmla="*/ 126 w 183"/>
                      <a:gd name="T5" fmla="*/ 180 h 188"/>
                      <a:gd name="T6" fmla="*/ 73 w 183"/>
                      <a:gd name="T7" fmla="*/ 182 h 188"/>
                      <a:gd name="T8" fmla="*/ 30 w 183"/>
                      <a:gd name="T9" fmla="*/ 187 h 188"/>
                      <a:gd name="T10" fmla="*/ 0 w 183"/>
                      <a:gd name="T11" fmla="*/ 187 h 188"/>
                      <a:gd name="T12" fmla="*/ 31 w 183"/>
                      <a:gd name="T13" fmla="*/ 0 h 188"/>
                      <a:gd name="T14" fmla="*/ 83 w 183"/>
                      <a:gd name="T15" fmla="*/ 0 h 188"/>
                      <a:gd name="T16" fmla="*/ 182 w 183"/>
                      <a:gd name="T17" fmla="*/ 157 h 18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83" h="188">
                        <a:moveTo>
                          <a:pt x="182" y="157"/>
                        </a:moveTo>
                        <a:lnTo>
                          <a:pt x="168" y="176"/>
                        </a:lnTo>
                        <a:lnTo>
                          <a:pt x="126" y="180"/>
                        </a:lnTo>
                        <a:lnTo>
                          <a:pt x="73" y="182"/>
                        </a:lnTo>
                        <a:lnTo>
                          <a:pt x="30" y="187"/>
                        </a:lnTo>
                        <a:lnTo>
                          <a:pt x="0" y="187"/>
                        </a:lnTo>
                        <a:lnTo>
                          <a:pt x="31" y="0"/>
                        </a:lnTo>
                        <a:lnTo>
                          <a:pt x="83" y="0"/>
                        </a:lnTo>
                        <a:lnTo>
                          <a:pt x="182" y="157"/>
                        </a:lnTo>
                      </a:path>
                    </a:pathLst>
                  </a:custGeom>
                  <a:solidFill>
                    <a:srgbClr val="C0C0C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95" name="Line 159">
                    <a:extLst>
                      <a:ext uri="{FF2B5EF4-FFF2-40B4-BE49-F238E27FC236}">
                        <a16:creationId xmlns:a16="http://schemas.microsoft.com/office/drawing/2014/main" id="{9573E381-49B8-9A84-92E3-7653958D52AC}"/>
                      </a:ext>
                    </a:extLst>
                  </p:cNvPr>
                  <p:cNvSpPr>
                    <a:spLocks noChangeShapeType="1"/>
                  </p:cNvSpPr>
                  <p:nvPr/>
                </p:nvSpPr>
                <p:spPr bwMode="auto">
                  <a:xfrm>
                    <a:off x="1262" y="1173"/>
                    <a:ext cx="76" cy="138"/>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096" name="Line 160">
                    <a:extLst>
                      <a:ext uri="{FF2B5EF4-FFF2-40B4-BE49-F238E27FC236}">
                        <a16:creationId xmlns:a16="http://schemas.microsoft.com/office/drawing/2014/main" id="{625AFB33-EEA8-57E4-D970-B0CE7F759A66}"/>
                      </a:ext>
                    </a:extLst>
                  </p:cNvPr>
                  <p:cNvSpPr>
                    <a:spLocks noChangeShapeType="1"/>
                  </p:cNvSpPr>
                  <p:nvPr/>
                </p:nvSpPr>
                <p:spPr bwMode="auto">
                  <a:xfrm flipH="1">
                    <a:off x="1194" y="1170"/>
                    <a:ext cx="83" cy="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grpSp>
          <p:grpSp>
            <p:nvGrpSpPr>
              <p:cNvPr id="60569" name="Group 161">
                <a:extLst>
                  <a:ext uri="{FF2B5EF4-FFF2-40B4-BE49-F238E27FC236}">
                    <a16:creationId xmlns:a16="http://schemas.microsoft.com/office/drawing/2014/main" id="{85A0B277-6FA4-CACE-66A4-B26694CF3ED6}"/>
                  </a:ext>
                </a:extLst>
              </p:cNvPr>
              <p:cNvGrpSpPr>
                <a:grpSpLocks/>
              </p:cNvGrpSpPr>
              <p:nvPr/>
            </p:nvGrpSpPr>
            <p:grpSpPr bwMode="auto">
              <a:xfrm>
                <a:off x="1127" y="1308"/>
                <a:ext cx="532" cy="96"/>
                <a:chOff x="1127" y="1308"/>
                <a:chExt cx="532" cy="96"/>
              </a:xfrm>
            </p:grpSpPr>
            <p:sp>
              <p:nvSpPr>
                <p:cNvPr id="808098" name="Freeform 162">
                  <a:extLst>
                    <a:ext uri="{FF2B5EF4-FFF2-40B4-BE49-F238E27FC236}">
                      <a16:creationId xmlns:a16="http://schemas.microsoft.com/office/drawing/2014/main" id="{CF0AD7CD-DAC5-68AB-B259-2C61CBFB1B7B}"/>
                    </a:ext>
                  </a:extLst>
                </p:cNvPr>
                <p:cNvSpPr>
                  <a:spLocks/>
                </p:cNvSpPr>
                <p:nvPr/>
              </p:nvSpPr>
              <p:spPr bwMode="auto">
                <a:xfrm>
                  <a:off x="1127" y="1308"/>
                  <a:ext cx="532" cy="93"/>
                </a:xfrm>
                <a:custGeom>
                  <a:avLst/>
                  <a:gdLst>
                    <a:gd name="T0" fmla="*/ 530 w 532"/>
                    <a:gd name="T1" fmla="*/ 31 h 93"/>
                    <a:gd name="T2" fmla="*/ 476 w 532"/>
                    <a:gd name="T3" fmla="*/ 23 h 93"/>
                    <a:gd name="T4" fmla="*/ 409 w 532"/>
                    <a:gd name="T5" fmla="*/ 15 h 93"/>
                    <a:gd name="T6" fmla="*/ 344 w 532"/>
                    <a:gd name="T7" fmla="*/ 8 h 93"/>
                    <a:gd name="T8" fmla="*/ 281 w 532"/>
                    <a:gd name="T9" fmla="*/ 3 h 93"/>
                    <a:gd name="T10" fmla="*/ 222 w 532"/>
                    <a:gd name="T11" fmla="*/ 0 h 93"/>
                    <a:gd name="T12" fmla="*/ 161 w 532"/>
                    <a:gd name="T13" fmla="*/ 3 h 93"/>
                    <a:gd name="T14" fmla="*/ 96 w 532"/>
                    <a:gd name="T15" fmla="*/ 10 h 93"/>
                    <a:gd name="T16" fmla="*/ 59 w 532"/>
                    <a:gd name="T17" fmla="*/ 20 h 93"/>
                    <a:gd name="T18" fmla="*/ 22 w 532"/>
                    <a:gd name="T19" fmla="*/ 31 h 93"/>
                    <a:gd name="T20" fmla="*/ 1 w 532"/>
                    <a:gd name="T21" fmla="*/ 41 h 93"/>
                    <a:gd name="T22" fmla="*/ 0 w 532"/>
                    <a:gd name="T23" fmla="*/ 55 h 93"/>
                    <a:gd name="T24" fmla="*/ 0 w 532"/>
                    <a:gd name="T25" fmla="*/ 78 h 93"/>
                    <a:gd name="T26" fmla="*/ 34 w 532"/>
                    <a:gd name="T27" fmla="*/ 86 h 93"/>
                    <a:gd name="T28" fmla="*/ 70 w 532"/>
                    <a:gd name="T29" fmla="*/ 92 h 93"/>
                    <a:gd name="T30" fmla="*/ 144 w 532"/>
                    <a:gd name="T31" fmla="*/ 92 h 93"/>
                    <a:gd name="T32" fmla="*/ 214 w 532"/>
                    <a:gd name="T33" fmla="*/ 92 h 93"/>
                    <a:gd name="T34" fmla="*/ 362 w 532"/>
                    <a:gd name="T35" fmla="*/ 86 h 93"/>
                    <a:gd name="T36" fmla="*/ 443 w 532"/>
                    <a:gd name="T37" fmla="*/ 82 h 93"/>
                    <a:gd name="T38" fmla="*/ 493 w 532"/>
                    <a:gd name="T39" fmla="*/ 82 h 93"/>
                    <a:gd name="T40" fmla="*/ 514 w 532"/>
                    <a:gd name="T41" fmla="*/ 77 h 93"/>
                    <a:gd name="T42" fmla="*/ 525 w 532"/>
                    <a:gd name="T43" fmla="*/ 73 h 93"/>
                    <a:gd name="T44" fmla="*/ 530 w 532"/>
                    <a:gd name="T45" fmla="*/ 69 h 93"/>
                    <a:gd name="T46" fmla="*/ 531 w 532"/>
                    <a:gd name="T47" fmla="*/ 60 h 93"/>
                    <a:gd name="T48" fmla="*/ 531 w 532"/>
                    <a:gd name="T49" fmla="*/ 43 h 93"/>
                    <a:gd name="T50" fmla="*/ 530 w 532"/>
                    <a:gd name="T51" fmla="*/ 31 h 93"/>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32" h="93">
                      <a:moveTo>
                        <a:pt x="530" y="31"/>
                      </a:moveTo>
                      <a:lnTo>
                        <a:pt x="476" y="23"/>
                      </a:lnTo>
                      <a:lnTo>
                        <a:pt x="409" y="15"/>
                      </a:lnTo>
                      <a:lnTo>
                        <a:pt x="344" y="8"/>
                      </a:lnTo>
                      <a:lnTo>
                        <a:pt x="281" y="3"/>
                      </a:lnTo>
                      <a:lnTo>
                        <a:pt x="222" y="0"/>
                      </a:lnTo>
                      <a:lnTo>
                        <a:pt x="161" y="3"/>
                      </a:lnTo>
                      <a:lnTo>
                        <a:pt x="96" y="10"/>
                      </a:lnTo>
                      <a:lnTo>
                        <a:pt x="59" y="20"/>
                      </a:lnTo>
                      <a:lnTo>
                        <a:pt x="22" y="31"/>
                      </a:lnTo>
                      <a:lnTo>
                        <a:pt x="1" y="41"/>
                      </a:lnTo>
                      <a:lnTo>
                        <a:pt x="0" y="55"/>
                      </a:lnTo>
                      <a:lnTo>
                        <a:pt x="0" y="78"/>
                      </a:lnTo>
                      <a:lnTo>
                        <a:pt x="34" y="86"/>
                      </a:lnTo>
                      <a:lnTo>
                        <a:pt x="70" y="92"/>
                      </a:lnTo>
                      <a:lnTo>
                        <a:pt x="144" y="92"/>
                      </a:lnTo>
                      <a:lnTo>
                        <a:pt x="214" y="92"/>
                      </a:lnTo>
                      <a:lnTo>
                        <a:pt x="362" y="86"/>
                      </a:lnTo>
                      <a:lnTo>
                        <a:pt x="443" y="82"/>
                      </a:lnTo>
                      <a:lnTo>
                        <a:pt x="493" y="82"/>
                      </a:lnTo>
                      <a:lnTo>
                        <a:pt x="514" y="77"/>
                      </a:lnTo>
                      <a:lnTo>
                        <a:pt x="525" y="73"/>
                      </a:lnTo>
                      <a:lnTo>
                        <a:pt x="530" y="69"/>
                      </a:lnTo>
                      <a:lnTo>
                        <a:pt x="531" y="60"/>
                      </a:lnTo>
                      <a:lnTo>
                        <a:pt x="531" y="43"/>
                      </a:lnTo>
                      <a:lnTo>
                        <a:pt x="530" y="31"/>
                      </a:lnTo>
                    </a:path>
                  </a:pathLst>
                </a:custGeom>
                <a:solidFill>
                  <a:srgbClr val="9F9F9F"/>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099" name="Freeform 163">
                  <a:extLst>
                    <a:ext uri="{FF2B5EF4-FFF2-40B4-BE49-F238E27FC236}">
                      <a16:creationId xmlns:a16="http://schemas.microsoft.com/office/drawing/2014/main" id="{9D17CC6B-C423-8D1F-0D45-4F8AB3DE5EC8}"/>
                    </a:ext>
                  </a:extLst>
                </p:cNvPr>
                <p:cNvSpPr>
                  <a:spLocks/>
                </p:cNvSpPr>
                <p:nvPr/>
              </p:nvSpPr>
              <p:spPr bwMode="auto">
                <a:xfrm>
                  <a:off x="1183" y="1387"/>
                  <a:ext cx="87" cy="17"/>
                </a:xfrm>
                <a:custGeom>
                  <a:avLst/>
                  <a:gdLst>
                    <a:gd name="T0" fmla="*/ 86 w 87"/>
                    <a:gd name="T1" fmla="*/ 0 h 17"/>
                    <a:gd name="T2" fmla="*/ 0 w 87"/>
                    <a:gd name="T3" fmla="*/ 0 h 17"/>
                    <a:gd name="T4" fmla="*/ 4 w 87"/>
                    <a:gd name="T5" fmla="*/ 8 h 17"/>
                    <a:gd name="T6" fmla="*/ 7 w 87"/>
                    <a:gd name="T7" fmla="*/ 10 h 17"/>
                    <a:gd name="T8" fmla="*/ 9 w 87"/>
                    <a:gd name="T9" fmla="*/ 13 h 17"/>
                    <a:gd name="T10" fmla="*/ 12 w 87"/>
                    <a:gd name="T11" fmla="*/ 16 h 17"/>
                    <a:gd name="T12" fmla="*/ 17 w 87"/>
                    <a:gd name="T13" fmla="*/ 16 h 17"/>
                    <a:gd name="T14" fmla="*/ 39 w 87"/>
                    <a:gd name="T15" fmla="*/ 16 h 17"/>
                    <a:gd name="T16" fmla="*/ 56 w 87"/>
                    <a:gd name="T17" fmla="*/ 16 h 17"/>
                    <a:gd name="T18" fmla="*/ 62 w 87"/>
                    <a:gd name="T19" fmla="*/ 13 h 17"/>
                    <a:gd name="T20" fmla="*/ 68 w 87"/>
                    <a:gd name="T21" fmla="*/ 13 h 17"/>
                    <a:gd name="T22" fmla="*/ 73 w 87"/>
                    <a:gd name="T23" fmla="*/ 10 h 17"/>
                    <a:gd name="T24" fmla="*/ 78 w 87"/>
                    <a:gd name="T25" fmla="*/ 8 h 17"/>
                    <a:gd name="T26" fmla="*/ 86 w 87"/>
                    <a:gd name="T27" fmla="*/ 0 h 1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87" h="17">
                      <a:moveTo>
                        <a:pt x="86" y="0"/>
                      </a:moveTo>
                      <a:lnTo>
                        <a:pt x="0" y="0"/>
                      </a:lnTo>
                      <a:lnTo>
                        <a:pt x="4" y="8"/>
                      </a:lnTo>
                      <a:lnTo>
                        <a:pt x="7" y="10"/>
                      </a:lnTo>
                      <a:lnTo>
                        <a:pt x="9" y="13"/>
                      </a:lnTo>
                      <a:lnTo>
                        <a:pt x="12" y="16"/>
                      </a:lnTo>
                      <a:lnTo>
                        <a:pt x="17" y="16"/>
                      </a:lnTo>
                      <a:lnTo>
                        <a:pt x="39" y="16"/>
                      </a:lnTo>
                      <a:lnTo>
                        <a:pt x="56" y="16"/>
                      </a:lnTo>
                      <a:lnTo>
                        <a:pt x="62" y="13"/>
                      </a:lnTo>
                      <a:lnTo>
                        <a:pt x="68" y="13"/>
                      </a:lnTo>
                      <a:lnTo>
                        <a:pt x="73" y="10"/>
                      </a:lnTo>
                      <a:lnTo>
                        <a:pt x="78" y="8"/>
                      </a:lnTo>
                      <a:lnTo>
                        <a:pt x="86" y="0"/>
                      </a:lnTo>
                    </a:path>
                  </a:pathLst>
                </a:custGeom>
                <a:solidFill>
                  <a:srgbClr val="C0C0C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100" name="Line 164">
                  <a:extLst>
                    <a:ext uri="{FF2B5EF4-FFF2-40B4-BE49-F238E27FC236}">
                      <a16:creationId xmlns:a16="http://schemas.microsoft.com/office/drawing/2014/main" id="{724B4921-EE7C-C11B-A551-1BE35517C18E}"/>
                    </a:ext>
                  </a:extLst>
                </p:cNvPr>
                <p:cNvSpPr>
                  <a:spLocks noChangeShapeType="1"/>
                </p:cNvSpPr>
                <p:nvPr/>
              </p:nvSpPr>
              <p:spPr bwMode="auto">
                <a:xfrm>
                  <a:off x="1172" y="1333"/>
                  <a:ext cx="0" cy="61"/>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01" name="Line 165">
                  <a:extLst>
                    <a:ext uri="{FF2B5EF4-FFF2-40B4-BE49-F238E27FC236}">
                      <a16:creationId xmlns:a16="http://schemas.microsoft.com/office/drawing/2014/main" id="{4BF1C50A-6F0E-6649-87FF-3055A283EAC0}"/>
                    </a:ext>
                  </a:extLst>
                </p:cNvPr>
                <p:cNvSpPr>
                  <a:spLocks noChangeShapeType="1"/>
                </p:cNvSpPr>
                <p:nvPr/>
              </p:nvSpPr>
              <p:spPr bwMode="auto">
                <a:xfrm>
                  <a:off x="1146" y="1341"/>
                  <a:ext cx="0" cy="49"/>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grpSp>
            <p:nvGrpSpPr>
              <p:cNvPr id="60570" name="Group 166">
                <a:extLst>
                  <a:ext uri="{FF2B5EF4-FFF2-40B4-BE49-F238E27FC236}">
                    <a16:creationId xmlns:a16="http://schemas.microsoft.com/office/drawing/2014/main" id="{A2C1E91B-E07E-B7AF-593F-E4B1235D004A}"/>
                  </a:ext>
                </a:extLst>
              </p:cNvPr>
              <p:cNvGrpSpPr>
                <a:grpSpLocks/>
              </p:cNvGrpSpPr>
              <p:nvPr/>
            </p:nvGrpSpPr>
            <p:grpSpPr bwMode="auto">
              <a:xfrm>
                <a:off x="1398" y="1402"/>
                <a:ext cx="207" cy="45"/>
                <a:chOff x="1398" y="1402"/>
                <a:chExt cx="207" cy="45"/>
              </a:xfrm>
            </p:grpSpPr>
            <p:sp>
              <p:nvSpPr>
                <p:cNvPr id="808103" name="Arc 167">
                  <a:extLst>
                    <a:ext uri="{FF2B5EF4-FFF2-40B4-BE49-F238E27FC236}">
                      <a16:creationId xmlns:a16="http://schemas.microsoft.com/office/drawing/2014/main" id="{B94C9E4B-CD13-2EFD-2C2A-AA6038B73C2B}"/>
                    </a:ext>
                  </a:extLst>
                </p:cNvPr>
                <p:cNvSpPr>
                  <a:spLocks/>
                </p:cNvSpPr>
                <p:nvPr/>
              </p:nvSpPr>
              <p:spPr bwMode="auto">
                <a:xfrm>
                  <a:off x="1549" y="1412"/>
                  <a:ext cx="56" cy="24"/>
                </a:xfrm>
                <a:custGeom>
                  <a:avLst/>
                  <a:gdLst>
                    <a:gd name="T0" fmla="*/ 0 w 21993"/>
                    <a:gd name="T1" fmla="*/ 0 h 43200"/>
                    <a:gd name="T2" fmla="*/ 1 w 21993"/>
                    <a:gd name="T3" fmla="*/ 24 h 43200"/>
                    <a:gd name="T4" fmla="*/ 1 w 21993"/>
                    <a:gd name="T5" fmla="*/ 12 h 43200"/>
                    <a:gd name="T6" fmla="*/ 0 60000 65536"/>
                    <a:gd name="T7" fmla="*/ 0 60000 65536"/>
                    <a:gd name="T8" fmla="*/ 0 60000 65536"/>
                  </a:gdLst>
                  <a:ahLst/>
                  <a:cxnLst>
                    <a:cxn ang="T6">
                      <a:pos x="T0" y="T1"/>
                    </a:cxn>
                    <a:cxn ang="T7">
                      <a:pos x="T2" y="T3"/>
                    </a:cxn>
                    <a:cxn ang="T8">
                      <a:pos x="T4" y="T5"/>
                    </a:cxn>
                  </a:cxnLst>
                  <a:rect l="0" t="0" r="r" b="b"/>
                  <a:pathLst>
                    <a:path w="21993" h="43200" fill="none" extrusionOk="0">
                      <a:moveTo>
                        <a:pt x="-1" y="3"/>
                      </a:moveTo>
                      <a:cubicBezTo>
                        <a:pt x="130" y="1"/>
                        <a:pt x="261" y="-1"/>
                        <a:pt x="393" y="-1"/>
                      </a:cubicBezTo>
                      <a:cubicBezTo>
                        <a:pt x="12322" y="0"/>
                        <a:pt x="21993" y="9670"/>
                        <a:pt x="21993" y="21600"/>
                      </a:cubicBezTo>
                      <a:cubicBezTo>
                        <a:pt x="21993" y="33529"/>
                        <a:pt x="12322" y="43199"/>
                        <a:pt x="393" y="43199"/>
                      </a:cubicBezTo>
                    </a:path>
                    <a:path w="21993" h="43200" stroke="0" extrusionOk="0">
                      <a:moveTo>
                        <a:pt x="-1" y="3"/>
                      </a:moveTo>
                      <a:cubicBezTo>
                        <a:pt x="130" y="1"/>
                        <a:pt x="261" y="-1"/>
                        <a:pt x="393" y="-1"/>
                      </a:cubicBezTo>
                      <a:cubicBezTo>
                        <a:pt x="12322" y="0"/>
                        <a:pt x="21993" y="9670"/>
                        <a:pt x="21993" y="21600"/>
                      </a:cubicBezTo>
                      <a:cubicBezTo>
                        <a:pt x="21993" y="33529"/>
                        <a:pt x="12322" y="43199"/>
                        <a:pt x="393" y="43199"/>
                      </a:cubicBezTo>
                      <a:lnTo>
                        <a:pt x="393" y="21600"/>
                      </a:lnTo>
                      <a:lnTo>
                        <a:pt x="-1" y="3"/>
                      </a:lnTo>
                      <a:close/>
                    </a:path>
                  </a:pathLst>
                </a:custGeom>
                <a:solidFill>
                  <a:srgbClr val="3F3F3F"/>
                </a:solidFill>
                <a:ln w="12700" cap="rnd">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8104" name="Freeform 168">
                  <a:extLst>
                    <a:ext uri="{FF2B5EF4-FFF2-40B4-BE49-F238E27FC236}">
                      <a16:creationId xmlns:a16="http://schemas.microsoft.com/office/drawing/2014/main" id="{04E9E296-797E-71C6-3201-A61938FB6C08}"/>
                    </a:ext>
                  </a:extLst>
                </p:cNvPr>
                <p:cNvSpPr>
                  <a:spLocks/>
                </p:cNvSpPr>
                <p:nvPr/>
              </p:nvSpPr>
              <p:spPr bwMode="auto">
                <a:xfrm>
                  <a:off x="1398" y="1410"/>
                  <a:ext cx="151" cy="29"/>
                </a:xfrm>
                <a:custGeom>
                  <a:avLst/>
                  <a:gdLst>
                    <a:gd name="T0" fmla="*/ 150 w 151"/>
                    <a:gd name="T1" fmla="*/ 0 h 29"/>
                    <a:gd name="T2" fmla="*/ 53 w 151"/>
                    <a:gd name="T3" fmla="*/ 0 h 29"/>
                    <a:gd name="T4" fmla="*/ 44 w 151"/>
                    <a:gd name="T5" fmla="*/ 5 h 29"/>
                    <a:gd name="T6" fmla="*/ 36 w 151"/>
                    <a:gd name="T7" fmla="*/ 11 h 29"/>
                    <a:gd name="T8" fmla="*/ 23 w 151"/>
                    <a:gd name="T9" fmla="*/ 11 h 29"/>
                    <a:gd name="T10" fmla="*/ 19 w 151"/>
                    <a:gd name="T11" fmla="*/ 5 h 29"/>
                    <a:gd name="T12" fmla="*/ 0 w 151"/>
                    <a:gd name="T13" fmla="*/ 5 h 29"/>
                    <a:gd name="T14" fmla="*/ 0 w 151"/>
                    <a:gd name="T15" fmla="*/ 26 h 29"/>
                    <a:gd name="T16" fmla="*/ 19 w 151"/>
                    <a:gd name="T17" fmla="*/ 26 h 29"/>
                    <a:gd name="T18" fmla="*/ 22 w 151"/>
                    <a:gd name="T19" fmla="*/ 20 h 29"/>
                    <a:gd name="T20" fmla="*/ 35 w 151"/>
                    <a:gd name="T21" fmla="*/ 20 h 29"/>
                    <a:gd name="T22" fmla="*/ 45 w 151"/>
                    <a:gd name="T23" fmla="*/ 24 h 29"/>
                    <a:gd name="T24" fmla="*/ 53 w 151"/>
                    <a:gd name="T25" fmla="*/ 28 h 29"/>
                    <a:gd name="T26" fmla="*/ 150 w 151"/>
                    <a:gd name="T27" fmla="*/ 28 h 29"/>
                    <a:gd name="T28" fmla="*/ 150 w 151"/>
                    <a:gd name="T29" fmla="*/ 0 h 2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1" h="29">
                      <a:moveTo>
                        <a:pt x="150" y="0"/>
                      </a:moveTo>
                      <a:lnTo>
                        <a:pt x="53" y="0"/>
                      </a:lnTo>
                      <a:lnTo>
                        <a:pt x="44" y="5"/>
                      </a:lnTo>
                      <a:lnTo>
                        <a:pt x="36" y="11"/>
                      </a:lnTo>
                      <a:lnTo>
                        <a:pt x="23" y="11"/>
                      </a:lnTo>
                      <a:lnTo>
                        <a:pt x="19" y="5"/>
                      </a:lnTo>
                      <a:lnTo>
                        <a:pt x="0" y="5"/>
                      </a:lnTo>
                      <a:lnTo>
                        <a:pt x="0" y="26"/>
                      </a:lnTo>
                      <a:lnTo>
                        <a:pt x="19" y="26"/>
                      </a:lnTo>
                      <a:lnTo>
                        <a:pt x="22" y="20"/>
                      </a:lnTo>
                      <a:lnTo>
                        <a:pt x="35" y="20"/>
                      </a:lnTo>
                      <a:lnTo>
                        <a:pt x="45" y="24"/>
                      </a:lnTo>
                      <a:lnTo>
                        <a:pt x="53" y="28"/>
                      </a:lnTo>
                      <a:lnTo>
                        <a:pt x="150" y="28"/>
                      </a:lnTo>
                      <a:lnTo>
                        <a:pt x="150" y="0"/>
                      </a:lnTo>
                    </a:path>
                  </a:pathLst>
                </a:custGeom>
                <a:solidFill>
                  <a:srgbClr val="80808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105" name="Freeform 169">
                  <a:extLst>
                    <a:ext uri="{FF2B5EF4-FFF2-40B4-BE49-F238E27FC236}">
                      <a16:creationId xmlns:a16="http://schemas.microsoft.com/office/drawing/2014/main" id="{A9D0AFCF-1F77-545C-4593-5342ECA7C00A}"/>
                    </a:ext>
                  </a:extLst>
                </p:cNvPr>
                <p:cNvSpPr>
                  <a:spLocks/>
                </p:cNvSpPr>
                <p:nvPr/>
              </p:nvSpPr>
              <p:spPr bwMode="auto">
                <a:xfrm>
                  <a:off x="1407" y="1402"/>
                  <a:ext cx="35" cy="20"/>
                </a:xfrm>
                <a:custGeom>
                  <a:avLst/>
                  <a:gdLst>
                    <a:gd name="T0" fmla="*/ 34 w 35"/>
                    <a:gd name="T1" fmla="*/ 14 h 20"/>
                    <a:gd name="T2" fmla="*/ 18 w 35"/>
                    <a:gd name="T3" fmla="*/ 0 h 20"/>
                    <a:gd name="T4" fmla="*/ 0 w 35"/>
                    <a:gd name="T5" fmla="*/ 0 h 20"/>
                    <a:gd name="T6" fmla="*/ 11 w 35"/>
                    <a:gd name="T7" fmla="*/ 19 h 20"/>
                    <a:gd name="T8" fmla="*/ 28 w 35"/>
                    <a:gd name="T9" fmla="*/ 19 h 20"/>
                    <a:gd name="T10" fmla="*/ 34 w 35"/>
                    <a:gd name="T11" fmla="*/ 14 h 2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 h="20">
                      <a:moveTo>
                        <a:pt x="34" y="14"/>
                      </a:moveTo>
                      <a:lnTo>
                        <a:pt x="18" y="0"/>
                      </a:lnTo>
                      <a:lnTo>
                        <a:pt x="0" y="0"/>
                      </a:lnTo>
                      <a:lnTo>
                        <a:pt x="11" y="19"/>
                      </a:lnTo>
                      <a:lnTo>
                        <a:pt x="28" y="19"/>
                      </a:lnTo>
                      <a:lnTo>
                        <a:pt x="34" y="14"/>
                      </a:lnTo>
                    </a:path>
                  </a:pathLst>
                </a:custGeom>
                <a:solidFill>
                  <a:srgbClr val="5F5F5F"/>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106" name="Freeform 170">
                  <a:extLst>
                    <a:ext uri="{FF2B5EF4-FFF2-40B4-BE49-F238E27FC236}">
                      <a16:creationId xmlns:a16="http://schemas.microsoft.com/office/drawing/2014/main" id="{D359F50C-F674-B5E6-16F2-A10014F272BE}"/>
                    </a:ext>
                  </a:extLst>
                </p:cNvPr>
                <p:cNvSpPr>
                  <a:spLocks/>
                </p:cNvSpPr>
                <p:nvPr/>
              </p:nvSpPr>
              <p:spPr bwMode="auto">
                <a:xfrm>
                  <a:off x="1411" y="1430"/>
                  <a:ext cx="33" cy="17"/>
                </a:xfrm>
                <a:custGeom>
                  <a:avLst/>
                  <a:gdLst>
                    <a:gd name="T0" fmla="*/ 32 w 33"/>
                    <a:gd name="T1" fmla="*/ 4 h 17"/>
                    <a:gd name="T2" fmla="*/ 17 w 33"/>
                    <a:gd name="T3" fmla="*/ 16 h 17"/>
                    <a:gd name="T4" fmla="*/ 0 w 33"/>
                    <a:gd name="T5" fmla="*/ 16 h 17"/>
                    <a:gd name="T6" fmla="*/ 10 w 33"/>
                    <a:gd name="T7" fmla="*/ 0 h 17"/>
                    <a:gd name="T8" fmla="*/ 26 w 33"/>
                    <a:gd name="T9" fmla="*/ 0 h 17"/>
                    <a:gd name="T10" fmla="*/ 32 w 33"/>
                    <a:gd name="T11" fmla="*/ 4 h 1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3" h="17">
                      <a:moveTo>
                        <a:pt x="32" y="4"/>
                      </a:moveTo>
                      <a:lnTo>
                        <a:pt x="17" y="16"/>
                      </a:lnTo>
                      <a:lnTo>
                        <a:pt x="0" y="16"/>
                      </a:lnTo>
                      <a:lnTo>
                        <a:pt x="10" y="0"/>
                      </a:lnTo>
                      <a:lnTo>
                        <a:pt x="26" y="0"/>
                      </a:lnTo>
                      <a:lnTo>
                        <a:pt x="32" y="4"/>
                      </a:lnTo>
                    </a:path>
                  </a:pathLst>
                </a:custGeom>
                <a:solidFill>
                  <a:srgbClr val="5F5F5F"/>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107" name="Line 171">
                  <a:extLst>
                    <a:ext uri="{FF2B5EF4-FFF2-40B4-BE49-F238E27FC236}">
                      <a16:creationId xmlns:a16="http://schemas.microsoft.com/office/drawing/2014/main" id="{5B1D303A-2D7F-E31B-773A-817EE5568B7E}"/>
                    </a:ext>
                  </a:extLst>
                </p:cNvPr>
                <p:cNvSpPr>
                  <a:spLocks noChangeShapeType="1"/>
                </p:cNvSpPr>
                <p:nvPr/>
              </p:nvSpPr>
              <p:spPr bwMode="auto">
                <a:xfrm>
                  <a:off x="1511" y="1413"/>
                  <a:ext cx="0" cy="23"/>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08" name="Line 172">
                  <a:extLst>
                    <a:ext uri="{FF2B5EF4-FFF2-40B4-BE49-F238E27FC236}">
                      <a16:creationId xmlns:a16="http://schemas.microsoft.com/office/drawing/2014/main" id="{B968FD4B-FF3F-5E6A-E6E9-A622CE056DF9}"/>
                    </a:ext>
                  </a:extLst>
                </p:cNvPr>
                <p:cNvSpPr>
                  <a:spLocks noChangeShapeType="1"/>
                </p:cNvSpPr>
                <p:nvPr/>
              </p:nvSpPr>
              <p:spPr bwMode="auto">
                <a:xfrm>
                  <a:off x="1474" y="1412"/>
                  <a:ext cx="0" cy="27"/>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grpSp>
            <p:nvGrpSpPr>
              <p:cNvPr id="60571" name="Group 173">
                <a:extLst>
                  <a:ext uri="{FF2B5EF4-FFF2-40B4-BE49-F238E27FC236}">
                    <a16:creationId xmlns:a16="http://schemas.microsoft.com/office/drawing/2014/main" id="{2C2016AF-CFC6-25F8-0389-96F7907E42CC}"/>
                  </a:ext>
                </a:extLst>
              </p:cNvPr>
              <p:cNvGrpSpPr>
                <a:grpSpLocks/>
              </p:cNvGrpSpPr>
              <p:nvPr/>
            </p:nvGrpSpPr>
            <p:grpSpPr bwMode="auto">
              <a:xfrm>
                <a:off x="1347" y="1370"/>
                <a:ext cx="209" cy="32"/>
                <a:chOff x="1347" y="1370"/>
                <a:chExt cx="209" cy="32"/>
              </a:xfrm>
            </p:grpSpPr>
            <p:sp>
              <p:nvSpPr>
                <p:cNvPr id="808110" name="Freeform 174">
                  <a:extLst>
                    <a:ext uri="{FF2B5EF4-FFF2-40B4-BE49-F238E27FC236}">
                      <a16:creationId xmlns:a16="http://schemas.microsoft.com/office/drawing/2014/main" id="{49EC6B6D-F0D7-D3F9-8FA0-439D9834B93F}"/>
                    </a:ext>
                  </a:extLst>
                </p:cNvPr>
                <p:cNvSpPr>
                  <a:spLocks/>
                </p:cNvSpPr>
                <p:nvPr/>
              </p:nvSpPr>
              <p:spPr bwMode="auto">
                <a:xfrm>
                  <a:off x="1347" y="1378"/>
                  <a:ext cx="17" cy="17"/>
                </a:xfrm>
                <a:custGeom>
                  <a:avLst/>
                  <a:gdLst>
                    <a:gd name="T0" fmla="*/ 16 w 17"/>
                    <a:gd name="T1" fmla="*/ 0 h 17"/>
                    <a:gd name="T2" fmla="*/ 0 w 17"/>
                    <a:gd name="T3" fmla="*/ 0 h 17"/>
                    <a:gd name="T4" fmla="*/ 0 w 17"/>
                    <a:gd name="T5" fmla="*/ 16 h 17"/>
                    <a:gd name="T6" fmla="*/ 16 w 17"/>
                    <a:gd name="T7" fmla="*/ 16 h 17"/>
                    <a:gd name="T8" fmla="*/ 16 w 17"/>
                    <a:gd name="T9" fmla="*/ 0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 h="17">
                      <a:moveTo>
                        <a:pt x="16" y="0"/>
                      </a:moveTo>
                      <a:lnTo>
                        <a:pt x="0" y="0"/>
                      </a:lnTo>
                      <a:lnTo>
                        <a:pt x="0" y="16"/>
                      </a:lnTo>
                      <a:lnTo>
                        <a:pt x="16" y="16"/>
                      </a:lnTo>
                      <a:lnTo>
                        <a:pt x="16" y="0"/>
                      </a:lnTo>
                    </a:path>
                  </a:pathLst>
                </a:custGeom>
                <a:solidFill>
                  <a:srgbClr val="80808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111" name="Arc 175">
                  <a:extLst>
                    <a:ext uri="{FF2B5EF4-FFF2-40B4-BE49-F238E27FC236}">
                      <a16:creationId xmlns:a16="http://schemas.microsoft.com/office/drawing/2014/main" id="{4F88F55F-378D-8972-F2FA-9E75CAB8AD8D}"/>
                    </a:ext>
                  </a:extLst>
                </p:cNvPr>
                <p:cNvSpPr>
                  <a:spLocks/>
                </p:cNvSpPr>
                <p:nvPr/>
              </p:nvSpPr>
              <p:spPr bwMode="auto">
                <a:xfrm>
                  <a:off x="1497" y="1372"/>
                  <a:ext cx="59" cy="24"/>
                </a:xfrm>
                <a:custGeom>
                  <a:avLst/>
                  <a:gdLst>
                    <a:gd name="T0" fmla="*/ 2 w 22426"/>
                    <a:gd name="T1" fmla="*/ 0 h 43200"/>
                    <a:gd name="T2" fmla="*/ 0 w 22426"/>
                    <a:gd name="T3" fmla="*/ 24 h 43200"/>
                    <a:gd name="T4" fmla="*/ 2 w 22426"/>
                    <a:gd name="T5" fmla="*/ 12 h 43200"/>
                    <a:gd name="T6" fmla="*/ 0 60000 65536"/>
                    <a:gd name="T7" fmla="*/ 0 60000 65536"/>
                    <a:gd name="T8" fmla="*/ 0 60000 65536"/>
                  </a:gdLst>
                  <a:ahLst/>
                  <a:cxnLst>
                    <a:cxn ang="T6">
                      <a:pos x="T0" y="T1"/>
                    </a:cxn>
                    <a:cxn ang="T7">
                      <a:pos x="T2" y="T3"/>
                    </a:cxn>
                    <a:cxn ang="T8">
                      <a:pos x="T4" y="T5"/>
                    </a:cxn>
                  </a:cxnLst>
                  <a:rect l="0" t="0" r="r" b="b"/>
                  <a:pathLst>
                    <a:path w="22426" h="43200" fill="none" extrusionOk="0">
                      <a:moveTo>
                        <a:pt x="826" y="-1"/>
                      </a:moveTo>
                      <a:cubicBezTo>
                        <a:pt x="12755" y="0"/>
                        <a:pt x="22426" y="9670"/>
                        <a:pt x="22426" y="21600"/>
                      </a:cubicBezTo>
                      <a:cubicBezTo>
                        <a:pt x="22426" y="33529"/>
                        <a:pt x="12755" y="43200"/>
                        <a:pt x="826" y="43200"/>
                      </a:cubicBezTo>
                      <a:cubicBezTo>
                        <a:pt x="550" y="43199"/>
                        <a:pt x="275" y="43194"/>
                        <a:pt x="-1" y="43184"/>
                      </a:cubicBezTo>
                    </a:path>
                    <a:path w="22426" h="43200" stroke="0" extrusionOk="0">
                      <a:moveTo>
                        <a:pt x="826" y="-1"/>
                      </a:moveTo>
                      <a:cubicBezTo>
                        <a:pt x="12755" y="0"/>
                        <a:pt x="22426" y="9670"/>
                        <a:pt x="22426" y="21600"/>
                      </a:cubicBezTo>
                      <a:cubicBezTo>
                        <a:pt x="22426" y="33529"/>
                        <a:pt x="12755" y="43200"/>
                        <a:pt x="826" y="43200"/>
                      </a:cubicBezTo>
                      <a:cubicBezTo>
                        <a:pt x="550" y="43199"/>
                        <a:pt x="275" y="43194"/>
                        <a:pt x="-1" y="43184"/>
                      </a:cubicBezTo>
                      <a:lnTo>
                        <a:pt x="826" y="21600"/>
                      </a:lnTo>
                      <a:lnTo>
                        <a:pt x="826" y="-1"/>
                      </a:lnTo>
                      <a:close/>
                    </a:path>
                  </a:pathLst>
                </a:custGeom>
                <a:solidFill>
                  <a:srgbClr val="808080"/>
                </a:solidFill>
                <a:ln w="12700" cap="rnd">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8112" name="Freeform 176">
                  <a:extLst>
                    <a:ext uri="{FF2B5EF4-FFF2-40B4-BE49-F238E27FC236}">
                      <a16:creationId xmlns:a16="http://schemas.microsoft.com/office/drawing/2014/main" id="{8A76D16F-CABA-8D77-BC75-936CC9008618}"/>
                    </a:ext>
                  </a:extLst>
                </p:cNvPr>
                <p:cNvSpPr>
                  <a:spLocks/>
                </p:cNvSpPr>
                <p:nvPr/>
              </p:nvSpPr>
              <p:spPr bwMode="auto">
                <a:xfrm>
                  <a:off x="1355" y="1370"/>
                  <a:ext cx="143" cy="32"/>
                </a:xfrm>
                <a:custGeom>
                  <a:avLst/>
                  <a:gdLst>
                    <a:gd name="T0" fmla="*/ 142 w 143"/>
                    <a:gd name="T1" fmla="*/ 2 h 32"/>
                    <a:gd name="T2" fmla="*/ 119 w 143"/>
                    <a:gd name="T3" fmla="*/ 2 h 32"/>
                    <a:gd name="T4" fmla="*/ 110 w 143"/>
                    <a:gd name="T5" fmla="*/ 3 h 32"/>
                    <a:gd name="T6" fmla="*/ 96 w 143"/>
                    <a:gd name="T7" fmla="*/ 5 h 32"/>
                    <a:gd name="T8" fmla="*/ 87 w 143"/>
                    <a:gd name="T9" fmla="*/ 9 h 32"/>
                    <a:gd name="T10" fmla="*/ 78 w 143"/>
                    <a:gd name="T11" fmla="*/ 8 h 32"/>
                    <a:gd name="T12" fmla="*/ 70 w 143"/>
                    <a:gd name="T13" fmla="*/ 0 h 32"/>
                    <a:gd name="T14" fmla="*/ 46 w 143"/>
                    <a:gd name="T15" fmla="*/ 0 h 32"/>
                    <a:gd name="T16" fmla="*/ 32 w 143"/>
                    <a:gd name="T17" fmla="*/ 0 h 32"/>
                    <a:gd name="T18" fmla="*/ 23 w 143"/>
                    <a:gd name="T19" fmla="*/ 7 h 32"/>
                    <a:gd name="T20" fmla="*/ 0 w 143"/>
                    <a:gd name="T21" fmla="*/ 7 h 32"/>
                    <a:gd name="T22" fmla="*/ 0 w 143"/>
                    <a:gd name="T23" fmla="*/ 25 h 32"/>
                    <a:gd name="T24" fmla="*/ 23 w 143"/>
                    <a:gd name="T25" fmla="*/ 25 h 32"/>
                    <a:gd name="T26" fmla="*/ 32 w 143"/>
                    <a:gd name="T27" fmla="*/ 30 h 32"/>
                    <a:gd name="T28" fmla="*/ 71 w 143"/>
                    <a:gd name="T29" fmla="*/ 31 h 32"/>
                    <a:gd name="T30" fmla="*/ 78 w 143"/>
                    <a:gd name="T31" fmla="*/ 23 h 32"/>
                    <a:gd name="T32" fmla="*/ 86 w 143"/>
                    <a:gd name="T33" fmla="*/ 23 h 32"/>
                    <a:gd name="T34" fmla="*/ 94 w 143"/>
                    <a:gd name="T35" fmla="*/ 25 h 32"/>
                    <a:gd name="T36" fmla="*/ 107 w 143"/>
                    <a:gd name="T37" fmla="*/ 27 h 32"/>
                    <a:gd name="T38" fmla="*/ 119 w 143"/>
                    <a:gd name="T39" fmla="*/ 27 h 32"/>
                    <a:gd name="T40" fmla="*/ 142 w 143"/>
                    <a:gd name="T41" fmla="*/ 28 h 32"/>
                    <a:gd name="T42" fmla="*/ 142 w 143"/>
                    <a:gd name="T43" fmla="*/ 2 h 3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143" h="32">
                      <a:moveTo>
                        <a:pt x="142" y="2"/>
                      </a:moveTo>
                      <a:lnTo>
                        <a:pt x="119" y="2"/>
                      </a:lnTo>
                      <a:lnTo>
                        <a:pt x="110" y="3"/>
                      </a:lnTo>
                      <a:lnTo>
                        <a:pt x="96" y="5"/>
                      </a:lnTo>
                      <a:lnTo>
                        <a:pt x="87" y="9"/>
                      </a:lnTo>
                      <a:lnTo>
                        <a:pt x="78" y="8"/>
                      </a:lnTo>
                      <a:lnTo>
                        <a:pt x="70" y="0"/>
                      </a:lnTo>
                      <a:lnTo>
                        <a:pt x="46" y="0"/>
                      </a:lnTo>
                      <a:lnTo>
                        <a:pt x="32" y="0"/>
                      </a:lnTo>
                      <a:lnTo>
                        <a:pt x="23" y="7"/>
                      </a:lnTo>
                      <a:lnTo>
                        <a:pt x="0" y="7"/>
                      </a:lnTo>
                      <a:lnTo>
                        <a:pt x="0" y="25"/>
                      </a:lnTo>
                      <a:lnTo>
                        <a:pt x="23" y="25"/>
                      </a:lnTo>
                      <a:lnTo>
                        <a:pt x="32" y="30"/>
                      </a:lnTo>
                      <a:lnTo>
                        <a:pt x="71" y="31"/>
                      </a:lnTo>
                      <a:lnTo>
                        <a:pt x="78" y="23"/>
                      </a:lnTo>
                      <a:lnTo>
                        <a:pt x="86" y="23"/>
                      </a:lnTo>
                      <a:lnTo>
                        <a:pt x="94" y="25"/>
                      </a:lnTo>
                      <a:lnTo>
                        <a:pt x="107" y="27"/>
                      </a:lnTo>
                      <a:lnTo>
                        <a:pt x="119" y="27"/>
                      </a:lnTo>
                      <a:lnTo>
                        <a:pt x="142" y="28"/>
                      </a:lnTo>
                      <a:lnTo>
                        <a:pt x="142" y="2"/>
                      </a:lnTo>
                    </a:path>
                  </a:pathLst>
                </a:custGeom>
                <a:solidFill>
                  <a:srgbClr val="80808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113" name="Line 177">
                  <a:extLst>
                    <a:ext uri="{FF2B5EF4-FFF2-40B4-BE49-F238E27FC236}">
                      <a16:creationId xmlns:a16="http://schemas.microsoft.com/office/drawing/2014/main" id="{7544ABE0-8402-67B7-2252-025422798C23}"/>
                    </a:ext>
                  </a:extLst>
                </p:cNvPr>
                <p:cNvSpPr>
                  <a:spLocks noChangeShapeType="1"/>
                </p:cNvSpPr>
                <p:nvPr/>
              </p:nvSpPr>
              <p:spPr bwMode="auto">
                <a:xfrm>
                  <a:off x="1415" y="1371"/>
                  <a:ext cx="0" cy="3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14" name="Line 178">
                  <a:extLst>
                    <a:ext uri="{FF2B5EF4-FFF2-40B4-BE49-F238E27FC236}">
                      <a16:creationId xmlns:a16="http://schemas.microsoft.com/office/drawing/2014/main" id="{CEACC6A0-FE65-67BF-7E83-AF6432398129}"/>
                    </a:ext>
                  </a:extLst>
                </p:cNvPr>
                <p:cNvSpPr>
                  <a:spLocks noChangeShapeType="1"/>
                </p:cNvSpPr>
                <p:nvPr/>
              </p:nvSpPr>
              <p:spPr bwMode="auto">
                <a:xfrm>
                  <a:off x="1395" y="1371"/>
                  <a:ext cx="0" cy="3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grpSp>
        <p:sp>
          <p:nvSpPr>
            <p:cNvPr id="808115" name="Rectangle 179">
              <a:extLst>
                <a:ext uri="{FF2B5EF4-FFF2-40B4-BE49-F238E27FC236}">
                  <a16:creationId xmlns:a16="http://schemas.microsoft.com/office/drawing/2014/main" id="{D5BBAC1C-4F5C-C981-EB49-733FA9230BE1}"/>
                </a:ext>
              </a:extLst>
            </p:cNvPr>
            <p:cNvSpPr>
              <a:spLocks noChangeArrowheads="1"/>
            </p:cNvSpPr>
            <p:nvPr/>
          </p:nvSpPr>
          <p:spPr bwMode="auto">
            <a:xfrm>
              <a:off x="1391" y="645"/>
              <a:ext cx="316" cy="2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lnSpc>
                  <a:spcPct val="95000"/>
                </a:lnSpc>
                <a:defRPr/>
              </a:pPr>
              <a:r>
                <a:rPr lang="en-US" sz="1000" b="1">
                  <a:latin typeface="Helvetica" charset="0"/>
                  <a:ea typeface="ＭＳ Ｐゴシック" charset="0"/>
                </a:rPr>
                <a:t>Parts</a:t>
              </a:r>
            </a:p>
            <a:p>
              <a:pPr algn="ctr" eaLnBrk="0" hangingPunct="0">
                <a:lnSpc>
                  <a:spcPct val="95000"/>
                </a:lnSpc>
                <a:defRPr/>
              </a:pPr>
              <a:r>
                <a:rPr lang="en-US" sz="1000" b="1">
                  <a:latin typeface="Helvetica" charset="0"/>
                  <a:ea typeface="ＭＳ Ｐゴシック" charset="0"/>
                </a:rPr>
                <a:t>Fails</a:t>
              </a:r>
            </a:p>
          </p:txBody>
        </p:sp>
        <p:sp>
          <p:nvSpPr>
            <p:cNvPr id="808116" name="Rectangle 180">
              <a:extLst>
                <a:ext uri="{FF2B5EF4-FFF2-40B4-BE49-F238E27FC236}">
                  <a16:creationId xmlns:a16="http://schemas.microsoft.com/office/drawing/2014/main" id="{FE97F7F3-49A1-13A5-166A-8A6134FDB258}"/>
                </a:ext>
              </a:extLst>
            </p:cNvPr>
            <p:cNvSpPr>
              <a:spLocks noChangeArrowheads="1"/>
            </p:cNvSpPr>
            <p:nvPr/>
          </p:nvSpPr>
          <p:spPr bwMode="auto">
            <a:xfrm>
              <a:off x="1799" y="711"/>
              <a:ext cx="414" cy="26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lnSpc>
                  <a:spcPct val="90000"/>
                </a:lnSpc>
                <a:defRPr/>
              </a:pPr>
              <a:r>
                <a:rPr lang="en-US" sz="1000" b="1">
                  <a:latin typeface="Arial" charset="0"/>
                  <a:ea typeface="ＭＳ Ｐゴシック" charset="0"/>
                </a:rPr>
                <a:t>Move</a:t>
              </a:r>
            </a:p>
            <a:p>
              <a:pPr algn="ctr" eaLnBrk="0" hangingPunct="0">
                <a:defRPr/>
              </a:pPr>
              <a:r>
                <a:rPr lang="en-US" sz="1000" b="1">
                  <a:latin typeface="Arial" charset="0"/>
                  <a:ea typeface="ＭＳ Ｐゴシック" charset="0"/>
                </a:rPr>
                <a:t>to Shop</a:t>
              </a:r>
            </a:p>
          </p:txBody>
        </p:sp>
        <p:sp>
          <p:nvSpPr>
            <p:cNvPr id="808117" name="Rectangle 181">
              <a:extLst>
                <a:ext uri="{FF2B5EF4-FFF2-40B4-BE49-F238E27FC236}">
                  <a16:creationId xmlns:a16="http://schemas.microsoft.com/office/drawing/2014/main" id="{C5BB009E-0C4D-C432-B153-6BED5433AE98}"/>
                </a:ext>
              </a:extLst>
            </p:cNvPr>
            <p:cNvSpPr>
              <a:spLocks noChangeArrowheads="1"/>
            </p:cNvSpPr>
            <p:nvPr/>
          </p:nvSpPr>
          <p:spPr bwMode="auto">
            <a:xfrm>
              <a:off x="1854" y="1039"/>
              <a:ext cx="476" cy="1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000" b="1">
                  <a:latin typeface="Arial" charset="0"/>
                  <a:ea typeface="ＭＳ Ｐゴシック" charset="0"/>
                </a:rPr>
                <a:t>Diagnose</a:t>
              </a:r>
            </a:p>
          </p:txBody>
        </p:sp>
        <p:sp>
          <p:nvSpPr>
            <p:cNvPr id="808118" name="Rectangle 182">
              <a:extLst>
                <a:ext uri="{FF2B5EF4-FFF2-40B4-BE49-F238E27FC236}">
                  <a16:creationId xmlns:a16="http://schemas.microsoft.com/office/drawing/2014/main" id="{6FD90276-DC3E-B956-8758-7211B2B0659F}"/>
                </a:ext>
              </a:extLst>
            </p:cNvPr>
            <p:cNvSpPr>
              <a:spLocks noChangeArrowheads="1"/>
            </p:cNvSpPr>
            <p:nvPr/>
          </p:nvSpPr>
          <p:spPr bwMode="auto">
            <a:xfrm>
              <a:off x="695" y="1003"/>
              <a:ext cx="569" cy="2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000" b="1">
                  <a:latin typeface="Arial" charset="0"/>
                  <a:ea typeface="ＭＳ Ｐゴシック" charset="0"/>
                </a:rPr>
                <a:t>Move</a:t>
              </a:r>
            </a:p>
            <a:p>
              <a:pPr algn="ctr" eaLnBrk="0" hangingPunct="0">
                <a:defRPr/>
              </a:pPr>
              <a:r>
                <a:rPr lang="en-US" sz="1000" b="1">
                  <a:latin typeface="Arial" charset="0"/>
                  <a:ea typeface="ＭＳ Ｐゴシック" charset="0"/>
                </a:rPr>
                <a:t>to Flightline</a:t>
              </a:r>
            </a:p>
          </p:txBody>
        </p:sp>
        <p:sp>
          <p:nvSpPr>
            <p:cNvPr id="808119" name="Rectangle 183">
              <a:extLst>
                <a:ext uri="{FF2B5EF4-FFF2-40B4-BE49-F238E27FC236}">
                  <a16:creationId xmlns:a16="http://schemas.microsoft.com/office/drawing/2014/main" id="{28703F58-ED13-E681-F57C-0ED4D700EF2B}"/>
                </a:ext>
              </a:extLst>
            </p:cNvPr>
            <p:cNvSpPr>
              <a:spLocks noChangeArrowheads="1"/>
            </p:cNvSpPr>
            <p:nvPr/>
          </p:nvSpPr>
          <p:spPr bwMode="auto">
            <a:xfrm>
              <a:off x="2022" y="1255"/>
              <a:ext cx="334" cy="1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000" b="1">
                  <a:latin typeface="Arial" charset="0"/>
                  <a:ea typeface="ＭＳ Ｐゴシック" charset="0"/>
                </a:rPr>
                <a:t>NRTS</a:t>
              </a:r>
            </a:p>
          </p:txBody>
        </p:sp>
        <p:sp>
          <p:nvSpPr>
            <p:cNvPr id="808120" name="Rectangle 184">
              <a:extLst>
                <a:ext uri="{FF2B5EF4-FFF2-40B4-BE49-F238E27FC236}">
                  <a16:creationId xmlns:a16="http://schemas.microsoft.com/office/drawing/2014/main" id="{B21DEA4C-0442-1CA3-6B50-EEC912065673}"/>
                </a:ext>
              </a:extLst>
            </p:cNvPr>
            <p:cNvSpPr>
              <a:spLocks noChangeArrowheads="1"/>
            </p:cNvSpPr>
            <p:nvPr/>
          </p:nvSpPr>
          <p:spPr bwMode="auto">
            <a:xfrm>
              <a:off x="1917" y="1466"/>
              <a:ext cx="414" cy="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lnSpc>
                  <a:spcPct val="80000"/>
                </a:lnSpc>
                <a:defRPr/>
              </a:pPr>
              <a:r>
                <a:rPr lang="en-US" sz="1000" b="1">
                  <a:latin typeface="Arial" charset="0"/>
                  <a:ea typeface="ＭＳ Ｐゴシック" charset="0"/>
                </a:rPr>
                <a:t>Wait for</a:t>
              </a:r>
            </a:p>
            <a:p>
              <a:pPr algn="ctr" eaLnBrk="0" hangingPunct="0">
                <a:lnSpc>
                  <a:spcPct val="80000"/>
                </a:lnSpc>
                <a:defRPr/>
              </a:pPr>
              <a:r>
                <a:rPr lang="en-US" sz="1000" b="1">
                  <a:latin typeface="Arial" charset="0"/>
                  <a:ea typeface="ＭＳ Ｐゴシック" charset="0"/>
                </a:rPr>
                <a:t>Trans</a:t>
              </a:r>
            </a:p>
          </p:txBody>
        </p:sp>
        <p:sp>
          <p:nvSpPr>
            <p:cNvPr id="808121" name="Rectangle 185">
              <a:extLst>
                <a:ext uri="{FF2B5EF4-FFF2-40B4-BE49-F238E27FC236}">
                  <a16:creationId xmlns:a16="http://schemas.microsoft.com/office/drawing/2014/main" id="{9038A59D-16F8-9559-F7E6-59F85F177E99}"/>
                </a:ext>
              </a:extLst>
            </p:cNvPr>
            <p:cNvSpPr>
              <a:spLocks noChangeArrowheads="1"/>
            </p:cNvSpPr>
            <p:nvPr/>
          </p:nvSpPr>
          <p:spPr bwMode="auto">
            <a:xfrm>
              <a:off x="1611" y="1667"/>
              <a:ext cx="418" cy="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lnSpc>
                  <a:spcPct val="80000"/>
                </a:lnSpc>
                <a:defRPr/>
              </a:pPr>
              <a:r>
                <a:rPr lang="en-US" sz="1000" b="1">
                  <a:latin typeface="Arial" charset="0"/>
                  <a:ea typeface="ＭＳ Ｐゴシック" charset="0"/>
                </a:rPr>
                <a:t>Move to</a:t>
              </a:r>
            </a:p>
            <a:p>
              <a:pPr algn="ctr" eaLnBrk="0" hangingPunct="0">
                <a:lnSpc>
                  <a:spcPct val="80000"/>
                </a:lnSpc>
                <a:defRPr/>
              </a:pPr>
              <a:r>
                <a:rPr lang="en-US" sz="1000" b="1">
                  <a:latin typeface="Arial" charset="0"/>
                  <a:ea typeface="ＭＳ Ｐゴシック" charset="0"/>
                </a:rPr>
                <a:t>Supply</a:t>
              </a:r>
            </a:p>
          </p:txBody>
        </p:sp>
        <p:sp>
          <p:nvSpPr>
            <p:cNvPr id="808122" name="Rectangle 186">
              <a:extLst>
                <a:ext uri="{FF2B5EF4-FFF2-40B4-BE49-F238E27FC236}">
                  <a16:creationId xmlns:a16="http://schemas.microsoft.com/office/drawing/2014/main" id="{915D2933-EFB3-4F33-7BB2-097014E7BF89}"/>
                </a:ext>
              </a:extLst>
            </p:cNvPr>
            <p:cNvSpPr>
              <a:spLocks noChangeArrowheads="1"/>
            </p:cNvSpPr>
            <p:nvPr/>
          </p:nvSpPr>
          <p:spPr bwMode="auto">
            <a:xfrm>
              <a:off x="1525" y="1445"/>
              <a:ext cx="325" cy="1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000" b="1">
                  <a:latin typeface="Arial" charset="0"/>
                  <a:ea typeface="ＭＳ Ｐゴシック" charset="0"/>
                </a:rPr>
                <a:t>Fixed</a:t>
              </a:r>
            </a:p>
          </p:txBody>
        </p:sp>
        <p:sp>
          <p:nvSpPr>
            <p:cNvPr id="808123" name="Rectangle 187">
              <a:extLst>
                <a:ext uri="{FF2B5EF4-FFF2-40B4-BE49-F238E27FC236}">
                  <a16:creationId xmlns:a16="http://schemas.microsoft.com/office/drawing/2014/main" id="{9103F064-CDE8-FFCA-6B57-AA4764DD7813}"/>
                </a:ext>
              </a:extLst>
            </p:cNvPr>
            <p:cNvSpPr>
              <a:spLocks noChangeArrowheads="1"/>
            </p:cNvSpPr>
            <p:nvPr/>
          </p:nvSpPr>
          <p:spPr bwMode="auto">
            <a:xfrm>
              <a:off x="553" y="2100"/>
              <a:ext cx="618" cy="1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000" b="1">
                  <a:latin typeface="Arial" charset="0"/>
                  <a:ea typeface="ＭＳ Ｐゴシック" charset="0"/>
                </a:rPr>
                <a:t>Move to TMO</a:t>
              </a:r>
            </a:p>
          </p:txBody>
        </p:sp>
        <p:sp>
          <p:nvSpPr>
            <p:cNvPr id="808124" name="Rectangle 188">
              <a:extLst>
                <a:ext uri="{FF2B5EF4-FFF2-40B4-BE49-F238E27FC236}">
                  <a16:creationId xmlns:a16="http://schemas.microsoft.com/office/drawing/2014/main" id="{C6578EF5-78F3-6D7B-751D-E9719AEB5CB8}"/>
                </a:ext>
              </a:extLst>
            </p:cNvPr>
            <p:cNvSpPr>
              <a:spLocks noChangeArrowheads="1"/>
            </p:cNvSpPr>
            <p:nvPr/>
          </p:nvSpPr>
          <p:spPr bwMode="auto">
            <a:xfrm>
              <a:off x="849" y="2367"/>
              <a:ext cx="414" cy="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lnSpc>
                  <a:spcPct val="80000"/>
                </a:lnSpc>
                <a:defRPr/>
              </a:pPr>
              <a:r>
                <a:rPr lang="en-US" sz="1000" b="1">
                  <a:latin typeface="Arial" charset="0"/>
                  <a:ea typeface="ＭＳ Ｐゴシック" charset="0"/>
                </a:rPr>
                <a:t>Wait for</a:t>
              </a:r>
            </a:p>
            <a:p>
              <a:pPr algn="ctr" eaLnBrk="0" hangingPunct="0">
                <a:lnSpc>
                  <a:spcPct val="80000"/>
                </a:lnSpc>
                <a:defRPr/>
              </a:pPr>
              <a:r>
                <a:rPr lang="en-US" sz="1000" b="1">
                  <a:latin typeface="Arial" charset="0"/>
                  <a:ea typeface="ＭＳ Ｐゴシック" charset="0"/>
                </a:rPr>
                <a:t>Trans</a:t>
              </a:r>
            </a:p>
          </p:txBody>
        </p:sp>
        <p:sp>
          <p:nvSpPr>
            <p:cNvPr id="808125" name="Rectangle 189">
              <a:extLst>
                <a:ext uri="{FF2B5EF4-FFF2-40B4-BE49-F238E27FC236}">
                  <a16:creationId xmlns:a16="http://schemas.microsoft.com/office/drawing/2014/main" id="{5EF7F9AA-0BE5-4A18-B90B-6A49C47BDF6E}"/>
                </a:ext>
              </a:extLst>
            </p:cNvPr>
            <p:cNvSpPr>
              <a:spLocks noChangeArrowheads="1"/>
            </p:cNvSpPr>
            <p:nvPr/>
          </p:nvSpPr>
          <p:spPr bwMode="auto">
            <a:xfrm>
              <a:off x="1469" y="2430"/>
              <a:ext cx="667" cy="1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000" b="1">
                  <a:latin typeface="Arial" charset="0"/>
                  <a:ea typeface="ＭＳ Ｐゴシック" charset="0"/>
                </a:rPr>
                <a:t>Move to Depot</a:t>
              </a:r>
            </a:p>
          </p:txBody>
        </p:sp>
        <p:sp>
          <p:nvSpPr>
            <p:cNvPr id="808126" name="Rectangle 190">
              <a:extLst>
                <a:ext uri="{FF2B5EF4-FFF2-40B4-BE49-F238E27FC236}">
                  <a16:creationId xmlns:a16="http://schemas.microsoft.com/office/drawing/2014/main" id="{30628361-2A5B-EBE8-B260-06EA3D1A8258}"/>
                </a:ext>
              </a:extLst>
            </p:cNvPr>
            <p:cNvSpPr>
              <a:spLocks noChangeArrowheads="1"/>
            </p:cNvSpPr>
            <p:nvPr/>
          </p:nvSpPr>
          <p:spPr bwMode="auto">
            <a:xfrm>
              <a:off x="2890" y="1437"/>
              <a:ext cx="418" cy="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lnSpc>
                  <a:spcPct val="80000"/>
                </a:lnSpc>
                <a:defRPr/>
              </a:pPr>
              <a:r>
                <a:rPr lang="en-US" sz="1000" b="1">
                  <a:latin typeface="Arial" charset="0"/>
                  <a:ea typeface="ＭＳ Ｐゴシック" charset="0"/>
                </a:rPr>
                <a:t>Move to</a:t>
              </a:r>
            </a:p>
            <a:p>
              <a:pPr algn="ctr" eaLnBrk="0" hangingPunct="0">
                <a:lnSpc>
                  <a:spcPct val="80000"/>
                </a:lnSpc>
                <a:defRPr/>
              </a:pPr>
              <a:r>
                <a:rPr lang="en-US" sz="1000" b="1">
                  <a:latin typeface="Arial" charset="0"/>
                  <a:ea typeface="ＭＳ Ｐゴシック" charset="0"/>
                </a:rPr>
                <a:t>Depot</a:t>
              </a:r>
            </a:p>
          </p:txBody>
        </p:sp>
        <p:sp>
          <p:nvSpPr>
            <p:cNvPr id="808127" name="Rectangle 191">
              <a:extLst>
                <a:ext uri="{FF2B5EF4-FFF2-40B4-BE49-F238E27FC236}">
                  <a16:creationId xmlns:a16="http://schemas.microsoft.com/office/drawing/2014/main" id="{4C41FD02-FBD6-2894-F29B-B75B54C83CAA}"/>
                </a:ext>
              </a:extLst>
            </p:cNvPr>
            <p:cNvSpPr>
              <a:spLocks noChangeArrowheads="1"/>
            </p:cNvSpPr>
            <p:nvPr/>
          </p:nvSpPr>
          <p:spPr bwMode="auto">
            <a:xfrm>
              <a:off x="3482" y="1749"/>
              <a:ext cx="547" cy="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lnSpc>
                  <a:spcPct val="80000"/>
                </a:lnSpc>
                <a:defRPr/>
              </a:pPr>
              <a:r>
                <a:rPr lang="en-US" sz="1000" b="1">
                  <a:latin typeface="Arial" charset="0"/>
                  <a:ea typeface="ＭＳ Ｐゴシック" charset="0"/>
                </a:rPr>
                <a:t>Move to</a:t>
              </a:r>
            </a:p>
            <a:p>
              <a:pPr algn="ctr" eaLnBrk="0" hangingPunct="0">
                <a:lnSpc>
                  <a:spcPct val="80000"/>
                </a:lnSpc>
                <a:defRPr/>
              </a:pPr>
              <a:r>
                <a:rPr lang="en-US" sz="1000" b="1">
                  <a:latin typeface="Arial" charset="0"/>
                  <a:ea typeface="ＭＳ Ｐゴシック" charset="0"/>
                </a:rPr>
                <a:t>Warehouse</a:t>
              </a:r>
            </a:p>
          </p:txBody>
        </p:sp>
        <p:sp>
          <p:nvSpPr>
            <p:cNvPr id="808128" name="Rectangle 192">
              <a:extLst>
                <a:ext uri="{FF2B5EF4-FFF2-40B4-BE49-F238E27FC236}">
                  <a16:creationId xmlns:a16="http://schemas.microsoft.com/office/drawing/2014/main" id="{51D722B6-A946-6373-715C-95E18A9825DF}"/>
                </a:ext>
              </a:extLst>
            </p:cNvPr>
            <p:cNvSpPr>
              <a:spLocks noChangeArrowheads="1"/>
            </p:cNvSpPr>
            <p:nvPr/>
          </p:nvSpPr>
          <p:spPr bwMode="auto">
            <a:xfrm>
              <a:off x="3557" y="1945"/>
              <a:ext cx="428" cy="202"/>
            </a:xfrm>
            <a:prstGeom prst="rect">
              <a:avLst/>
            </a:prstGeom>
            <a:noFill/>
            <a:ln w="12700">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200" b="1">
                  <a:latin typeface="Arial" charset="0"/>
                  <a:ea typeface="ＭＳ Ｐゴシック" charset="0"/>
                </a:rPr>
                <a:t>HOLD!</a:t>
              </a:r>
            </a:p>
          </p:txBody>
        </p:sp>
        <p:sp>
          <p:nvSpPr>
            <p:cNvPr id="808129" name="Rectangle 193">
              <a:extLst>
                <a:ext uri="{FF2B5EF4-FFF2-40B4-BE49-F238E27FC236}">
                  <a16:creationId xmlns:a16="http://schemas.microsoft.com/office/drawing/2014/main" id="{42EA35DD-D646-AF97-EBA1-9124D7EDDB4A}"/>
                </a:ext>
              </a:extLst>
            </p:cNvPr>
            <p:cNvSpPr>
              <a:spLocks noChangeArrowheads="1"/>
            </p:cNvSpPr>
            <p:nvPr/>
          </p:nvSpPr>
          <p:spPr bwMode="auto">
            <a:xfrm>
              <a:off x="3420" y="2122"/>
              <a:ext cx="698" cy="2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lnSpc>
                  <a:spcPct val="80000"/>
                </a:lnSpc>
                <a:defRPr/>
              </a:pPr>
              <a:r>
                <a:rPr lang="en-US" sz="1000" b="1">
                  <a:latin typeface="Arial" charset="0"/>
                  <a:ea typeface="ＭＳ Ｐゴシック" charset="0"/>
                </a:rPr>
                <a:t>For Days,</a:t>
              </a:r>
            </a:p>
            <a:p>
              <a:pPr algn="ctr" eaLnBrk="0" hangingPunct="0">
                <a:defRPr/>
              </a:pPr>
              <a:r>
                <a:rPr lang="en-US" sz="1000" b="1">
                  <a:latin typeface="Arial" charset="0"/>
                  <a:ea typeface="ＭＳ Ｐゴシック" charset="0"/>
                </a:rPr>
                <a:t>Weeks, Months</a:t>
              </a:r>
            </a:p>
          </p:txBody>
        </p:sp>
        <p:sp>
          <p:nvSpPr>
            <p:cNvPr id="808130" name="Rectangle 194">
              <a:extLst>
                <a:ext uri="{FF2B5EF4-FFF2-40B4-BE49-F238E27FC236}">
                  <a16:creationId xmlns:a16="http://schemas.microsoft.com/office/drawing/2014/main" id="{922977EB-8399-B56F-167A-6AB84842A695}"/>
                </a:ext>
              </a:extLst>
            </p:cNvPr>
            <p:cNvSpPr>
              <a:spLocks noChangeArrowheads="1"/>
            </p:cNvSpPr>
            <p:nvPr/>
          </p:nvSpPr>
          <p:spPr bwMode="auto">
            <a:xfrm>
              <a:off x="4069" y="2076"/>
              <a:ext cx="454" cy="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lnSpc>
                  <a:spcPct val="80000"/>
                </a:lnSpc>
                <a:defRPr/>
              </a:pPr>
              <a:r>
                <a:rPr lang="en-US" sz="1000" b="1">
                  <a:latin typeface="Arial" charset="0"/>
                  <a:ea typeface="ＭＳ Ｐゴシック" charset="0"/>
                </a:rPr>
                <a:t>Decision</a:t>
              </a:r>
            </a:p>
            <a:p>
              <a:pPr algn="ctr" eaLnBrk="0" hangingPunct="0">
                <a:lnSpc>
                  <a:spcPct val="80000"/>
                </a:lnSpc>
                <a:defRPr/>
              </a:pPr>
              <a:r>
                <a:rPr lang="en-US" sz="1000" b="1">
                  <a:latin typeface="Arial" charset="0"/>
                  <a:ea typeface="ＭＳ Ｐゴシック" charset="0"/>
                </a:rPr>
                <a:t>to Induct</a:t>
              </a:r>
            </a:p>
          </p:txBody>
        </p:sp>
        <p:sp>
          <p:nvSpPr>
            <p:cNvPr id="808131" name="Rectangle 195">
              <a:extLst>
                <a:ext uri="{FF2B5EF4-FFF2-40B4-BE49-F238E27FC236}">
                  <a16:creationId xmlns:a16="http://schemas.microsoft.com/office/drawing/2014/main" id="{A89958E4-452B-CBA3-1747-75E34BE61AA5}"/>
                </a:ext>
              </a:extLst>
            </p:cNvPr>
            <p:cNvSpPr>
              <a:spLocks noChangeArrowheads="1"/>
            </p:cNvSpPr>
            <p:nvPr/>
          </p:nvSpPr>
          <p:spPr bwMode="auto">
            <a:xfrm>
              <a:off x="3982" y="2440"/>
              <a:ext cx="414" cy="25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000" b="1">
                  <a:latin typeface="Arial" charset="0"/>
                  <a:ea typeface="ＭＳ Ｐゴシック" charset="0"/>
                </a:rPr>
                <a:t>Wait for</a:t>
              </a:r>
            </a:p>
            <a:p>
              <a:pPr algn="ctr" eaLnBrk="0" hangingPunct="0">
                <a:lnSpc>
                  <a:spcPct val="80000"/>
                </a:lnSpc>
                <a:defRPr/>
              </a:pPr>
              <a:r>
                <a:rPr lang="en-US" sz="1000" b="1">
                  <a:latin typeface="Arial" charset="0"/>
                  <a:ea typeface="ＭＳ Ｐゴシック" charset="0"/>
                </a:rPr>
                <a:t>Trans</a:t>
              </a:r>
            </a:p>
          </p:txBody>
        </p:sp>
        <p:sp>
          <p:nvSpPr>
            <p:cNvPr id="808132" name="Rectangle 196">
              <a:extLst>
                <a:ext uri="{FF2B5EF4-FFF2-40B4-BE49-F238E27FC236}">
                  <a16:creationId xmlns:a16="http://schemas.microsoft.com/office/drawing/2014/main" id="{02102CC4-BAB8-E7D1-5226-E0BA87CA273D}"/>
                </a:ext>
              </a:extLst>
            </p:cNvPr>
            <p:cNvSpPr>
              <a:spLocks noChangeArrowheads="1"/>
            </p:cNvSpPr>
            <p:nvPr/>
          </p:nvSpPr>
          <p:spPr bwMode="auto">
            <a:xfrm>
              <a:off x="3038" y="2566"/>
              <a:ext cx="632" cy="1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000" b="1">
                  <a:latin typeface="Arial" charset="0"/>
                  <a:ea typeface="ＭＳ Ｐゴシック" charset="0"/>
                </a:rPr>
                <a:t>Move to Base</a:t>
              </a:r>
            </a:p>
          </p:txBody>
        </p:sp>
        <p:sp>
          <p:nvSpPr>
            <p:cNvPr id="808133" name="Rectangle 197">
              <a:extLst>
                <a:ext uri="{FF2B5EF4-FFF2-40B4-BE49-F238E27FC236}">
                  <a16:creationId xmlns:a16="http://schemas.microsoft.com/office/drawing/2014/main" id="{2F729008-1014-C7B5-ABBD-D1433F74D782}"/>
                </a:ext>
              </a:extLst>
            </p:cNvPr>
            <p:cNvSpPr>
              <a:spLocks noChangeArrowheads="1"/>
            </p:cNvSpPr>
            <p:nvPr/>
          </p:nvSpPr>
          <p:spPr bwMode="auto">
            <a:xfrm>
              <a:off x="4548" y="2251"/>
              <a:ext cx="418" cy="27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000" b="1">
                  <a:latin typeface="Arial" charset="0"/>
                  <a:ea typeface="ＭＳ Ｐゴシック" charset="0"/>
                </a:rPr>
                <a:t>Move to</a:t>
              </a:r>
            </a:p>
            <a:p>
              <a:pPr algn="ctr" eaLnBrk="0" hangingPunct="0">
                <a:defRPr/>
              </a:pPr>
              <a:r>
                <a:rPr lang="en-US" sz="1000" b="1">
                  <a:latin typeface="Arial" charset="0"/>
                  <a:ea typeface="ＭＳ Ｐゴシック" charset="0"/>
                </a:rPr>
                <a:t>TMO</a:t>
              </a:r>
            </a:p>
          </p:txBody>
        </p:sp>
        <p:sp>
          <p:nvSpPr>
            <p:cNvPr id="808134" name="Rectangle 198">
              <a:extLst>
                <a:ext uri="{FF2B5EF4-FFF2-40B4-BE49-F238E27FC236}">
                  <a16:creationId xmlns:a16="http://schemas.microsoft.com/office/drawing/2014/main" id="{7A73320D-9E87-230C-BD85-CD1FD65CFDAB}"/>
                </a:ext>
              </a:extLst>
            </p:cNvPr>
            <p:cNvSpPr>
              <a:spLocks noChangeArrowheads="1"/>
            </p:cNvSpPr>
            <p:nvPr/>
          </p:nvSpPr>
          <p:spPr bwMode="auto">
            <a:xfrm>
              <a:off x="4905" y="1898"/>
              <a:ext cx="418" cy="32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lnSpc>
                  <a:spcPct val="80000"/>
                </a:lnSpc>
                <a:defRPr/>
              </a:pPr>
              <a:r>
                <a:rPr lang="en-US" sz="1000" b="1">
                  <a:latin typeface="Arial" charset="0"/>
                  <a:ea typeface="ＭＳ Ｐゴシック" charset="0"/>
                </a:rPr>
                <a:t>Wait for</a:t>
              </a:r>
            </a:p>
            <a:p>
              <a:pPr algn="ctr" eaLnBrk="0" hangingPunct="0">
                <a:lnSpc>
                  <a:spcPct val="80000"/>
                </a:lnSpc>
                <a:defRPr/>
              </a:pPr>
              <a:r>
                <a:rPr lang="en-US" sz="1000" b="1">
                  <a:latin typeface="Arial" charset="0"/>
                  <a:ea typeface="ＭＳ Ｐゴシック" charset="0"/>
                </a:rPr>
                <a:t>IM</a:t>
              </a:r>
            </a:p>
            <a:p>
              <a:pPr algn="ctr" eaLnBrk="0" hangingPunct="0">
                <a:lnSpc>
                  <a:spcPct val="80000"/>
                </a:lnSpc>
                <a:defRPr/>
              </a:pPr>
              <a:r>
                <a:rPr lang="en-US" sz="1000" b="1">
                  <a:latin typeface="Arial" charset="0"/>
                  <a:ea typeface="ＭＳ Ｐゴシック" charset="0"/>
                </a:rPr>
                <a:t>Release</a:t>
              </a:r>
            </a:p>
          </p:txBody>
        </p:sp>
        <p:sp>
          <p:nvSpPr>
            <p:cNvPr id="808135" name="Rectangle 199">
              <a:extLst>
                <a:ext uri="{FF2B5EF4-FFF2-40B4-BE49-F238E27FC236}">
                  <a16:creationId xmlns:a16="http://schemas.microsoft.com/office/drawing/2014/main" id="{213DBC52-8043-D7E2-5425-789FFB771C2E}"/>
                </a:ext>
              </a:extLst>
            </p:cNvPr>
            <p:cNvSpPr>
              <a:spLocks noChangeArrowheads="1"/>
            </p:cNvSpPr>
            <p:nvPr/>
          </p:nvSpPr>
          <p:spPr bwMode="auto">
            <a:xfrm>
              <a:off x="5204" y="1623"/>
              <a:ext cx="232" cy="1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000" b="1">
                  <a:latin typeface="Arial" charset="0"/>
                  <a:ea typeface="ＭＳ Ｐゴシック" charset="0"/>
                </a:rPr>
                <a:t>Fix</a:t>
              </a:r>
            </a:p>
          </p:txBody>
        </p:sp>
        <p:sp>
          <p:nvSpPr>
            <p:cNvPr id="808136" name="Rectangle 200">
              <a:extLst>
                <a:ext uri="{FF2B5EF4-FFF2-40B4-BE49-F238E27FC236}">
                  <a16:creationId xmlns:a16="http://schemas.microsoft.com/office/drawing/2014/main" id="{11E64FF1-6512-2F79-DFC4-F013F3B4D295}"/>
                </a:ext>
              </a:extLst>
            </p:cNvPr>
            <p:cNvSpPr>
              <a:spLocks noChangeArrowheads="1"/>
            </p:cNvSpPr>
            <p:nvPr/>
          </p:nvSpPr>
          <p:spPr bwMode="auto">
            <a:xfrm>
              <a:off x="4526" y="1716"/>
              <a:ext cx="320" cy="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lnSpc>
                  <a:spcPct val="80000"/>
                </a:lnSpc>
                <a:defRPr/>
              </a:pPr>
              <a:r>
                <a:rPr lang="en-US" sz="1000" b="1">
                  <a:latin typeface="Arial" charset="0"/>
                  <a:ea typeface="ＭＳ Ｐゴシック" charset="0"/>
                </a:rPr>
                <a:t>Fix/</a:t>
              </a:r>
            </a:p>
            <a:p>
              <a:pPr algn="ctr" eaLnBrk="0" hangingPunct="0">
                <a:lnSpc>
                  <a:spcPct val="80000"/>
                </a:lnSpc>
                <a:defRPr/>
              </a:pPr>
              <a:r>
                <a:rPr lang="en-US" sz="1000" b="1">
                  <a:latin typeface="Arial" charset="0"/>
                  <a:ea typeface="ＭＳ Ｐゴシック" charset="0"/>
                </a:rPr>
                <a:t>Store</a:t>
              </a:r>
            </a:p>
          </p:txBody>
        </p:sp>
        <p:sp>
          <p:nvSpPr>
            <p:cNvPr id="808137" name="Rectangle 201">
              <a:extLst>
                <a:ext uri="{FF2B5EF4-FFF2-40B4-BE49-F238E27FC236}">
                  <a16:creationId xmlns:a16="http://schemas.microsoft.com/office/drawing/2014/main" id="{579DBCE7-0ED4-F321-8E12-76667C4DF043}"/>
                </a:ext>
              </a:extLst>
            </p:cNvPr>
            <p:cNvSpPr>
              <a:spLocks noChangeArrowheads="1"/>
            </p:cNvSpPr>
            <p:nvPr/>
          </p:nvSpPr>
          <p:spPr bwMode="auto">
            <a:xfrm>
              <a:off x="4895" y="1571"/>
              <a:ext cx="303" cy="1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000" b="1">
                  <a:latin typeface="Arial" charset="0"/>
                  <a:ea typeface="ＭＳ Ｐゴシック" charset="0"/>
                </a:rPr>
                <a:t>AWP</a:t>
              </a:r>
            </a:p>
          </p:txBody>
        </p:sp>
        <p:sp>
          <p:nvSpPr>
            <p:cNvPr id="808138" name="Rectangle 202">
              <a:extLst>
                <a:ext uri="{FF2B5EF4-FFF2-40B4-BE49-F238E27FC236}">
                  <a16:creationId xmlns:a16="http://schemas.microsoft.com/office/drawing/2014/main" id="{2BA40625-EE40-37C1-E278-28A55DC717D5}"/>
                </a:ext>
              </a:extLst>
            </p:cNvPr>
            <p:cNvSpPr>
              <a:spLocks noChangeArrowheads="1"/>
            </p:cNvSpPr>
            <p:nvPr/>
          </p:nvSpPr>
          <p:spPr bwMode="auto">
            <a:xfrm>
              <a:off x="5015" y="1339"/>
              <a:ext cx="476" cy="1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000" b="1">
                  <a:latin typeface="Arial" charset="0"/>
                  <a:ea typeface="ＭＳ Ｐゴシック" charset="0"/>
                </a:rPr>
                <a:t>Diagnose</a:t>
              </a:r>
            </a:p>
          </p:txBody>
        </p:sp>
        <p:sp>
          <p:nvSpPr>
            <p:cNvPr id="808139" name="Rectangle 203">
              <a:extLst>
                <a:ext uri="{FF2B5EF4-FFF2-40B4-BE49-F238E27FC236}">
                  <a16:creationId xmlns:a16="http://schemas.microsoft.com/office/drawing/2014/main" id="{E4DAD5D2-8292-1CBC-C306-1827E5C94474}"/>
                </a:ext>
              </a:extLst>
            </p:cNvPr>
            <p:cNvSpPr>
              <a:spLocks noChangeArrowheads="1"/>
            </p:cNvSpPr>
            <p:nvPr/>
          </p:nvSpPr>
          <p:spPr bwMode="auto">
            <a:xfrm>
              <a:off x="4991" y="1044"/>
              <a:ext cx="400" cy="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lnSpc>
                  <a:spcPct val="80000"/>
                </a:lnSpc>
                <a:defRPr/>
              </a:pPr>
              <a:r>
                <a:rPr lang="en-US" sz="1000" b="1">
                  <a:latin typeface="Arial" charset="0"/>
                  <a:ea typeface="ＭＳ Ｐゴシック" charset="0"/>
                </a:rPr>
                <a:t>QUEUE</a:t>
              </a:r>
            </a:p>
            <a:p>
              <a:pPr algn="ctr" eaLnBrk="0" hangingPunct="0">
                <a:lnSpc>
                  <a:spcPct val="80000"/>
                </a:lnSpc>
                <a:defRPr/>
              </a:pPr>
              <a:r>
                <a:rPr lang="en-US" sz="1000" b="1">
                  <a:latin typeface="Arial" charset="0"/>
                  <a:ea typeface="ＭＳ Ｐゴシック" charset="0"/>
                </a:rPr>
                <a:t>(Batch)</a:t>
              </a:r>
            </a:p>
          </p:txBody>
        </p:sp>
        <p:sp>
          <p:nvSpPr>
            <p:cNvPr id="808140" name="Rectangle 204">
              <a:extLst>
                <a:ext uri="{FF2B5EF4-FFF2-40B4-BE49-F238E27FC236}">
                  <a16:creationId xmlns:a16="http://schemas.microsoft.com/office/drawing/2014/main" id="{36775382-3134-EFE7-DE29-7E038932D782}"/>
                </a:ext>
              </a:extLst>
            </p:cNvPr>
            <p:cNvSpPr>
              <a:spLocks noChangeArrowheads="1"/>
            </p:cNvSpPr>
            <p:nvPr/>
          </p:nvSpPr>
          <p:spPr bwMode="auto">
            <a:xfrm>
              <a:off x="4752" y="751"/>
              <a:ext cx="418" cy="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lnSpc>
                  <a:spcPct val="80000"/>
                </a:lnSpc>
                <a:defRPr/>
              </a:pPr>
              <a:r>
                <a:rPr lang="en-US" sz="1000" b="1">
                  <a:latin typeface="Arial" charset="0"/>
                  <a:ea typeface="ＭＳ Ｐゴシック" charset="0"/>
                </a:rPr>
                <a:t>Move to</a:t>
              </a:r>
            </a:p>
            <a:p>
              <a:pPr algn="ctr" eaLnBrk="0" hangingPunct="0">
                <a:lnSpc>
                  <a:spcPct val="80000"/>
                </a:lnSpc>
                <a:defRPr/>
              </a:pPr>
              <a:r>
                <a:rPr lang="en-US" sz="1000" b="1">
                  <a:latin typeface="Arial" charset="0"/>
                  <a:ea typeface="ＭＳ Ｐゴシック" charset="0"/>
                </a:rPr>
                <a:t>Shop</a:t>
              </a:r>
            </a:p>
          </p:txBody>
        </p:sp>
        <p:sp>
          <p:nvSpPr>
            <p:cNvPr id="808141" name="Rectangle 205">
              <a:extLst>
                <a:ext uri="{FF2B5EF4-FFF2-40B4-BE49-F238E27FC236}">
                  <a16:creationId xmlns:a16="http://schemas.microsoft.com/office/drawing/2014/main" id="{0E535B3E-4408-CEA9-8BFC-9AD1FF0E95E6}"/>
                </a:ext>
              </a:extLst>
            </p:cNvPr>
            <p:cNvSpPr>
              <a:spLocks noChangeArrowheads="1"/>
            </p:cNvSpPr>
            <p:nvPr/>
          </p:nvSpPr>
          <p:spPr bwMode="auto">
            <a:xfrm>
              <a:off x="4264" y="743"/>
              <a:ext cx="414" cy="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lnSpc>
                  <a:spcPct val="80000"/>
                </a:lnSpc>
                <a:defRPr/>
              </a:pPr>
              <a:r>
                <a:rPr lang="en-US" sz="1000" b="1">
                  <a:latin typeface="Arial" charset="0"/>
                  <a:ea typeface="ＭＳ Ｐゴシック" charset="0"/>
                </a:rPr>
                <a:t>Wait for</a:t>
              </a:r>
            </a:p>
            <a:p>
              <a:pPr algn="ctr" eaLnBrk="0" hangingPunct="0">
                <a:lnSpc>
                  <a:spcPct val="80000"/>
                </a:lnSpc>
                <a:defRPr/>
              </a:pPr>
              <a:r>
                <a:rPr lang="en-US" sz="1000" b="1">
                  <a:latin typeface="Arial" charset="0"/>
                  <a:ea typeface="ＭＳ Ｐゴシック" charset="0"/>
                </a:rPr>
                <a:t>Trans</a:t>
              </a:r>
            </a:p>
          </p:txBody>
        </p:sp>
        <p:sp>
          <p:nvSpPr>
            <p:cNvPr id="808142" name="Rectangle 206">
              <a:extLst>
                <a:ext uri="{FF2B5EF4-FFF2-40B4-BE49-F238E27FC236}">
                  <a16:creationId xmlns:a16="http://schemas.microsoft.com/office/drawing/2014/main" id="{2EDBF4D7-2AC5-16C6-EAF0-CD631B62BE2B}"/>
                </a:ext>
              </a:extLst>
            </p:cNvPr>
            <p:cNvSpPr>
              <a:spLocks noChangeArrowheads="1"/>
            </p:cNvSpPr>
            <p:nvPr/>
          </p:nvSpPr>
          <p:spPr bwMode="auto">
            <a:xfrm>
              <a:off x="3972" y="1003"/>
              <a:ext cx="472" cy="1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000" b="1">
                  <a:latin typeface="Arial" charset="0"/>
                  <a:ea typeface="ＭＳ Ｐゴシック" charset="0"/>
                </a:rPr>
                <a:t>Schedule</a:t>
              </a:r>
            </a:p>
          </p:txBody>
        </p:sp>
        <p:sp>
          <p:nvSpPr>
            <p:cNvPr id="808143" name="Rectangle 207">
              <a:extLst>
                <a:ext uri="{FF2B5EF4-FFF2-40B4-BE49-F238E27FC236}">
                  <a16:creationId xmlns:a16="http://schemas.microsoft.com/office/drawing/2014/main" id="{1764720B-B620-5816-470C-B124599DA25C}"/>
                </a:ext>
              </a:extLst>
            </p:cNvPr>
            <p:cNvSpPr>
              <a:spLocks noChangeArrowheads="1"/>
            </p:cNvSpPr>
            <p:nvPr/>
          </p:nvSpPr>
          <p:spPr bwMode="auto">
            <a:xfrm>
              <a:off x="3891" y="1270"/>
              <a:ext cx="476" cy="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lnSpc>
                  <a:spcPct val="80000"/>
                </a:lnSpc>
                <a:defRPr/>
              </a:pPr>
              <a:r>
                <a:rPr lang="en-US" sz="1000" b="1">
                  <a:latin typeface="Arial" charset="0"/>
                  <a:ea typeface="ＭＳ Ｐゴシック" charset="0"/>
                </a:rPr>
                <a:t>Wait for</a:t>
              </a:r>
            </a:p>
            <a:p>
              <a:pPr algn="ctr" eaLnBrk="0" hangingPunct="0">
                <a:lnSpc>
                  <a:spcPct val="80000"/>
                </a:lnSpc>
                <a:defRPr/>
              </a:pPr>
              <a:r>
                <a:rPr lang="en-US" sz="1000" b="1">
                  <a:latin typeface="Arial" charset="0"/>
                  <a:ea typeface="ＭＳ Ｐゴシック" charset="0"/>
                </a:rPr>
                <a:t>Induction</a:t>
              </a:r>
            </a:p>
          </p:txBody>
        </p:sp>
        <p:sp>
          <p:nvSpPr>
            <p:cNvPr id="808144" name="Rectangle 208">
              <a:extLst>
                <a:ext uri="{FF2B5EF4-FFF2-40B4-BE49-F238E27FC236}">
                  <a16:creationId xmlns:a16="http://schemas.microsoft.com/office/drawing/2014/main" id="{D5484467-029F-F313-782C-E2590221D85A}"/>
                </a:ext>
              </a:extLst>
            </p:cNvPr>
            <p:cNvSpPr>
              <a:spLocks noChangeArrowheads="1"/>
            </p:cNvSpPr>
            <p:nvPr/>
          </p:nvSpPr>
          <p:spPr bwMode="auto">
            <a:xfrm>
              <a:off x="3906" y="1567"/>
              <a:ext cx="418" cy="17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000" b="1">
                  <a:latin typeface="Arial" charset="0"/>
                  <a:ea typeface="ＭＳ Ｐゴシック" charset="0"/>
                </a:rPr>
                <a:t>Receive</a:t>
              </a:r>
            </a:p>
          </p:txBody>
        </p:sp>
        <p:grpSp>
          <p:nvGrpSpPr>
            <p:cNvPr id="60479" name="Group 209">
              <a:extLst>
                <a:ext uri="{FF2B5EF4-FFF2-40B4-BE49-F238E27FC236}">
                  <a16:creationId xmlns:a16="http://schemas.microsoft.com/office/drawing/2014/main" id="{14633EE4-9124-C64D-D977-872E44ED3F3C}"/>
                </a:ext>
              </a:extLst>
            </p:cNvPr>
            <p:cNvGrpSpPr>
              <a:grpSpLocks/>
            </p:cNvGrpSpPr>
            <p:nvPr/>
          </p:nvGrpSpPr>
          <p:grpSpPr bwMode="auto">
            <a:xfrm>
              <a:off x="4271" y="1786"/>
              <a:ext cx="355" cy="253"/>
              <a:chOff x="4307" y="2909"/>
              <a:chExt cx="354" cy="322"/>
            </a:xfrm>
          </p:grpSpPr>
          <p:grpSp>
            <p:nvGrpSpPr>
              <p:cNvPr id="60541" name="Group 210">
                <a:extLst>
                  <a:ext uri="{FF2B5EF4-FFF2-40B4-BE49-F238E27FC236}">
                    <a16:creationId xmlns:a16="http://schemas.microsoft.com/office/drawing/2014/main" id="{2657BF90-3F8E-6AC2-BB1B-5A632A988F3B}"/>
                  </a:ext>
                </a:extLst>
              </p:cNvPr>
              <p:cNvGrpSpPr>
                <a:grpSpLocks/>
              </p:cNvGrpSpPr>
              <p:nvPr/>
            </p:nvGrpSpPr>
            <p:grpSpPr bwMode="auto">
              <a:xfrm>
                <a:off x="4439" y="2909"/>
                <a:ext cx="84" cy="121"/>
                <a:chOff x="4439" y="2909"/>
                <a:chExt cx="84" cy="121"/>
              </a:xfrm>
            </p:grpSpPr>
            <p:sp>
              <p:nvSpPr>
                <p:cNvPr id="808147" name="Rectangle 211">
                  <a:extLst>
                    <a:ext uri="{FF2B5EF4-FFF2-40B4-BE49-F238E27FC236}">
                      <a16:creationId xmlns:a16="http://schemas.microsoft.com/office/drawing/2014/main" id="{4C1DE814-6ECE-BB5B-20A2-E44F1D0579C6}"/>
                    </a:ext>
                  </a:extLst>
                </p:cNvPr>
                <p:cNvSpPr>
                  <a:spLocks noChangeArrowheads="1"/>
                </p:cNvSpPr>
                <p:nvPr/>
              </p:nvSpPr>
              <p:spPr bwMode="auto">
                <a:xfrm>
                  <a:off x="4439" y="2909"/>
                  <a:ext cx="85" cy="120"/>
                </a:xfrm>
                <a:prstGeom prst="rect">
                  <a:avLst/>
                </a:prstGeom>
                <a:solidFill>
                  <a:srgbClr val="808080"/>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48" name="Rectangle 212">
                  <a:extLst>
                    <a:ext uri="{FF2B5EF4-FFF2-40B4-BE49-F238E27FC236}">
                      <a16:creationId xmlns:a16="http://schemas.microsoft.com/office/drawing/2014/main" id="{19E7644E-FA23-ABE9-88CD-1E0481AD024F}"/>
                    </a:ext>
                  </a:extLst>
                </p:cNvPr>
                <p:cNvSpPr>
                  <a:spLocks noChangeArrowheads="1"/>
                </p:cNvSpPr>
                <p:nvPr/>
              </p:nvSpPr>
              <p:spPr bwMode="auto">
                <a:xfrm>
                  <a:off x="4459" y="2918"/>
                  <a:ext cx="10" cy="48"/>
                </a:xfrm>
                <a:prstGeom prst="rect">
                  <a:avLst/>
                </a:prstGeom>
                <a:solidFill>
                  <a:srgbClr val="919191"/>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49" name="Rectangle 213">
                  <a:extLst>
                    <a:ext uri="{FF2B5EF4-FFF2-40B4-BE49-F238E27FC236}">
                      <a16:creationId xmlns:a16="http://schemas.microsoft.com/office/drawing/2014/main" id="{527B2D86-0873-8D5C-9470-B7EA5497FE76}"/>
                    </a:ext>
                  </a:extLst>
                </p:cNvPr>
                <p:cNvSpPr>
                  <a:spLocks noChangeArrowheads="1"/>
                </p:cNvSpPr>
                <p:nvPr/>
              </p:nvSpPr>
              <p:spPr bwMode="auto">
                <a:xfrm>
                  <a:off x="4486" y="2918"/>
                  <a:ext cx="9" cy="48"/>
                </a:xfrm>
                <a:prstGeom prst="rect">
                  <a:avLst/>
                </a:prstGeom>
                <a:solidFill>
                  <a:srgbClr val="919191"/>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sp>
            <p:nvSpPr>
              <p:cNvPr id="808150" name="Rectangle 214">
                <a:extLst>
                  <a:ext uri="{FF2B5EF4-FFF2-40B4-BE49-F238E27FC236}">
                    <a16:creationId xmlns:a16="http://schemas.microsoft.com/office/drawing/2014/main" id="{0A97C21B-8555-E15A-2B96-988D73D69A6E}"/>
                  </a:ext>
                </a:extLst>
              </p:cNvPr>
              <p:cNvSpPr>
                <a:spLocks noChangeArrowheads="1"/>
              </p:cNvSpPr>
              <p:nvPr/>
            </p:nvSpPr>
            <p:spPr bwMode="auto">
              <a:xfrm>
                <a:off x="4313" y="3059"/>
                <a:ext cx="342" cy="166"/>
              </a:xfrm>
              <a:prstGeom prst="rect">
                <a:avLst/>
              </a:prstGeom>
              <a:solidFill>
                <a:srgbClr val="C0C0C0"/>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51" name="Rectangle 215">
                <a:extLst>
                  <a:ext uri="{FF2B5EF4-FFF2-40B4-BE49-F238E27FC236}">
                    <a16:creationId xmlns:a16="http://schemas.microsoft.com/office/drawing/2014/main" id="{17BA0A54-C136-AF3F-6915-37D185176F5B}"/>
                  </a:ext>
                </a:extLst>
              </p:cNvPr>
              <p:cNvSpPr>
                <a:spLocks noChangeArrowheads="1"/>
              </p:cNvSpPr>
              <p:nvPr/>
            </p:nvSpPr>
            <p:spPr bwMode="auto">
              <a:xfrm>
                <a:off x="4307" y="3049"/>
                <a:ext cx="354" cy="9"/>
              </a:xfrm>
              <a:prstGeom prst="rect">
                <a:avLst/>
              </a:prstGeom>
              <a:solidFill>
                <a:srgbClr val="C0C0C0"/>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52" name="Rectangle 216">
                <a:extLst>
                  <a:ext uri="{FF2B5EF4-FFF2-40B4-BE49-F238E27FC236}">
                    <a16:creationId xmlns:a16="http://schemas.microsoft.com/office/drawing/2014/main" id="{824F4F82-8C69-BC7B-C6F8-6B71911FF6EF}"/>
                  </a:ext>
                </a:extLst>
              </p:cNvPr>
              <p:cNvSpPr>
                <a:spLocks noChangeArrowheads="1"/>
              </p:cNvSpPr>
              <p:nvPr/>
            </p:nvSpPr>
            <p:spPr bwMode="auto">
              <a:xfrm>
                <a:off x="4313" y="3147"/>
                <a:ext cx="342" cy="7"/>
              </a:xfrm>
              <a:prstGeom prst="rect">
                <a:avLst/>
              </a:prstGeom>
              <a:solidFill>
                <a:srgbClr val="808080"/>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nvGrpSpPr>
              <p:cNvPr id="60545" name="Group 217">
                <a:extLst>
                  <a:ext uri="{FF2B5EF4-FFF2-40B4-BE49-F238E27FC236}">
                    <a16:creationId xmlns:a16="http://schemas.microsoft.com/office/drawing/2014/main" id="{05949818-DC76-B09E-0194-9916DEAF80D2}"/>
                  </a:ext>
                </a:extLst>
              </p:cNvPr>
              <p:cNvGrpSpPr>
                <a:grpSpLocks/>
              </p:cNvGrpSpPr>
              <p:nvPr/>
            </p:nvGrpSpPr>
            <p:grpSpPr bwMode="auto">
              <a:xfrm>
                <a:off x="4336" y="3155"/>
                <a:ext cx="37" cy="66"/>
                <a:chOff x="4336" y="3155"/>
                <a:chExt cx="37" cy="66"/>
              </a:xfrm>
            </p:grpSpPr>
            <p:sp>
              <p:nvSpPr>
                <p:cNvPr id="808154" name="Rectangle 218">
                  <a:extLst>
                    <a:ext uri="{FF2B5EF4-FFF2-40B4-BE49-F238E27FC236}">
                      <a16:creationId xmlns:a16="http://schemas.microsoft.com/office/drawing/2014/main" id="{7444B92F-2216-5743-88EE-5AB9392A6B12}"/>
                    </a:ext>
                  </a:extLst>
                </p:cNvPr>
                <p:cNvSpPr>
                  <a:spLocks noChangeArrowheads="1"/>
                </p:cNvSpPr>
                <p:nvPr/>
              </p:nvSpPr>
              <p:spPr bwMode="auto">
                <a:xfrm>
                  <a:off x="4336" y="3154"/>
                  <a:ext cx="30" cy="67"/>
                </a:xfrm>
                <a:prstGeom prst="rect">
                  <a:avLst/>
                </a:prstGeom>
                <a:solidFill>
                  <a:srgbClr val="808080"/>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55" name="Rectangle 219">
                  <a:extLst>
                    <a:ext uri="{FF2B5EF4-FFF2-40B4-BE49-F238E27FC236}">
                      <a16:creationId xmlns:a16="http://schemas.microsoft.com/office/drawing/2014/main" id="{D8FED1CF-8147-E4E1-D390-45FC80D677C7}"/>
                    </a:ext>
                  </a:extLst>
                </p:cNvPr>
                <p:cNvSpPr>
                  <a:spLocks noChangeArrowheads="1"/>
                </p:cNvSpPr>
                <p:nvPr/>
              </p:nvSpPr>
              <p:spPr bwMode="auto">
                <a:xfrm>
                  <a:off x="4341" y="3163"/>
                  <a:ext cx="19" cy="54"/>
                </a:xfrm>
                <a:prstGeom prst="rect">
                  <a:avLst/>
                </a:prstGeom>
                <a:solidFill>
                  <a:srgbClr val="808080"/>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56" name="Oval 220">
                  <a:extLst>
                    <a:ext uri="{FF2B5EF4-FFF2-40B4-BE49-F238E27FC236}">
                      <a16:creationId xmlns:a16="http://schemas.microsoft.com/office/drawing/2014/main" id="{B11DF211-1F4C-717D-A23F-98ACCD8D4275}"/>
                    </a:ext>
                  </a:extLst>
                </p:cNvPr>
                <p:cNvSpPr>
                  <a:spLocks noChangeArrowheads="1"/>
                </p:cNvSpPr>
                <p:nvPr/>
              </p:nvSpPr>
              <p:spPr bwMode="auto">
                <a:xfrm>
                  <a:off x="4365" y="3194"/>
                  <a:ext cx="8" cy="7"/>
                </a:xfrm>
                <a:prstGeom prst="ellipse">
                  <a:avLst/>
                </a:prstGeom>
                <a:solidFill>
                  <a:srgbClr val="C0C0C0"/>
                </a:solidFill>
                <a:ln w="12700">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sp>
            <p:nvSpPr>
              <p:cNvPr id="808157" name="Rectangle 221">
                <a:extLst>
                  <a:ext uri="{FF2B5EF4-FFF2-40B4-BE49-F238E27FC236}">
                    <a16:creationId xmlns:a16="http://schemas.microsoft.com/office/drawing/2014/main" id="{300A1BF8-6DB5-8E3A-A2B4-BF1D6A9C239D}"/>
                  </a:ext>
                </a:extLst>
              </p:cNvPr>
              <p:cNvSpPr>
                <a:spLocks noChangeArrowheads="1"/>
              </p:cNvSpPr>
              <p:nvPr/>
            </p:nvSpPr>
            <p:spPr bwMode="auto">
              <a:xfrm>
                <a:off x="4351" y="3012"/>
                <a:ext cx="296" cy="27"/>
              </a:xfrm>
              <a:prstGeom prst="rect">
                <a:avLst/>
              </a:prstGeom>
              <a:solidFill>
                <a:srgbClr val="808080"/>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58" name="Rectangle 222">
                <a:extLst>
                  <a:ext uri="{FF2B5EF4-FFF2-40B4-BE49-F238E27FC236}">
                    <a16:creationId xmlns:a16="http://schemas.microsoft.com/office/drawing/2014/main" id="{359FC8C7-76C3-69F8-E5A0-992C77C106A5}"/>
                  </a:ext>
                </a:extLst>
              </p:cNvPr>
              <p:cNvSpPr>
                <a:spLocks noChangeArrowheads="1"/>
              </p:cNvSpPr>
              <p:nvPr/>
            </p:nvSpPr>
            <p:spPr bwMode="auto">
              <a:xfrm>
                <a:off x="4341" y="3072"/>
                <a:ext cx="291" cy="62"/>
              </a:xfrm>
              <a:prstGeom prst="rect">
                <a:avLst/>
              </a:prstGeom>
              <a:solidFill>
                <a:schemeClr val="bg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59" name="Rectangle 223">
                <a:extLst>
                  <a:ext uri="{FF2B5EF4-FFF2-40B4-BE49-F238E27FC236}">
                    <a16:creationId xmlns:a16="http://schemas.microsoft.com/office/drawing/2014/main" id="{D40492B4-222D-5809-E503-CDF2260B0704}"/>
                  </a:ext>
                </a:extLst>
              </p:cNvPr>
              <p:cNvSpPr>
                <a:spLocks noChangeArrowheads="1"/>
              </p:cNvSpPr>
              <p:nvPr/>
            </p:nvSpPr>
            <p:spPr bwMode="auto">
              <a:xfrm>
                <a:off x="4360" y="3039"/>
                <a:ext cx="262" cy="19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2075" tIns="46038" rIns="92075" bIns="46038">
                <a:spAutoFit/>
              </a:bodyPr>
              <a:lstStyle/>
              <a:p>
                <a:pPr algn="ctr" eaLnBrk="0" hangingPunct="0">
                  <a:defRPr/>
                </a:pPr>
                <a:r>
                  <a:rPr lang="en-US" sz="800" b="1">
                    <a:latin typeface="Arial" charset="0"/>
                    <a:ea typeface="ＭＳ Ｐゴシック" charset="0"/>
                  </a:rPr>
                  <a:t>DLA</a:t>
                </a:r>
              </a:p>
            </p:txBody>
          </p:sp>
          <p:grpSp>
            <p:nvGrpSpPr>
              <p:cNvPr id="60549" name="Group 224">
                <a:extLst>
                  <a:ext uri="{FF2B5EF4-FFF2-40B4-BE49-F238E27FC236}">
                    <a16:creationId xmlns:a16="http://schemas.microsoft.com/office/drawing/2014/main" id="{1B541345-751D-43C0-C2DC-B4B9D5D4F94F}"/>
                  </a:ext>
                </a:extLst>
              </p:cNvPr>
              <p:cNvGrpSpPr>
                <a:grpSpLocks/>
              </p:cNvGrpSpPr>
              <p:nvPr/>
            </p:nvGrpSpPr>
            <p:grpSpPr bwMode="auto">
              <a:xfrm>
                <a:off x="4382" y="3158"/>
                <a:ext cx="36" cy="66"/>
                <a:chOff x="4382" y="3158"/>
                <a:chExt cx="36" cy="66"/>
              </a:xfrm>
            </p:grpSpPr>
            <p:sp>
              <p:nvSpPr>
                <p:cNvPr id="808161" name="Rectangle 225">
                  <a:extLst>
                    <a:ext uri="{FF2B5EF4-FFF2-40B4-BE49-F238E27FC236}">
                      <a16:creationId xmlns:a16="http://schemas.microsoft.com/office/drawing/2014/main" id="{A25611FD-17DE-4803-A268-69393724B134}"/>
                    </a:ext>
                  </a:extLst>
                </p:cNvPr>
                <p:cNvSpPr>
                  <a:spLocks noChangeArrowheads="1"/>
                </p:cNvSpPr>
                <p:nvPr/>
              </p:nvSpPr>
              <p:spPr bwMode="auto">
                <a:xfrm>
                  <a:off x="4382" y="3158"/>
                  <a:ext cx="29" cy="65"/>
                </a:xfrm>
                <a:prstGeom prst="rect">
                  <a:avLst/>
                </a:prstGeom>
                <a:solidFill>
                  <a:srgbClr val="808080"/>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62" name="Rectangle 226">
                  <a:extLst>
                    <a:ext uri="{FF2B5EF4-FFF2-40B4-BE49-F238E27FC236}">
                      <a16:creationId xmlns:a16="http://schemas.microsoft.com/office/drawing/2014/main" id="{6D0AE98A-534D-A728-9845-544A81821F43}"/>
                    </a:ext>
                  </a:extLst>
                </p:cNvPr>
                <p:cNvSpPr>
                  <a:spLocks noChangeArrowheads="1"/>
                </p:cNvSpPr>
                <p:nvPr/>
              </p:nvSpPr>
              <p:spPr bwMode="auto">
                <a:xfrm>
                  <a:off x="4386" y="3167"/>
                  <a:ext cx="20" cy="52"/>
                </a:xfrm>
                <a:prstGeom prst="rect">
                  <a:avLst/>
                </a:prstGeom>
                <a:solidFill>
                  <a:srgbClr val="808080"/>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63" name="Oval 227">
                  <a:extLst>
                    <a:ext uri="{FF2B5EF4-FFF2-40B4-BE49-F238E27FC236}">
                      <a16:creationId xmlns:a16="http://schemas.microsoft.com/office/drawing/2014/main" id="{D5366E90-FAD2-F476-510A-C33446A6DCCA}"/>
                    </a:ext>
                  </a:extLst>
                </p:cNvPr>
                <p:cNvSpPr>
                  <a:spLocks noChangeArrowheads="1"/>
                </p:cNvSpPr>
                <p:nvPr/>
              </p:nvSpPr>
              <p:spPr bwMode="auto">
                <a:xfrm>
                  <a:off x="4410" y="3197"/>
                  <a:ext cx="8" cy="9"/>
                </a:xfrm>
                <a:prstGeom prst="ellipse">
                  <a:avLst/>
                </a:prstGeom>
                <a:solidFill>
                  <a:srgbClr val="C0C0C0"/>
                </a:solidFill>
                <a:ln w="12700">
                  <a:solidFill>
                    <a:schemeClr val="tx1"/>
                  </a:solidFill>
                  <a:round/>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sp>
            <p:nvSpPr>
              <p:cNvPr id="808164" name="Rectangle 228">
                <a:extLst>
                  <a:ext uri="{FF2B5EF4-FFF2-40B4-BE49-F238E27FC236}">
                    <a16:creationId xmlns:a16="http://schemas.microsoft.com/office/drawing/2014/main" id="{02EF2B6D-3264-673F-EF09-F5C8A5A59628}"/>
                  </a:ext>
                </a:extLst>
              </p:cNvPr>
              <p:cNvSpPr>
                <a:spLocks noChangeArrowheads="1"/>
              </p:cNvSpPr>
              <p:nvPr/>
            </p:nvSpPr>
            <p:spPr bwMode="auto">
              <a:xfrm>
                <a:off x="4457" y="3166"/>
                <a:ext cx="28" cy="23"/>
              </a:xfrm>
              <a:prstGeom prst="rect">
                <a:avLst/>
              </a:prstGeom>
              <a:solidFill>
                <a:srgbClr val="919191"/>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65" name="Rectangle 229">
                <a:extLst>
                  <a:ext uri="{FF2B5EF4-FFF2-40B4-BE49-F238E27FC236}">
                    <a16:creationId xmlns:a16="http://schemas.microsoft.com/office/drawing/2014/main" id="{07310222-70D6-3D1D-4679-D6B65CDF68FA}"/>
                  </a:ext>
                </a:extLst>
              </p:cNvPr>
              <p:cNvSpPr>
                <a:spLocks noChangeArrowheads="1"/>
              </p:cNvSpPr>
              <p:nvPr/>
            </p:nvSpPr>
            <p:spPr bwMode="auto">
              <a:xfrm>
                <a:off x="4505" y="3166"/>
                <a:ext cx="27" cy="23"/>
              </a:xfrm>
              <a:prstGeom prst="rect">
                <a:avLst/>
              </a:prstGeom>
              <a:solidFill>
                <a:srgbClr val="919191"/>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66" name="Rectangle 230">
                <a:extLst>
                  <a:ext uri="{FF2B5EF4-FFF2-40B4-BE49-F238E27FC236}">
                    <a16:creationId xmlns:a16="http://schemas.microsoft.com/office/drawing/2014/main" id="{7EA41540-DE7E-07E7-E63E-88B6552A7429}"/>
                  </a:ext>
                </a:extLst>
              </p:cNvPr>
              <p:cNvSpPr>
                <a:spLocks noChangeArrowheads="1"/>
              </p:cNvSpPr>
              <p:nvPr/>
            </p:nvSpPr>
            <p:spPr bwMode="auto">
              <a:xfrm>
                <a:off x="4553" y="3166"/>
                <a:ext cx="27" cy="23"/>
              </a:xfrm>
              <a:prstGeom prst="rect">
                <a:avLst/>
              </a:prstGeom>
              <a:solidFill>
                <a:srgbClr val="919191"/>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67" name="Rectangle 231">
                <a:extLst>
                  <a:ext uri="{FF2B5EF4-FFF2-40B4-BE49-F238E27FC236}">
                    <a16:creationId xmlns:a16="http://schemas.microsoft.com/office/drawing/2014/main" id="{4DC04AE9-47CC-24F4-F1B4-2590B4F23CA3}"/>
                  </a:ext>
                </a:extLst>
              </p:cNvPr>
              <p:cNvSpPr>
                <a:spLocks noChangeArrowheads="1"/>
              </p:cNvSpPr>
              <p:nvPr/>
            </p:nvSpPr>
            <p:spPr bwMode="auto">
              <a:xfrm>
                <a:off x="4604" y="3166"/>
                <a:ext cx="27" cy="23"/>
              </a:xfrm>
              <a:prstGeom prst="rect">
                <a:avLst/>
              </a:prstGeom>
              <a:solidFill>
                <a:srgbClr val="919191"/>
              </a:solidFill>
              <a:ln w="12700">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68" name="Rectangle 232">
                <a:extLst>
                  <a:ext uri="{FF2B5EF4-FFF2-40B4-BE49-F238E27FC236}">
                    <a16:creationId xmlns:a16="http://schemas.microsoft.com/office/drawing/2014/main" id="{07DF4B33-CC4D-1487-00FC-3CF72C1DF20F}"/>
                  </a:ext>
                </a:extLst>
              </p:cNvPr>
              <p:cNvSpPr>
                <a:spLocks noChangeArrowheads="1"/>
              </p:cNvSpPr>
              <p:nvPr/>
            </p:nvSpPr>
            <p:spPr bwMode="auto">
              <a:xfrm>
                <a:off x="4397" y="3020"/>
                <a:ext cx="89" cy="17"/>
              </a:xfrm>
              <a:prstGeom prst="rect">
                <a:avLst/>
              </a:prstGeom>
              <a:solidFill>
                <a:srgbClr val="91919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69" name="Rectangle 233">
                <a:extLst>
                  <a:ext uri="{FF2B5EF4-FFF2-40B4-BE49-F238E27FC236}">
                    <a16:creationId xmlns:a16="http://schemas.microsoft.com/office/drawing/2014/main" id="{B1622BD6-EC66-5439-D3BD-A2B057B078D8}"/>
                  </a:ext>
                </a:extLst>
              </p:cNvPr>
              <p:cNvSpPr>
                <a:spLocks noChangeArrowheads="1"/>
              </p:cNvSpPr>
              <p:nvPr/>
            </p:nvSpPr>
            <p:spPr bwMode="auto">
              <a:xfrm>
                <a:off x="4512" y="3017"/>
                <a:ext cx="88" cy="16"/>
              </a:xfrm>
              <a:prstGeom prst="rect">
                <a:avLst/>
              </a:prstGeom>
              <a:solidFill>
                <a:srgbClr val="919191"/>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sp>
          <p:nvSpPr>
            <p:cNvPr id="808170" name="Rectangle 234">
              <a:extLst>
                <a:ext uri="{FF2B5EF4-FFF2-40B4-BE49-F238E27FC236}">
                  <a16:creationId xmlns:a16="http://schemas.microsoft.com/office/drawing/2014/main" id="{4AF9995C-B69B-090E-2701-4E33899350F2}"/>
                </a:ext>
              </a:extLst>
            </p:cNvPr>
            <p:cNvSpPr>
              <a:spLocks noChangeArrowheads="1"/>
            </p:cNvSpPr>
            <p:nvPr/>
          </p:nvSpPr>
          <p:spPr bwMode="auto">
            <a:xfrm>
              <a:off x="1229" y="825"/>
              <a:ext cx="614" cy="57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600" b="1">
                  <a:solidFill>
                    <a:srgbClr val="000080"/>
                  </a:solidFill>
                  <a:latin typeface="Arial" charset="0"/>
                  <a:ea typeface="ＭＳ Ｐゴシック" charset="0"/>
                </a:rPr>
                <a:t>Base</a:t>
              </a:r>
            </a:p>
            <a:p>
              <a:pPr algn="ctr" eaLnBrk="0" hangingPunct="0">
                <a:defRPr/>
              </a:pPr>
              <a:r>
                <a:rPr lang="en-US" sz="1600" b="1">
                  <a:solidFill>
                    <a:srgbClr val="000080"/>
                  </a:solidFill>
                  <a:latin typeface="Arial" charset="0"/>
                  <a:ea typeface="ＭＳ Ｐゴシック" charset="0"/>
                </a:rPr>
                <a:t>Repair</a:t>
              </a:r>
            </a:p>
            <a:p>
              <a:pPr algn="ctr" eaLnBrk="0" hangingPunct="0">
                <a:defRPr/>
              </a:pPr>
              <a:r>
                <a:rPr lang="en-US" sz="1600" b="1">
                  <a:solidFill>
                    <a:srgbClr val="000080"/>
                  </a:solidFill>
                  <a:latin typeface="Arial" charset="0"/>
                  <a:ea typeface="ＭＳ Ｐゴシック" charset="0"/>
                </a:rPr>
                <a:t>Process</a:t>
              </a:r>
            </a:p>
          </p:txBody>
        </p:sp>
        <p:sp>
          <p:nvSpPr>
            <p:cNvPr id="808171" name="Rectangle 235">
              <a:extLst>
                <a:ext uri="{FF2B5EF4-FFF2-40B4-BE49-F238E27FC236}">
                  <a16:creationId xmlns:a16="http://schemas.microsoft.com/office/drawing/2014/main" id="{A9192BFC-F718-CC09-9259-184C1B154722}"/>
                </a:ext>
              </a:extLst>
            </p:cNvPr>
            <p:cNvSpPr>
              <a:spLocks noChangeArrowheads="1"/>
            </p:cNvSpPr>
            <p:nvPr/>
          </p:nvSpPr>
          <p:spPr bwMode="auto">
            <a:xfrm>
              <a:off x="2775" y="1904"/>
              <a:ext cx="664" cy="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600" b="1">
                  <a:solidFill>
                    <a:srgbClr val="000080"/>
                  </a:solidFill>
                  <a:latin typeface="Arial" charset="0"/>
                  <a:ea typeface="ＭＳ Ｐゴシック" charset="0"/>
                </a:rPr>
                <a:t>In-transit</a:t>
              </a:r>
            </a:p>
          </p:txBody>
        </p:sp>
        <p:sp>
          <p:nvSpPr>
            <p:cNvPr id="808172" name="Rectangle 236">
              <a:extLst>
                <a:ext uri="{FF2B5EF4-FFF2-40B4-BE49-F238E27FC236}">
                  <a16:creationId xmlns:a16="http://schemas.microsoft.com/office/drawing/2014/main" id="{9683C2AD-CC97-8E24-1C8F-D9F4219D9872}"/>
                </a:ext>
              </a:extLst>
            </p:cNvPr>
            <p:cNvSpPr>
              <a:spLocks noChangeArrowheads="1"/>
            </p:cNvSpPr>
            <p:nvPr/>
          </p:nvSpPr>
          <p:spPr bwMode="auto">
            <a:xfrm>
              <a:off x="4451" y="1319"/>
              <a:ext cx="479" cy="2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1600" b="1">
                  <a:solidFill>
                    <a:srgbClr val="000080"/>
                  </a:solidFill>
                  <a:latin typeface="Arial" charset="0"/>
                  <a:ea typeface="ＭＳ Ｐゴシック" charset="0"/>
                </a:rPr>
                <a:t>Depot</a:t>
              </a:r>
            </a:p>
          </p:txBody>
        </p:sp>
        <p:grpSp>
          <p:nvGrpSpPr>
            <p:cNvPr id="60483" name="Group 237">
              <a:extLst>
                <a:ext uri="{FF2B5EF4-FFF2-40B4-BE49-F238E27FC236}">
                  <a16:creationId xmlns:a16="http://schemas.microsoft.com/office/drawing/2014/main" id="{89666831-BBBE-00FF-2026-47D9B1449DEA}"/>
                </a:ext>
              </a:extLst>
            </p:cNvPr>
            <p:cNvGrpSpPr>
              <a:grpSpLocks/>
            </p:cNvGrpSpPr>
            <p:nvPr/>
          </p:nvGrpSpPr>
          <p:grpSpPr bwMode="auto">
            <a:xfrm>
              <a:off x="1018" y="1685"/>
              <a:ext cx="695" cy="181"/>
              <a:chOff x="1062" y="2781"/>
              <a:chExt cx="693" cy="229"/>
            </a:xfrm>
          </p:grpSpPr>
          <p:grpSp>
            <p:nvGrpSpPr>
              <p:cNvPr id="60515" name="Group 238">
                <a:extLst>
                  <a:ext uri="{FF2B5EF4-FFF2-40B4-BE49-F238E27FC236}">
                    <a16:creationId xmlns:a16="http://schemas.microsoft.com/office/drawing/2014/main" id="{7C929DC8-B4BB-F13C-B943-6912967B093F}"/>
                  </a:ext>
                </a:extLst>
              </p:cNvPr>
              <p:cNvGrpSpPr>
                <a:grpSpLocks/>
              </p:cNvGrpSpPr>
              <p:nvPr/>
            </p:nvGrpSpPr>
            <p:grpSpPr bwMode="auto">
              <a:xfrm>
                <a:off x="1079" y="2833"/>
                <a:ext cx="676" cy="177"/>
                <a:chOff x="1079" y="2833"/>
                <a:chExt cx="676" cy="177"/>
              </a:xfrm>
            </p:grpSpPr>
            <p:sp>
              <p:nvSpPr>
                <p:cNvPr id="808175" name="Freeform 239">
                  <a:extLst>
                    <a:ext uri="{FF2B5EF4-FFF2-40B4-BE49-F238E27FC236}">
                      <a16:creationId xmlns:a16="http://schemas.microsoft.com/office/drawing/2014/main" id="{01F101F5-B49A-1A9C-22D7-6A99EBDE53B2}"/>
                    </a:ext>
                  </a:extLst>
                </p:cNvPr>
                <p:cNvSpPr>
                  <a:spLocks/>
                </p:cNvSpPr>
                <p:nvPr/>
              </p:nvSpPr>
              <p:spPr bwMode="auto">
                <a:xfrm>
                  <a:off x="1489" y="2839"/>
                  <a:ext cx="239" cy="171"/>
                </a:xfrm>
                <a:custGeom>
                  <a:avLst/>
                  <a:gdLst>
                    <a:gd name="T0" fmla="*/ 238 w 239"/>
                    <a:gd name="T1" fmla="*/ 157 h 171"/>
                    <a:gd name="T2" fmla="*/ 238 w 239"/>
                    <a:gd name="T3" fmla="*/ 56 h 171"/>
                    <a:gd name="T4" fmla="*/ 118 w 239"/>
                    <a:gd name="T5" fmla="*/ 0 h 171"/>
                    <a:gd name="T6" fmla="*/ 0 w 239"/>
                    <a:gd name="T7" fmla="*/ 52 h 171"/>
                    <a:gd name="T8" fmla="*/ 0 w 239"/>
                    <a:gd name="T9" fmla="*/ 170 h 171"/>
                    <a:gd name="T10" fmla="*/ 238 w 239"/>
                    <a:gd name="T11" fmla="*/ 157 h 17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39" h="171">
                      <a:moveTo>
                        <a:pt x="238" y="157"/>
                      </a:moveTo>
                      <a:lnTo>
                        <a:pt x="238" y="56"/>
                      </a:lnTo>
                      <a:lnTo>
                        <a:pt x="118" y="0"/>
                      </a:lnTo>
                      <a:lnTo>
                        <a:pt x="0" y="52"/>
                      </a:lnTo>
                      <a:lnTo>
                        <a:pt x="0" y="170"/>
                      </a:lnTo>
                      <a:lnTo>
                        <a:pt x="238" y="157"/>
                      </a:lnTo>
                    </a:path>
                  </a:pathLst>
                </a:custGeom>
                <a:solidFill>
                  <a:srgbClr val="FFFF9F"/>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176" name="Freeform 240">
                  <a:extLst>
                    <a:ext uri="{FF2B5EF4-FFF2-40B4-BE49-F238E27FC236}">
                      <a16:creationId xmlns:a16="http://schemas.microsoft.com/office/drawing/2014/main" id="{62022D8A-6E5E-1A09-C1FA-3173FCB89DDD}"/>
                    </a:ext>
                  </a:extLst>
                </p:cNvPr>
                <p:cNvSpPr>
                  <a:spLocks/>
                </p:cNvSpPr>
                <p:nvPr/>
              </p:nvSpPr>
              <p:spPr bwMode="auto">
                <a:xfrm>
                  <a:off x="1095" y="2897"/>
                  <a:ext cx="395" cy="113"/>
                </a:xfrm>
                <a:custGeom>
                  <a:avLst/>
                  <a:gdLst>
                    <a:gd name="T0" fmla="*/ 0 w 395"/>
                    <a:gd name="T1" fmla="*/ 93 h 113"/>
                    <a:gd name="T2" fmla="*/ 0 w 395"/>
                    <a:gd name="T3" fmla="*/ 7 h 113"/>
                    <a:gd name="T4" fmla="*/ 391 w 395"/>
                    <a:gd name="T5" fmla="*/ 0 h 113"/>
                    <a:gd name="T6" fmla="*/ 394 w 395"/>
                    <a:gd name="T7" fmla="*/ 111 h 113"/>
                    <a:gd name="T8" fmla="*/ 394 w 395"/>
                    <a:gd name="T9" fmla="*/ 112 h 113"/>
                    <a:gd name="T10" fmla="*/ 0 w 395"/>
                    <a:gd name="T11" fmla="*/ 93 h 113"/>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95" h="113">
                      <a:moveTo>
                        <a:pt x="0" y="93"/>
                      </a:moveTo>
                      <a:lnTo>
                        <a:pt x="0" y="7"/>
                      </a:lnTo>
                      <a:lnTo>
                        <a:pt x="391" y="0"/>
                      </a:lnTo>
                      <a:lnTo>
                        <a:pt x="394" y="111"/>
                      </a:lnTo>
                      <a:lnTo>
                        <a:pt x="394" y="112"/>
                      </a:lnTo>
                      <a:lnTo>
                        <a:pt x="0" y="93"/>
                      </a:lnTo>
                    </a:path>
                  </a:pathLst>
                </a:custGeom>
                <a:solidFill>
                  <a:srgbClr val="FFFFBF"/>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nvGrpSpPr>
                <p:cNvPr id="60525" name="Group 241">
                  <a:extLst>
                    <a:ext uri="{FF2B5EF4-FFF2-40B4-BE49-F238E27FC236}">
                      <a16:creationId xmlns:a16="http://schemas.microsoft.com/office/drawing/2014/main" id="{8FA4ECC3-C6C1-DEA6-8D30-125B49C59E1D}"/>
                    </a:ext>
                  </a:extLst>
                </p:cNvPr>
                <p:cNvGrpSpPr>
                  <a:grpSpLocks/>
                </p:cNvGrpSpPr>
                <p:nvPr/>
              </p:nvGrpSpPr>
              <p:grpSpPr bwMode="auto">
                <a:xfrm>
                  <a:off x="1079" y="2833"/>
                  <a:ext cx="676" cy="74"/>
                  <a:chOff x="1079" y="2833"/>
                  <a:chExt cx="676" cy="74"/>
                </a:xfrm>
              </p:grpSpPr>
              <p:sp>
                <p:nvSpPr>
                  <p:cNvPr id="808178" name="Freeform 242">
                    <a:extLst>
                      <a:ext uri="{FF2B5EF4-FFF2-40B4-BE49-F238E27FC236}">
                        <a16:creationId xmlns:a16="http://schemas.microsoft.com/office/drawing/2014/main" id="{7E677C91-465F-882F-4112-752EF1B79663}"/>
                      </a:ext>
                    </a:extLst>
                  </p:cNvPr>
                  <p:cNvSpPr>
                    <a:spLocks/>
                  </p:cNvSpPr>
                  <p:nvPr/>
                </p:nvSpPr>
                <p:spPr bwMode="auto">
                  <a:xfrm>
                    <a:off x="1079" y="2833"/>
                    <a:ext cx="542" cy="74"/>
                  </a:xfrm>
                  <a:custGeom>
                    <a:avLst/>
                    <a:gdLst>
                      <a:gd name="T0" fmla="*/ 541 w 542"/>
                      <a:gd name="T1" fmla="*/ 0 h 74"/>
                      <a:gd name="T2" fmla="*/ 400 w 542"/>
                      <a:gd name="T3" fmla="*/ 65 h 74"/>
                      <a:gd name="T4" fmla="*/ 0 w 542"/>
                      <a:gd name="T5" fmla="*/ 73 h 74"/>
                      <a:gd name="T6" fmla="*/ 117 w 542"/>
                      <a:gd name="T7" fmla="*/ 18 h 74"/>
                      <a:gd name="T8" fmla="*/ 541 w 542"/>
                      <a:gd name="T9" fmla="*/ 0 h 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42" h="74">
                        <a:moveTo>
                          <a:pt x="541" y="0"/>
                        </a:moveTo>
                        <a:lnTo>
                          <a:pt x="400" y="65"/>
                        </a:lnTo>
                        <a:lnTo>
                          <a:pt x="0" y="73"/>
                        </a:lnTo>
                        <a:lnTo>
                          <a:pt x="117" y="18"/>
                        </a:lnTo>
                        <a:lnTo>
                          <a:pt x="541" y="0"/>
                        </a:lnTo>
                      </a:path>
                    </a:pathLst>
                  </a:custGeom>
                  <a:solidFill>
                    <a:srgbClr val="0080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179" name="Freeform 243">
                    <a:extLst>
                      <a:ext uri="{FF2B5EF4-FFF2-40B4-BE49-F238E27FC236}">
                        <a16:creationId xmlns:a16="http://schemas.microsoft.com/office/drawing/2014/main" id="{15EDD2ED-1E99-D6DC-13CC-780967192EB5}"/>
                      </a:ext>
                    </a:extLst>
                  </p:cNvPr>
                  <p:cNvSpPr>
                    <a:spLocks/>
                  </p:cNvSpPr>
                  <p:nvPr/>
                </p:nvSpPr>
                <p:spPr bwMode="auto">
                  <a:xfrm>
                    <a:off x="1606" y="2833"/>
                    <a:ext cx="149" cy="63"/>
                  </a:xfrm>
                  <a:custGeom>
                    <a:avLst/>
                    <a:gdLst>
                      <a:gd name="T0" fmla="*/ 13 w 149"/>
                      <a:gd name="T1" fmla="*/ 0 h 63"/>
                      <a:gd name="T2" fmla="*/ 0 w 149"/>
                      <a:gd name="T3" fmla="*/ 6 h 63"/>
                      <a:gd name="T4" fmla="*/ 120 w 149"/>
                      <a:gd name="T5" fmla="*/ 62 h 63"/>
                      <a:gd name="T6" fmla="*/ 148 w 149"/>
                      <a:gd name="T7" fmla="*/ 62 h 63"/>
                      <a:gd name="T8" fmla="*/ 13 w 149"/>
                      <a:gd name="T9" fmla="*/ 0 h 6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9" h="63">
                        <a:moveTo>
                          <a:pt x="13" y="0"/>
                        </a:moveTo>
                        <a:lnTo>
                          <a:pt x="0" y="6"/>
                        </a:lnTo>
                        <a:lnTo>
                          <a:pt x="120" y="62"/>
                        </a:lnTo>
                        <a:lnTo>
                          <a:pt x="148" y="62"/>
                        </a:lnTo>
                        <a:lnTo>
                          <a:pt x="13" y="0"/>
                        </a:lnTo>
                      </a:path>
                    </a:pathLst>
                  </a:custGeom>
                  <a:solidFill>
                    <a:srgbClr val="3F5F0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grpSp>
              <p:nvGrpSpPr>
                <p:cNvPr id="60526" name="Group 244">
                  <a:extLst>
                    <a:ext uri="{FF2B5EF4-FFF2-40B4-BE49-F238E27FC236}">
                      <a16:creationId xmlns:a16="http://schemas.microsoft.com/office/drawing/2014/main" id="{DEBE7AEA-634B-C9C7-17B1-049235592441}"/>
                    </a:ext>
                  </a:extLst>
                </p:cNvPr>
                <p:cNvGrpSpPr>
                  <a:grpSpLocks/>
                </p:cNvGrpSpPr>
                <p:nvPr/>
              </p:nvGrpSpPr>
              <p:grpSpPr bwMode="auto">
                <a:xfrm>
                  <a:off x="1134" y="2930"/>
                  <a:ext cx="247" cy="52"/>
                  <a:chOff x="1134" y="2930"/>
                  <a:chExt cx="247" cy="52"/>
                </a:xfrm>
              </p:grpSpPr>
              <p:grpSp>
                <p:nvGrpSpPr>
                  <p:cNvPr id="60527" name="Group 245">
                    <a:extLst>
                      <a:ext uri="{FF2B5EF4-FFF2-40B4-BE49-F238E27FC236}">
                        <a16:creationId xmlns:a16="http://schemas.microsoft.com/office/drawing/2014/main" id="{B7799284-01E2-1F7D-B0A2-618C60F038C4}"/>
                      </a:ext>
                    </a:extLst>
                  </p:cNvPr>
                  <p:cNvGrpSpPr>
                    <a:grpSpLocks/>
                  </p:cNvGrpSpPr>
                  <p:nvPr/>
                </p:nvGrpSpPr>
                <p:grpSpPr bwMode="auto">
                  <a:xfrm>
                    <a:off x="1317" y="2932"/>
                    <a:ext cx="59" cy="36"/>
                    <a:chOff x="1317" y="2932"/>
                    <a:chExt cx="59" cy="36"/>
                  </a:xfrm>
                </p:grpSpPr>
                <p:sp>
                  <p:nvSpPr>
                    <p:cNvPr id="808182" name="Arc 246">
                      <a:extLst>
                        <a:ext uri="{FF2B5EF4-FFF2-40B4-BE49-F238E27FC236}">
                          <a16:creationId xmlns:a16="http://schemas.microsoft.com/office/drawing/2014/main" id="{DFDDB6F7-7E65-ADBC-6AFE-2A848957E69C}"/>
                        </a:ext>
                      </a:extLst>
                    </p:cNvPr>
                    <p:cNvSpPr>
                      <a:spLocks/>
                    </p:cNvSpPr>
                    <p:nvPr/>
                  </p:nvSpPr>
                  <p:spPr bwMode="auto">
                    <a:xfrm>
                      <a:off x="1317" y="2932"/>
                      <a:ext cx="59" cy="36"/>
                    </a:xfrm>
                    <a:custGeom>
                      <a:avLst/>
                      <a:gdLst>
                        <a:gd name="T0" fmla="*/ 0 w 43128"/>
                        <a:gd name="T1" fmla="*/ 33 h 21600"/>
                        <a:gd name="T2" fmla="*/ 59 w 43128"/>
                        <a:gd name="T3" fmla="*/ 36 h 21600"/>
                        <a:gd name="T4" fmla="*/ 29 w 43128"/>
                        <a:gd name="T5" fmla="*/ 36 h 21600"/>
                        <a:gd name="T6" fmla="*/ 0 60000 65536"/>
                        <a:gd name="T7" fmla="*/ 0 60000 65536"/>
                        <a:gd name="T8" fmla="*/ 0 60000 65536"/>
                      </a:gdLst>
                      <a:ahLst/>
                      <a:cxnLst>
                        <a:cxn ang="T6">
                          <a:pos x="T0" y="T1"/>
                        </a:cxn>
                        <a:cxn ang="T7">
                          <a:pos x="T2" y="T3"/>
                        </a:cxn>
                        <a:cxn ang="T8">
                          <a:pos x="T4" y="T5"/>
                        </a:cxn>
                      </a:cxnLst>
                      <a:rect l="0" t="0" r="r" b="b"/>
                      <a:pathLst>
                        <a:path w="43128" h="21600" fill="none" extrusionOk="0">
                          <a:moveTo>
                            <a:pt x="0" y="19836"/>
                          </a:moveTo>
                          <a:cubicBezTo>
                            <a:pt x="918" y="8628"/>
                            <a:pt x="10282" y="-1"/>
                            <a:pt x="21528" y="-1"/>
                          </a:cubicBezTo>
                          <a:cubicBezTo>
                            <a:pt x="33457" y="-1"/>
                            <a:pt x="43128" y="9670"/>
                            <a:pt x="43128" y="21600"/>
                          </a:cubicBezTo>
                        </a:path>
                        <a:path w="43128" h="21600" stroke="0" extrusionOk="0">
                          <a:moveTo>
                            <a:pt x="0" y="19836"/>
                          </a:moveTo>
                          <a:cubicBezTo>
                            <a:pt x="918" y="8628"/>
                            <a:pt x="10282" y="-1"/>
                            <a:pt x="21528" y="-1"/>
                          </a:cubicBezTo>
                          <a:cubicBezTo>
                            <a:pt x="33457" y="-1"/>
                            <a:pt x="43128" y="9670"/>
                            <a:pt x="43128" y="21600"/>
                          </a:cubicBezTo>
                          <a:lnTo>
                            <a:pt x="21528" y="21600"/>
                          </a:lnTo>
                          <a:lnTo>
                            <a:pt x="0" y="19836"/>
                          </a:lnTo>
                          <a:close/>
                        </a:path>
                      </a:pathLst>
                    </a:custGeom>
                    <a:solidFill>
                      <a:srgbClr val="9FBFFF"/>
                    </a:solidFill>
                    <a:ln w="12700" cap="rnd">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8183" name="Line 247">
                      <a:extLst>
                        <a:ext uri="{FF2B5EF4-FFF2-40B4-BE49-F238E27FC236}">
                          <a16:creationId xmlns:a16="http://schemas.microsoft.com/office/drawing/2014/main" id="{F16DF695-05BF-828C-F840-D8FDF5746058}"/>
                        </a:ext>
                      </a:extLst>
                    </p:cNvPr>
                    <p:cNvSpPr>
                      <a:spLocks noChangeShapeType="1"/>
                    </p:cNvSpPr>
                    <p:nvPr/>
                  </p:nvSpPr>
                  <p:spPr bwMode="auto">
                    <a:xfrm>
                      <a:off x="1349" y="2933"/>
                      <a:ext cx="0" cy="34"/>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grpSp>
                <p:nvGrpSpPr>
                  <p:cNvPr id="60528" name="Group 248">
                    <a:extLst>
                      <a:ext uri="{FF2B5EF4-FFF2-40B4-BE49-F238E27FC236}">
                        <a16:creationId xmlns:a16="http://schemas.microsoft.com/office/drawing/2014/main" id="{A5A9FD09-4AC2-332D-5F3A-D80FAB513384}"/>
                      </a:ext>
                    </a:extLst>
                  </p:cNvPr>
                  <p:cNvGrpSpPr>
                    <a:grpSpLocks/>
                  </p:cNvGrpSpPr>
                  <p:nvPr/>
                </p:nvGrpSpPr>
                <p:grpSpPr bwMode="auto">
                  <a:xfrm>
                    <a:off x="1223" y="2931"/>
                    <a:ext cx="57" cy="35"/>
                    <a:chOff x="1223" y="2931"/>
                    <a:chExt cx="57" cy="35"/>
                  </a:xfrm>
                </p:grpSpPr>
                <p:sp>
                  <p:nvSpPr>
                    <p:cNvPr id="808185" name="Arc 249">
                      <a:extLst>
                        <a:ext uri="{FF2B5EF4-FFF2-40B4-BE49-F238E27FC236}">
                          <a16:creationId xmlns:a16="http://schemas.microsoft.com/office/drawing/2014/main" id="{425C8D79-6F49-AE05-2C15-233D556A076C}"/>
                        </a:ext>
                      </a:extLst>
                    </p:cNvPr>
                    <p:cNvSpPr>
                      <a:spLocks/>
                    </p:cNvSpPr>
                    <p:nvPr/>
                  </p:nvSpPr>
                  <p:spPr bwMode="auto">
                    <a:xfrm>
                      <a:off x="1223" y="2931"/>
                      <a:ext cx="57" cy="35"/>
                    </a:xfrm>
                    <a:custGeom>
                      <a:avLst/>
                      <a:gdLst>
                        <a:gd name="T0" fmla="*/ 0 w 43065"/>
                        <a:gd name="T1" fmla="*/ 31 h 21600"/>
                        <a:gd name="T2" fmla="*/ 57 w 43065"/>
                        <a:gd name="T3" fmla="*/ 35 h 21600"/>
                        <a:gd name="T4" fmla="*/ 28 w 43065"/>
                        <a:gd name="T5" fmla="*/ 35 h 21600"/>
                        <a:gd name="T6" fmla="*/ 0 60000 65536"/>
                        <a:gd name="T7" fmla="*/ 0 60000 65536"/>
                        <a:gd name="T8" fmla="*/ 0 60000 65536"/>
                      </a:gdLst>
                      <a:ahLst/>
                      <a:cxnLst>
                        <a:cxn ang="T6">
                          <a:pos x="T0" y="T1"/>
                        </a:cxn>
                        <a:cxn ang="T7">
                          <a:pos x="T2" y="T3"/>
                        </a:cxn>
                        <a:cxn ang="T8">
                          <a:pos x="T4" y="T5"/>
                        </a:cxn>
                      </a:cxnLst>
                      <a:rect l="0" t="0" r="r" b="b"/>
                      <a:pathLst>
                        <a:path w="43065" h="21600" fill="none" extrusionOk="0">
                          <a:moveTo>
                            <a:pt x="-1" y="19188"/>
                          </a:moveTo>
                          <a:cubicBezTo>
                            <a:pt x="1227" y="8261"/>
                            <a:pt x="10468" y="-1"/>
                            <a:pt x="21465" y="-1"/>
                          </a:cubicBezTo>
                          <a:cubicBezTo>
                            <a:pt x="33394" y="-1"/>
                            <a:pt x="43065" y="9670"/>
                            <a:pt x="43065" y="21600"/>
                          </a:cubicBezTo>
                        </a:path>
                        <a:path w="43065" h="21600" stroke="0" extrusionOk="0">
                          <a:moveTo>
                            <a:pt x="-1" y="19188"/>
                          </a:moveTo>
                          <a:cubicBezTo>
                            <a:pt x="1227" y="8261"/>
                            <a:pt x="10468" y="-1"/>
                            <a:pt x="21465" y="-1"/>
                          </a:cubicBezTo>
                          <a:cubicBezTo>
                            <a:pt x="33394" y="-1"/>
                            <a:pt x="43065" y="9670"/>
                            <a:pt x="43065" y="21600"/>
                          </a:cubicBezTo>
                          <a:lnTo>
                            <a:pt x="21465" y="21600"/>
                          </a:lnTo>
                          <a:lnTo>
                            <a:pt x="-1" y="19188"/>
                          </a:lnTo>
                          <a:close/>
                        </a:path>
                      </a:pathLst>
                    </a:custGeom>
                    <a:solidFill>
                      <a:srgbClr val="9FBFFF"/>
                    </a:solidFill>
                    <a:ln w="12700" cap="rnd">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8186" name="Line 250">
                      <a:extLst>
                        <a:ext uri="{FF2B5EF4-FFF2-40B4-BE49-F238E27FC236}">
                          <a16:creationId xmlns:a16="http://schemas.microsoft.com/office/drawing/2014/main" id="{B3DD1603-35BA-ECF0-7A97-20E6A804DC41}"/>
                        </a:ext>
                      </a:extLst>
                    </p:cNvPr>
                    <p:cNvSpPr>
                      <a:spLocks noChangeShapeType="1"/>
                    </p:cNvSpPr>
                    <p:nvPr/>
                  </p:nvSpPr>
                  <p:spPr bwMode="auto">
                    <a:xfrm>
                      <a:off x="1253" y="2931"/>
                      <a:ext cx="0" cy="32"/>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grpSp>
                <p:nvGrpSpPr>
                  <p:cNvPr id="60529" name="Group 251">
                    <a:extLst>
                      <a:ext uri="{FF2B5EF4-FFF2-40B4-BE49-F238E27FC236}">
                        <a16:creationId xmlns:a16="http://schemas.microsoft.com/office/drawing/2014/main" id="{D19EEA24-53EB-1A8F-5736-0C7F0D8E6B7B}"/>
                      </a:ext>
                    </a:extLst>
                  </p:cNvPr>
                  <p:cNvGrpSpPr>
                    <a:grpSpLocks/>
                  </p:cNvGrpSpPr>
                  <p:nvPr/>
                </p:nvGrpSpPr>
                <p:grpSpPr bwMode="auto">
                  <a:xfrm>
                    <a:off x="1135" y="2930"/>
                    <a:ext cx="53" cy="34"/>
                    <a:chOff x="1135" y="2930"/>
                    <a:chExt cx="53" cy="34"/>
                  </a:xfrm>
                </p:grpSpPr>
                <p:sp>
                  <p:nvSpPr>
                    <p:cNvPr id="808188" name="Arc 252">
                      <a:extLst>
                        <a:ext uri="{FF2B5EF4-FFF2-40B4-BE49-F238E27FC236}">
                          <a16:creationId xmlns:a16="http://schemas.microsoft.com/office/drawing/2014/main" id="{6C3A743F-8458-858C-0890-B8D163402842}"/>
                        </a:ext>
                      </a:extLst>
                    </p:cNvPr>
                    <p:cNvSpPr>
                      <a:spLocks/>
                    </p:cNvSpPr>
                    <p:nvPr/>
                  </p:nvSpPr>
                  <p:spPr bwMode="auto">
                    <a:xfrm>
                      <a:off x="1135" y="2931"/>
                      <a:ext cx="53" cy="33"/>
                    </a:xfrm>
                    <a:custGeom>
                      <a:avLst/>
                      <a:gdLst>
                        <a:gd name="T0" fmla="*/ 0 w 43049"/>
                        <a:gd name="T1" fmla="*/ 29 h 21600"/>
                        <a:gd name="T2" fmla="*/ 53 w 43049"/>
                        <a:gd name="T3" fmla="*/ 33 h 21600"/>
                        <a:gd name="T4" fmla="*/ 26 w 43049"/>
                        <a:gd name="T5" fmla="*/ 33 h 21600"/>
                        <a:gd name="T6" fmla="*/ 0 60000 65536"/>
                        <a:gd name="T7" fmla="*/ 0 60000 65536"/>
                        <a:gd name="T8" fmla="*/ 0 60000 65536"/>
                      </a:gdLst>
                      <a:ahLst/>
                      <a:cxnLst>
                        <a:cxn ang="T6">
                          <a:pos x="T0" y="T1"/>
                        </a:cxn>
                        <a:cxn ang="T7">
                          <a:pos x="T2" y="T3"/>
                        </a:cxn>
                        <a:cxn ang="T8">
                          <a:pos x="T4" y="T5"/>
                        </a:cxn>
                      </a:cxnLst>
                      <a:rect l="0" t="0" r="r" b="b"/>
                      <a:pathLst>
                        <a:path w="43049" h="21600" fill="none" extrusionOk="0">
                          <a:moveTo>
                            <a:pt x="0" y="19048"/>
                          </a:moveTo>
                          <a:cubicBezTo>
                            <a:pt x="1293" y="8182"/>
                            <a:pt x="10506" y="-1"/>
                            <a:pt x="21449" y="-1"/>
                          </a:cubicBezTo>
                          <a:cubicBezTo>
                            <a:pt x="33378" y="-1"/>
                            <a:pt x="43049" y="9670"/>
                            <a:pt x="43049" y="21600"/>
                          </a:cubicBezTo>
                        </a:path>
                        <a:path w="43049" h="21600" stroke="0" extrusionOk="0">
                          <a:moveTo>
                            <a:pt x="0" y="19048"/>
                          </a:moveTo>
                          <a:cubicBezTo>
                            <a:pt x="1293" y="8182"/>
                            <a:pt x="10506" y="-1"/>
                            <a:pt x="21449" y="-1"/>
                          </a:cubicBezTo>
                          <a:cubicBezTo>
                            <a:pt x="33378" y="-1"/>
                            <a:pt x="43049" y="9670"/>
                            <a:pt x="43049" y="21600"/>
                          </a:cubicBezTo>
                          <a:lnTo>
                            <a:pt x="21449" y="21600"/>
                          </a:lnTo>
                          <a:lnTo>
                            <a:pt x="0" y="19048"/>
                          </a:lnTo>
                          <a:close/>
                        </a:path>
                      </a:pathLst>
                    </a:custGeom>
                    <a:solidFill>
                      <a:srgbClr val="9FBFFF"/>
                    </a:solidFill>
                    <a:ln w="12700" cap="rnd">
                      <a:solidFill>
                        <a:srgbClr val="00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endParaRPr lang="en-US"/>
                    </a:p>
                  </p:txBody>
                </p:sp>
                <p:sp>
                  <p:nvSpPr>
                    <p:cNvPr id="808189" name="Line 253">
                      <a:extLst>
                        <a:ext uri="{FF2B5EF4-FFF2-40B4-BE49-F238E27FC236}">
                          <a16:creationId xmlns:a16="http://schemas.microsoft.com/office/drawing/2014/main" id="{D953CDD1-679A-B9D8-B110-4069716047E0}"/>
                        </a:ext>
                      </a:extLst>
                    </p:cNvPr>
                    <p:cNvSpPr>
                      <a:spLocks noChangeShapeType="1"/>
                    </p:cNvSpPr>
                    <p:nvPr/>
                  </p:nvSpPr>
                  <p:spPr bwMode="auto">
                    <a:xfrm>
                      <a:off x="1164" y="2930"/>
                      <a:ext cx="0" cy="30"/>
                    </a:xfrm>
                    <a:prstGeom prst="line">
                      <a:avLst/>
                    </a:prstGeom>
                    <a:noFill/>
                    <a:ln w="12700">
                      <a:solidFill>
                        <a:srgbClr val="000000"/>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sp>
                <p:nvSpPr>
                  <p:cNvPr id="808190" name="Freeform 254">
                    <a:extLst>
                      <a:ext uri="{FF2B5EF4-FFF2-40B4-BE49-F238E27FC236}">
                        <a16:creationId xmlns:a16="http://schemas.microsoft.com/office/drawing/2014/main" id="{85AF4C04-9F3F-603F-1146-3BBC73A11D81}"/>
                      </a:ext>
                    </a:extLst>
                  </p:cNvPr>
                  <p:cNvSpPr>
                    <a:spLocks/>
                  </p:cNvSpPr>
                  <p:nvPr/>
                </p:nvSpPr>
                <p:spPr bwMode="auto">
                  <a:xfrm>
                    <a:off x="1317" y="2965"/>
                    <a:ext cx="64" cy="17"/>
                  </a:xfrm>
                  <a:custGeom>
                    <a:avLst/>
                    <a:gdLst>
                      <a:gd name="T0" fmla="*/ 63 w 64"/>
                      <a:gd name="T1" fmla="*/ 5 h 17"/>
                      <a:gd name="T2" fmla="*/ 0 w 64"/>
                      <a:gd name="T3" fmla="*/ 0 h 17"/>
                      <a:gd name="T4" fmla="*/ 0 w 64"/>
                      <a:gd name="T5" fmla="*/ 8 h 17"/>
                      <a:gd name="T6" fmla="*/ 63 w 64"/>
                      <a:gd name="T7" fmla="*/ 16 h 17"/>
                      <a:gd name="T8" fmla="*/ 63 w 64"/>
                      <a:gd name="T9" fmla="*/ 5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 h="17">
                        <a:moveTo>
                          <a:pt x="63" y="5"/>
                        </a:moveTo>
                        <a:lnTo>
                          <a:pt x="0" y="0"/>
                        </a:lnTo>
                        <a:lnTo>
                          <a:pt x="0" y="8"/>
                        </a:lnTo>
                        <a:lnTo>
                          <a:pt x="63" y="16"/>
                        </a:lnTo>
                        <a:lnTo>
                          <a:pt x="63" y="5"/>
                        </a:lnTo>
                      </a:path>
                    </a:pathLst>
                  </a:custGeom>
                  <a:solidFill>
                    <a:srgbClr val="C0C0C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191" name="Freeform 255">
                    <a:extLst>
                      <a:ext uri="{FF2B5EF4-FFF2-40B4-BE49-F238E27FC236}">
                        <a16:creationId xmlns:a16="http://schemas.microsoft.com/office/drawing/2014/main" id="{F3984FB3-EDFD-9F6D-02E7-896356365EF0}"/>
                      </a:ext>
                    </a:extLst>
                  </p:cNvPr>
                  <p:cNvSpPr>
                    <a:spLocks/>
                  </p:cNvSpPr>
                  <p:nvPr/>
                </p:nvSpPr>
                <p:spPr bwMode="auto">
                  <a:xfrm>
                    <a:off x="1134" y="2960"/>
                    <a:ext cx="60" cy="17"/>
                  </a:xfrm>
                  <a:custGeom>
                    <a:avLst/>
                    <a:gdLst>
                      <a:gd name="T0" fmla="*/ 59 w 60"/>
                      <a:gd name="T1" fmla="*/ 6 h 17"/>
                      <a:gd name="T2" fmla="*/ 0 w 60"/>
                      <a:gd name="T3" fmla="*/ 0 h 17"/>
                      <a:gd name="T4" fmla="*/ 0 w 60"/>
                      <a:gd name="T5" fmla="*/ 9 h 17"/>
                      <a:gd name="T6" fmla="*/ 59 w 60"/>
                      <a:gd name="T7" fmla="*/ 16 h 17"/>
                      <a:gd name="T8" fmla="*/ 59 w 60"/>
                      <a:gd name="T9" fmla="*/ 6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0" h="17">
                        <a:moveTo>
                          <a:pt x="59" y="6"/>
                        </a:moveTo>
                        <a:lnTo>
                          <a:pt x="0" y="0"/>
                        </a:lnTo>
                        <a:lnTo>
                          <a:pt x="0" y="9"/>
                        </a:lnTo>
                        <a:lnTo>
                          <a:pt x="59" y="16"/>
                        </a:lnTo>
                        <a:lnTo>
                          <a:pt x="59" y="6"/>
                        </a:lnTo>
                      </a:path>
                    </a:pathLst>
                  </a:custGeom>
                  <a:solidFill>
                    <a:srgbClr val="C0C0C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192" name="Freeform 256">
                    <a:extLst>
                      <a:ext uri="{FF2B5EF4-FFF2-40B4-BE49-F238E27FC236}">
                        <a16:creationId xmlns:a16="http://schemas.microsoft.com/office/drawing/2014/main" id="{98FA714E-4646-14C7-1B9D-1341A3BDEF51}"/>
                      </a:ext>
                    </a:extLst>
                  </p:cNvPr>
                  <p:cNvSpPr>
                    <a:spLocks/>
                  </p:cNvSpPr>
                  <p:nvPr/>
                </p:nvSpPr>
                <p:spPr bwMode="auto">
                  <a:xfrm>
                    <a:off x="1224" y="2962"/>
                    <a:ext cx="61" cy="17"/>
                  </a:xfrm>
                  <a:custGeom>
                    <a:avLst/>
                    <a:gdLst>
                      <a:gd name="T0" fmla="*/ 60 w 61"/>
                      <a:gd name="T1" fmla="*/ 8 h 17"/>
                      <a:gd name="T2" fmla="*/ 0 w 61"/>
                      <a:gd name="T3" fmla="*/ 0 h 17"/>
                      <a:gd name="T4" fmla="*/ 0 w 61"/>
                      <a:gd name="T5" fmla="*/ 10 h 17"/>
                      <a:gd name="T6" fmla="*/ 60 w 61"/>
                      <a:gd name="T7" fmla="*/ 16 h 17"/>
                      <a:gd name="T8" fmla="*/ 60 w 61"/>
                      <a:gd name="T9" fmla="*/ 8 h 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1" h="17">
                        <a:moveTo>
                          <a:pt x="60" y="8"/>
                        </a:moveTo>
                        <a:lnTo>
                          <a:pt x="0" y="0"/>
                        </a:lnTo>
                        <a:lnTo>
                          <a:pt x="0" y="10"/>
                        </a:lnTo>
                        <a:lnTo>
                          <a:pt x="60" y="16"/>
                        </a:lnTo>
                        <a:lnTo>
                          <a:pt x="60" y="8"/>
                        </a:lnTo>
                      </a:path>
                    </a:pathLst>
                  </a:custGeom>
                  <a:solidFill>
                    <a:srgbClr val="C0C0C0"/>
                  </a:solidFill>
                  <a:ln w="12700" cap="rnd" cmpd="sng">
                    <a:solidFill>
                      <a:srgbClr val="000000"/>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grpSp>
          </p:grpSp>
          <p:sp>
            <p:nvSpPr>
              <p:cNvPr id="808193" name="Freeform 257">
                <a:extLst>
                  <a:ext uri="{FF2B5EF4-FFF2-40B4-BE49-F238E27FC236}">
                    <a16:creationId xmlns:a16="http://schemas.microsoft.com/office/drawing/2014/main" id="{74B556D6-90BA-A0AA-2F90-11031F5C71AB}"/>
                  </a:ext>
                </a:extLst>
              </p:cNvPr>
              <p:cNvSpPr>
                <a:spLocks/>
              </p:cNvSpPr>
              <p:nvPr/>
            </p:nvSpPr>
            <p:spPr bwMode="auto">
              <a:xfrm>
                <a:off x="1571" y="2936"/>
                <a:ext cx="81" cy="68"/>
              </a:xfrm>
              <a:custGeom>
                <a:avLst/>
                <a:gdLst>
                  <a:gd name="T0" fmla="*/ 3 w 81"/>
                  <a:gd name="T1" fmla="*/ 0 h 68"/>
                  <a:gd name="T2" fmla="*/ 8 w 81"/>
                  <a:gd name="T3" fmla="*/ 0 h 68"/>
                  <a:gd name="T4" fmla="*/ 13 w 81"/>
                  <a:gd name="T5" fmla="*/ 0 h 68"/>
                  <a:gd name="T6" fmla="*/ 18 w 81"/>
                  <a:gd name="T7" fmla="*/ 0 h 68"/>
                  <a:gd name="T8" fmla="*/ 24 w 81"/>
                  <a:gd name="T9" fmla="*/ 0 h 68"/>
                  <a:gd name="T10" fmla="*/ 29 w 81"/>
                  <a:gd name="T11" fmla="*/ 0 h 68"/>
                  <a:gd name="T12" fmla="*/ 34 w 81"/>
                  <a:gd name="T13" fmla="*/ 1 h 68"/>
                  <a:gd name="T14" fmla="*/ 40 w 81"/>
                  <a:gd name="T15" fmla="*/ 1 h 68"/>
                  <a:gd name="T16" fmla="*/ 45 w 81"/>
                  <a:gd name="T17" fmla="*/ 1 h 68"/>
                  <a:gd name="T18" fmla="*/ 50 w 81"/>
                  <a:gd name="T19" fmla="*/ 1 h 68"/>
                  <a:gd name="T20" fmla="*/ 56 w 81"/>
                  <a:gd name="T21" fmla="*/ 1 h 68"/>
                  <a:gd name="T22" fmla="*/ 61 w 81"/>
                  <a:gd name="T23" fmla="*/ 1 h 68"/>
                  <a:gd name="T24" fmla="*/ 66 w 81"/>
                  <a:gd name="T25" fmla="*/ 1 h 68"/>
                  <a:gd name="T26" fmla="*/ 72 w 81"/>
                  <a:gd name="T27" fmla="*/ 1 h 68"/>
                  <a:gd name="T28" fmla="*/ 77 w 81"/>
                  <a:gd name="T29" fmla="*/ 1 h 68"/>
                  <a:gd name="T30" fmla="*/ 76 w 81"/>
                  <a:gd name="T31" fmla="*/ 7 h 68"/>
                  <a:gd name="T32" fmla="*/ 80 w 81"/>
                  <a:gd name="T33" fmla="*/ 12 h 68"/>
                  <a:gd name="T34" fmla="*/ 75 w 81"/>
                  <a:gd name="T35" fmla="*/ 20 h 68"/>
                  <a:gd name="T36" fmla="*/ 78 w 81"/>
                  <a:gd name="T37" fmla="*/ 24 h 68"/>
                  <a:gd name="T38" fmla="*/ 77 w 81"/>
                  <a:gd name="T39" fmla="*/ 31 h 68"/>
                  <a:gd name="T40" fmla="*/ 78 w 81"/>
                  <a:gd name="T41" fmla="*/ 37 h 68"/>
                  <a:gd name="T42" fmla="*/ 77 w 81"/>
                  <a:gd name="T43" fmla="*/ 43 h 68"/>
                  <a:gd name="T44" fmla="*/ 77 w 81"/>
                  <a:gd name="T45" fmla="*/ 49 h 68"/>
                  <a:gd name="T46" fmla="*/ 77 w 81"/>
                  <a:gd name="T47" fmla="*/ 55 h 68"/>
                  <a:gd name="T48" fmla="*/ 77 w 81"/>
                  <a:gd name="T49" fmla="*/ 61 h 68"/>
                  <a:gd name="T50" fmla="*/ 72 w 81"/>
                  <a:gd name="T51" fmla="*/ 63 h 68"/>
                  <a:gd name="T52" fmla="*/ 68 w 81"/>
                  <a:gd name="T53" fmla="*/ 64 h 68"/>
                  <a:gd name="T54" fmla="*/ 64 w 81"/>
                  <a:gd name="T55" fmla="*/ 62 h 68"/>
                  <a:gd name="T56" fmla="*/ 56 w 81"/>
                  <a:gd name="T57" fmla="*/ 64 h 68"/>
                  <a:gd name="T58" fmla="*/ 52 w 81"/>
                  <a:gd name="T59" fmla="*/ 63 h 68"/>
                  <a:gd name="T60" fmla="*/ 47 w 81"/>
                  <a:gd name="T61" fmla="*/ 64 h 68"/>
                  <a:gd name="T62" fmla="*/ 41 w 81"/>
                  <a:gd name="T63" fmla="*/ 64 h 68"/>
                  <a:gd name="T64" fmla="*/ 36 w 81"/>
                  <a:gd name="T65" fmla="*/ 64 h 68"/>
                  <a:gd name="T66" fmla="*/ 32 w 81"/>
                  <a:gd name="T67" fmla="*/ 65 h 68"/>
                  <a:gd name="T68" fmla="*/ 21 w 81"/>
                  <a:gd name="T69" fmla="*/ 64 h 68"/>
                  <a:gd name="T70" fmla="*/ 16 w 81"/>
                  <a:gd name="T71" fmla="*/ 64 h 68"/>
                  <a:gd name="T72" fmla="*/ 10 w 81"/>
                  <a:gd name="T73" fmla="*/ 65 h 68"/>
                  <a:gd name="T74" fmla="*/ 3 w 81"/>
                  <a:gd name="T75" fmla="*/ 67 h 68"/>
                  <a:gd name="T76" fmla="*/ 0 w 81"/>
                  <a:gd name="T77" fmla="*/ 62 h 68"/>
                  <a:gd name="T78" fmla="*/ 0 w 81"/>
                  <a:gd name="T79" fmla="*/ 56 h 68"/>
                  <a:gd name="T80" fmla="*/ 0 w 81"/>
                  <a:gd name="T81" fmla="*/ 50 h 68"/>
                  <a:gd name="T82" fmla="*/ 0 w 81"/>
                  <a:gd name="T83" fmla="*/ 44 h 68"/>
                  <a:gd name="T84" fmla="*/ 0 w 81"/>
                  <a:gd name="T85" fmla="*/ 38 h 68"/>
                  <a:gd name="T86" fmla="*/ 2 w 81"/>
                  <a:gd name="T87" fmla="*/ 31 h 68"/>
                  <a:gd name="T88" fmla="*/ 2 w 81"/>
                  <a:gd name="T89" fmla="*/ 25 h 68"/>
                  <a:gd name="T90" fmla="*/ 3 w 81"/>
                  <a:gd name="T91" fmla="*/ 19 h 68"/>
                  <a:gd name="T92" fmla="*/ 3 w 81"/>
                  <a:gd name="T93" fmla="*/ 13 h 68"/>
                  <a:gd name="T94" fmla="*/ 2 w 81"/>
                  <a:gd name="T95" fmla="*/ 7 h 68"/>
                  <a:gd name="T96" fmla="*/ 2 w 81"/>
                  <a:gd name="T97" fmla="*/ 1 h 68"/>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81" h="68">
                    <a:moveTo>
                      <a:pt x="3" y="0"/>
                    </a:moveTo>
                    <a:lnTo>
                      <a:pt x="8" y="0"/>
                    </a:lnTo>
                    <a:lnTo>
                      <a:pt x="13" y="0"/>
                    </a:lnTo>
                    <a:lnTo>
                      <a:pt x="18" y="0"/>
                    </a:lnTo>
                    <a:lnTo>
                      <a:pt x="24" y="0"/>
                    </a:lnTo>
                    <a:lnTo>
                      <a:pt x="29" y="0"/>
                    </a:lnTo>
                    <a:lnTo>
                      <a:pt x="34" y="1"/>
                    </a:lnTo>
                    <a:lnTo>
                      <a:pt x="40" y="1"/>
                    </a:lnTo>
                    <a:lnTo>
                      <a:pt x="45" y="1"/>
                    </a:lnTo>
                    <a:lnTo>
                      <a:pt x="50" y="1"/>
                    </a:lnTo>
                    <a:lnTo>
                      <a:pt x="56" y="1"/>
                    </a:lnTo>
                    <a:lnTo>
                      <a:pt x="61" y="1"/>
                    </a:lnTo>
                    <a:lnTo>
                      <a:pt x="66" y="1"/>
                    </a:lnTo>
                    <a:lnTo>
                      <a:pt x="72" y="1"/>
                    </a:lnTo>
                    <a:lnTo>
                      <a:pt x="77" y="1"/>
                    </a:lnTo>
                    <a:lnTo>
                      <a:pt x="76" y="7"/>
                    </a:lnTo>
                    <a:lnTo>
                      <a:pt x="80" y="12"/>
                    </a:lnTo>
                    <a:lnTo>
                      <a:pt x="75" y="20"/>
                    </a:lnTo>
                    <a:lnTo>
                      <a:pt x="78" y="24"/>
                    </a:lnTo>
                    <a:lnTo>
                      <a:pt x="77" y="31"/>
                    </a:lnTo>
                    <a:lnTo>
                      <a:pt x="78" y="37"/>
                    </a:lnTo>
                    <a:lnTo>
                      <a:pt x="77" y="43"/>
                    </a:lnTo>
                    <a:lnTo>
                      <a:pt x="77" y="49"/>
                    </a:lnTo>
                    <a:lnTo>
                      <a:pt x="77" y="55"/>
                    </a:lnTo>
                    <a:lnTo>
                      <a:pt x="77" y="61"/>
                    </a:lnTo>
                    <a:lnTo>
                      <a:pt x="72" y="63"/>
                    </a:lnTo>
                    <a:lnTo>
                      <a:pt x="68" y="64"/>
                    </a:lnTo>
                    <a:lnTo>
                      <a:pt x="64" y="62"/>
                    </a:lnTo>
                    <a:lnTo>
                      <a:pt x="56" y="64"/>
                    </a:lnTo>
                    <a:lnTo>
                      <a:pt x="52" y="63"/>
                    </a:lnTo>
                    <a:lnTo>
                      <a:pt x="47" y="64"/>
                    </a:lnTo>
                    <a:lnTo>
                      <a:pt x="41" y="64"/>
                    </a:lnTo>
                    <a:lnTo>
                      <a:pt x="36" y="64"/>
                    </a:lnTo>
                    <a:lnTo>
                      <a:pt x="32" y="65"/>
                    </a:lnTo>
                    <a:lnTo>
                      <a:pt x="21" y="64"/>
                    </a:lnTo>
                    <a:lnTo>
                      <a:pt x="16" y="64"/>
                    </a:lnTo>
                    <a:lnTo>
                      <a:pt x="10" y="65"/>
                    </a:lnTo>
                    <a:lnTo>
                      <a:pt x="3" y="67"/>
                    </a:lnTo>
                    <a:lnTo>
                      <a:pt x="0" y="62"/>
                    </a:lnTo>
                    <a:lnTo>
                      <a:pt x="0" y="56"/>
                    </a:lnTo>
                    <a:lnTo>
                      <a:pt x="0" y="50"/>
                    </a:lnTo>
                    <a:lnTo>
                      <a:pt x="0" y="44"/>
                    </a:lnTo>
                    <a:lnTo>
                      <a:pt x="0" y="38"/>
                    </a:lnTo>
                    <a:lnTo>
                      <a:pt x="2" y="31"/>
                    </a:lnTo>
                    <a:lnTo>
                      <a:pt x="2" y="25"/>
                    </a:lnTo>
                    <a:lnTo>
                      <a:pt x="3" y="19"/>
                    </a:lnTo>
                    <a:lnTo>
                      <a:pt x="3" y="13"/>
                    </a:lnTo>
                    <a:lnTo>
                      <a:pt x="2" y="7"/>
                    </a:lnTo>
                    <a:lnTo>
                      <a:pt x="2" y="1"/>
                    </a:lnTo>
                  </a:path>
                </a:pathLst>
              </a:custGeom>
              <a:solidFill>
                <a:srgbClr val="714400"/>
              </a:solidFill>
              <a:ln>
                <a:noFill/>
              </a:ln>
              <a:effectLst/>
              <a:extLst>
                <a:ext uri="{91240B29-F687-4F45-9708-019B960494DF}">
                  <a14:hiddenLine xmlns:a14="http://schemas.microsoft.com/office/drawing/2010/main" w="9525" cap="rnd">
                    <a:solidFill>
                      <a:schemeClr val="tx1"/>
                    </a:solidFill>
                    <a:round/>
                    <a:headEnd type="none" w="sm" len="sm"/>
                    <a:tailEnd type="none" w="sm" len="sm"/>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194" name="Line 258">
                <a:extLst>
                  <a:ext uri="{FF2B5EF4-FFF2-40B4-BE49-F238E27FC236}">
                    <a16:creationId xmlns:a16="http://schemas.microsoft.com/office/drawing/2014/main" id="{0E1B1D2B-DACF-2005-2213-3A58B58C077F}"/>
                  </a:ext>
                </a:extLst>
              </p:cNvPr>
              <p:cNvSpPr>
                <a:spLocks noChangeShapeType="1"/>
              </p:cNvSpPr>
              <p:nvPr/>
            </p:nvSpPr>
            <p:spPr bwMode="auto">
              <a:xfrm>
                <a:off x="1611" y="2938"/>
                <a:ext cx="0" cy="65"/>
              </a:xfrm>
              <a:prstGeom prst="line">
                <a:avLst/>
              </a:prstGeom>
              <a:noFill/>
              <a:ln w="12700">
                <a:solidFill>
                  <a:schemeClr val="bg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95" name="Line 259">
                <a:extLst>
                  <a:ext uri="{FF2B5EF4-FFF2-40B4-BE49-F238E27FC236}">
                    <a16:creationId xmlns:a16="http://schemas.microsoft.com/office/drawing/2014/main" id="{39B17E11-9636-0CA9-B626-B03D464458E2}"/>
                  </a:ext>
                </a:extLst>
              </p:cNvPr>
              <p:cNvSpPr>
                <a:spLocks noChangeShapeType="1"/>
              </p:cNvSpPr>
              <p:nvPr/>
            </p:nvSpPr>
            <p:spPr bwMode="auto">
              <a:xfrm>
                <a:off x="1572" y="2934"/>
                <a:ext cx="0" cy="69"/>
              </a:xfrm>
              <a:prstGeom prst="line">
                <a:avLst/>
              </a:prstGeom>
              <a:noFill/>
              <a:ln w="12700">
                <a:solidFill>
                  <a:schemeClr val="bg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96" name="Line 260">
                <a:extLst>
                  <a:ext uri="{FF2B5EF4-FFF2-40B4-BE49-F238E27FC236}">
                    <a16:creationId xmlns:a16="http://schemas.microsoft.com/office/drawing/2014/main" id="{C0849BF6-1594-AB85-AE5D-685FB2871ECC}"/>
                  </a:ext>
                </a:extLst>
              </p:cNvPr>
              <p:cNvSpPr>
                <a:spLocks noChangeShapeType="1"/>
              </p:cNvSpPr>
              <p:nvPr/>
            </p:nvSpPr>
            <p:spPr bwMode="auto">
              <a:xfrm>
                <a:off x="1574" y="2936"/>
                <a:ext cx="75" cy="0"/>
              </a:xfrm>
              <a:prstGeom prst="line">
                <a:avLst/>
              </a:prstGeom>
              <a:noFill/>
              <a:ln w="12700">
                <a:solidFill>
                  <a:schemeClr val="bg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97" name="Line 261">
                <a:extLst>
                  <a:ext uri="{FF2B5EF4-FFF2-40B4-BE49-F238E27FC236}">
                    <a16:creationId xmlns:a16="http://schemas.microsoft.com/office/drawing/2014/main" id="{07D75F0D-04AB-8E74-0A18-9F6B300BDC4B}"/>
                  </a:ext>
                </a:extLst>
              </p:cNvPr>
              <p:cNvSpPr>
                <a:spLocks noChangeShapeType="1"/>
              </p:cNvSpPr>
              <p:nvPr/>
            </p:nvSpPr>
            <p:spPr bwMode="auto">
              <a:xfrm>
                <a:off x="1648" y="2937"/>
                <a:ext cx="0" cy="63"/>
              </a:xfrm>
              <a:prstGeom prst="line">
                <a:avLst/>
              </a:prstGeom>
              <a:noFill/>
              <a:ln w="12700">
                <a:solidFill>
                  <a:schemeClr val="bg1"/>
                </a:solidFill>
                <a:round/>
                <a:headEnd type="none" w="sm" len="sm"/>
                <a:tailEnd type="none"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198" name="Freeform 262">
                <a:extLst>
                  <a:ext uri="{FF2B5EF4-FFF2-40B4-BE49-F238E27FC236}">
                    <a16:creationId xmlns:a16="http://schemas.microsoft.com/office/drawing/2014/main" id="{BA154B3C-2F64-B79C-E64B-61327D7E3836}"/>
                  </a:ext>
                </a:extLst>
              </p:cNvPr>
              <p:cNvSpPr>
                <a:spLocks/>
              </p:cNvSpPr>
              <p:nvPr/>
            </p:nvSpPr>
            <p:spPr bwMode="auto">
              <a:xfrm>
                <a:off x="1133" y="2797"/>
                <a:ext cx="360" cy="92"/>
              </a:xfrm>
              <a:custGeom>
                <a:avLst/>
                <a:gdLst>
                  <a:gd name="T0" fmla="*/ 0 w 360"/>
                  <a:gd name="T1" fmla="*/ 3 h 92"/>
                  <a:gd name="T2" fmla="*/ 0 w 360"/>
                  <a:gd name="T3" fmla="*/ 91 h 92"/>
                  <a:gd name="T4" fmla="*/ 359 w 360"/>
                  <a:gd name="T5" fmla="*/ 91 h 92"/>
                  <a:gd name="T6" fmla="*/ 359 w 360"/>
                  <a:gd name="T7" fmla="*/ 1 h 92"/>
                  <a:gd name="T8" fmla="*/ 0 w 360"/>
                  <a:gd name="T9" fmla="*/ 0 h 9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60" h="92">
                    <a:moveTo>
                      <a:pt x="0" y="3"/>
                    </a:moveTo>
                    <a:lnTo>
                      <a:pt x="0" y="91"/>
                    </a:lnTo>
                    <a:lnTo>
                      <a:pt x="359" y="91"/>
                    </a:lnTo>
                    <a:lnTo>
                      <a:pt x="359" y="1"/>
                    </a:lnTo>
                    <a:lnTo>
                      <a:pt x="0" y="0"/>
                    </a:lnTo>
                  </a:path>
                </a:pathLst>
              </a:custGeom>
              <a:solidFill>
                <a:srgbClr val="714400"/>
              </a:solidFill>
              <a:ln w="12700" cap="rnd"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en-US"/>
              </a:p>
            </p:txBody>
          </p:sp>
          <p:sp>
            <p:nvSpPr>
              <p:cNvPr id="808199" name="Rectangle 263">
                <a:extLst>
                  <a:ext uri="{FF2B5EF4-FFF2-40B4-BE49-F238E27FC236}">
                    <a16:creationId xmlns:a16="http://schemas.microsoft.com/office/drawing/2014/main" id="{18D34963-5908-FD30-5878-B14B024BB60B}"/>
                  </a:ext>
                </a:extLst>
              </p:cNvPr>
              <p:cNvSpPr>
                <a:spLocks noChangeArrowheads="1"/>
              </p:cNvSpPr>
              <p:nvPr/>
            </p:nvSpPr>
            <p:spPr bwMode="auto">
              <a:xfrm>
                <a:off x="1062" y="2781"/>
                <a:ext cx="499" cy="19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92075" tIns="46038" rIns="92075" bIns="46038">
                <a:spAutoFit/>
              </a:bodyPr>
              <a:lstStyle/>
              <a:p>
                <a:pPr algn="ctr" eaLnBrk="0" hangingPunct="0">
                  <a:defRPr/>
                </a:pPr>
                <a:r>
                  <a:rPr lang="en-US" sz="800" b="1">
                    <a:latin typeface="Arial" charset="0"/>
                    <a:ea typeface="ＭＳ Ｐゴシック" charset="0"/>
                  </a:rPr>
                  <a:t>Base Supply</a:t>
                </a:r>
              </a:p>
            </p:txBody>
          </p:sp>
        </p:grpSp>
        <p:sp>
          <p:nvSpPr>
            <p:cNvPr id="808200" name="Line 264">
              <a:extLst>
                <a:ext uri="{FF2B5EF4-FFF2-40B4-BE49-F238E27FC236}">
                  <a16:creationId xmlns:a16="http://schemas.microsoft.com/office/drawing/2014/main" id="{86F4BF4B-33E1-F260-5E7E-A445FACCFFD3}"/>
                </a:ext>
              </a:extLst>
            </p:cNvPr>
            <p:cNvSpPr>
              <a:spLocks noChangeShapeType="1"/>
            </p:cNvSpPr>
            <p:nvPr/>
          </p:nvSpPr>
          <p:spPr bwMode="auto">
            <a:xfrm>
              <a:off x="4595" y="828"/>
              <a:ext cx="234" cy="0"/>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01" name="Line 265">
              <a:extLst>
                <a:ext uri="{FF2B5EF4-FFF2-40B4-BE49-F238E27FC236}">
                  <a16:creationId xmlns:a16="http://schemas.microsoft.com/office/drawing/2014/main" id="{E3614781-B308-4B5E-2E12-0E48744F0B9C}"/>
                </a:ext>
              </a:extLst>
            </p:cNvPr>
            <p:cNvSpPr>
              <a:spLocks noChangeShapeType="1"/>
            </p:cNvSpPr>
            <p:nvPr/>
          </p:nvSpPr>
          <p:spPr bwMode="auto">
            <a:xfrm>
              <a:off x="5074" y="876"/>
              <a:ext cx="97" cy="179"/>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02" name="Line 266">
              <a:extLst>
                <a:ext uri="{FF2B5EF4-FFF2-40B4-BE49-F238E27FC236}">
                  <a16:creationId xmlns:a16="http://schemas.microsoft.com/office/drawing/2014/main" id="{8D387F37-5EA4-A344-3BFE-7263E1EB7EBC}"/>
                </a:ext>
              </a:extLst>
            </p:cNvPr>
            <p:cNvSpPr>
              <a:spLocks noChangeShapeType="1"/>
            </p:cNvSpPr>
            <p:nvPr/>
          </p:nvSpPr>
          <p:spPr bwMode="auto">
            <a:xfrm>
              <a:off x="5212" y="1179"/>
              <a:ext cx="2" cy="189"/>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03" name="Line 267">
              <a:extLst>
                <a:ext uri="{FF2B5EF4-FFF2-40B4-BE49-F238E27FC236}">
                  <a16:creationId xmlns:a16="http://schemas.microsoft.com/office/drawing/2014/main" id="{D0C40C36-9B0A-4A75-52E0-E9BD3E1099F7}"/>
                </a:ext>
              </a:extLst>
            </p:cNvPr>
            <p:cNvSpPr>
              <a:spLocks noChangeShapeType="1"/>
            </p:cNvSpPr>
            <p:nvPr/>
          </p:nvSpPr>
          <p:spPr bwMode="auto">
            <a:xfrm flipH="1">
              <a:off x="5060" y="1437"/>
              <a:ext cx="138" cy="146"/>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04" name="Line 268">
              <a:extLst>
                <a:ext uri="{FF2B5EF4-FFF2-40B4-BE49-F238E27FC236}">
                  <a16:creationId xmlns:a16="http://schemas.microsoft.com/office/drawing/2014/main" id="{583D1BEE-39E0-B5E1-E003-0D390CA896B1}"/>
                </a:ext>
              </a:extLst>
            </p:cNvPr>
            <p:cNvSpPr>
              <a:spLocks noChangeShapeType="1"/>
            </p:cNvSpPr>
            <p:nvPr/>
          </p:nvSpPr>
          <p:spPr bwMode="auto">
            <a:xfrm>
              <a:off x="5290" y="1442"/>
              <a:ext cx="32" cy="203"/>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05" name="Line 269">
              <a:extLst>
                <a:ext uri="{FF2B5EF4-FFF2-40B4-BE49-F238E27FC236}">
                  <a16:creationId xmlns:a16="http://schemas.microsoft.com/office/drawing/2014/main" id="{FFC1A95A-FDB6-9429-631D-E9D107FA3B1C}"/>
                </a:ext>
              </a:extLst>
            </p:cNvPr>
            <p:cNvSpPr>
              <a:spLocks noChangeShapeType="1"/>
            </p:cNvSpPr>
            <p:nvPr/>
          </p:nvSpPr>
          <p:spPr bwMode="auto">
            <a:xfrm flipV="1">
              <a:off x="4184" y="841"/>
              <a:ext cx="169" cy="188"/>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06" name="Line 270">
              <a:extLst>
                <a:ext uri="{FF2B5EF4-FFF2-40B4-BE49-F238E27FC236}">
                  <a16:creationId xmlns:a16="http://schemas.microsoft.com/office/drawing/2014/main" id="{C565E7C2-BC73-9436-0B61-3580B4BAA391}"/>
                </a:ext>
              </a:extLst>
            </p:cNvPr>
            <p:cNvSpPr>
              <a:spLocks noChangeShapeType="1"/>
            </p:cNvSpPr>
            <p:nvPr/>
          </p:nvSpPr>
          <p:spPr bwMode="auto">
            <a:xfrm flipV="1">
              <a:off x="4120" y="1092"/>
              <a:ext cx="63" cy="188"/>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07" name="Line 271">
              <a:extLst>
                <a:ext uri="{FF2B5EF4-FFF2-40B4-BE49-F238E27FC236}">
                  <a16:creationId xmlns:a16="http://schemas.microsoft.com/office/drawing/2014/main" id="{9B5D3305-E1C5-809B-E664-2A7679049E46}"/>
                </a:ext>
              </a:extLst>
            </p:cNvPr>
            <p:cNvSpPr>
              <a:spLocks noChangeShapeType="1"/>
            </p:cNvSpPr>
            <p:nvPr/>
          </p:nvSpPr>
          <p:spPr bwMode="auto">
            <a:xfrm>
              <a:off x="3248" y="1537"/>
              <a:ext cx="319" cy="198"/>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08" name="Line 272">
              <a:extLst>
                <a:ext uri="{FF2B5EF4-FFF2-40B4-BE49-F238E27FC236}">
                  <a16:creationId xmlns:a16="http://schemas.microsoft.com/office/drawing/2014/main" id="{F35FED76-E301-0B16-853D-8F0F29BB7E14}"/>
                </a:ext>
              </a:extLst>
            </p:cNvPr>
            <p:cNvSpPr>
              <a:spLocks noChangeShapeType="1"/>
            </p:cNvSpPr>
            <p:nvPr/>
          </p:nvSpPr>
          <p:spPr bwMode="auto">
            <a:xfrm flipV="1">
              <a:off x="3991" y="1660"/>
              <a:ext cx="144" cy="179"/>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09" name="Line 273">
              <a:extLst>
                <a:ext uri="{FF2B5EF4-FFF2-40B4-BE49-F238E27FC236}">
                  <a16:creationId xmlns:a16="http://schemas.microsoft.com/office/drawing/2014/main" id="{420F7730-60AB-82DF-184C-F12DB800B915}"/>
                </a:ext>
              </a:extLst>
            </p:cNvPr>
            <p:cNvSpPr>
              <a:spLocks noChangeShapeType="1"/>
            </p:cNvSpPr>
            <p:nvPr/>
          </p:nvSpPr>
          <p:spPr bwMode="auto">
            <a:xfrm flipH="1" flipV="1">
              <a:off x="4104" y="1398"/>
              <a:ext cx="31" cy="195"/>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10" name="Line 274">
              <a:extLst>
                <a:ext uri="{FF2B5EF4-FFF2-40B4-BE49-F238E27FC236}">
                  <a16:creationId xmlns:a16="http://schemas.microsoft.com/office/drawing/2014/main" id="{1B3F042A-4280-233E-7829-946B2619F189}"/>
                </a:ext>
              </a:extLst>
            </p:cNvPr>
            <p:cNvSpPr>
              <a:spLocks noChangeShapeType="1"/>
            </p:cNvSpPr>
            <p:nvPr/>
          </p:nvSpPr>
          <p:spPr bwMode="auto">
            <a:xfrm flipH="1">
              <a:off x="5204" y="1745"/>
              <a:ext cx="118" cy="174"/>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11" name="Line 275">
              <a:extLst>
                <a:ext uri="{FF2B5EF4-FFF2-40B4-BE49-F238E27FC236}">
                  <a16:creationId xmlns:a16="http://schemas.microsoft.com/office/drawing/2014/main" id="{0FF89EEE-79CF-62A3-A6E7-5F4722DA65A1}"/>
                </a:ext>
              </a:extLst>
            </p:cNvPr>
            <p:cNvSpPr>
              <a:spLocks noChangeShapeType="1"/>
            </p:cNvSpPr>
            <p:nvPr/>
          </p:nvSpPr>
          <p:spPr bwMode="auto">
            <a:xfrm flipH="1">
              <a:off x="4809" y="1679"/>
              <a:ext cx="197" cy="127"/>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12" name="Line 276">
              <a:extLst>
                <a:ext uri="{FF2B5EF4-FFF2-40B4-BE49-F238E27FC236}">
                  <a16:creationId xmlns:a16="http://schemas.microsoft.com/office/drawing/2014/main" id="{D0A4FAC4-0F8C-7EB9-25EB-BC9844B1B615}"/>
                </a:ext>
              </a:extLst>
            </p:cNvPr>
            <p:cNvSpPr>
              <a:spLocks noChangeShapeType="1"/>
            </p:cNvSpPr>
            <p:nvPr/>
          </p:nvSpPr>
          <p:spPr bwMode="auto">
            <a:xfrm flipH="1">
              <a:off x="4851" y="2125"/>
              <a:ext cx="224" cy="168"/>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13" name="Line 277">
              <a:extLst>
                <a:ext uri="{FF2B5EF4-FFF2-40B4-BE49-F238E27FC236}">
                  <a16:creationId xmlns:a16="http://schemas.microsoft.com/office/drawing/2014/main" id="{2DC2EE59-B5FE-25F3-FDB5-E99E0F7E9D3F}"/>
                </a:ext>
              </a:extLst>
            </p:cNvPr>
            <p:cNvSpPr>
              <a:spLocks noChangeShapeType="1"/>
            </p:cNvSpPr>
            <p:nvPr/>
          </p:nvSpPr>
          <p:spPr bwMode="auto">
            <a:xfrm flipH="1">
              <a:off x="4338" y="2413"/>
              <a:ext cx="288" cy="98"/>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14" name="Line 278">
              <a:extLst>
                <a:ext uri="{FF2B5EF4-FFF2-40B4-BE49-F238E27FC236}">
                  <a16:creationId xmlns:a16="http://schemas.microsoft.com/office/drawing/2014/main" id="{DFCCBA6E-236D-052A-F786-F69072BE9B35}"/>
                </a:ext>
              </a:extLst>
            </p:cNvPr>
            <p:cNvSpPr>
              <a:spLocks noChangeShapeType="1"/>
            </p:cNvSpPr>
            <p:nvPr/>
          </p:nvSpPr>
          <p:spPr bwMode="auto">
            <a:xfrm flipH="1" flipV="1">
              <a:off x="3644" y="2540"/>
              <a:ext cx="416" cy="9"/>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15" name="Line 279">
              <a:extLst>
                <a:ext uri="{FF2B5EF4-FFF2-40B4-BE49-F238E27FC236}">
                  <a16:creationId xmlns:a16="http://schemas.microsoft.com/office/drawing/2014/main" id="{7EC05EF4-C2AF-854B-7870-73CD72A42FF1}"/>
                </a:ext>
              </a:extLst>
            </p:cNvPr>
            <p:cNvSpPr>
              <a:spLocks noChangeShapeType="1"/>
            </p:cNvSpPr>
            <p:nvPr/>
          </p:nvSpPr>
          <p:spPr bwMode="auto">
            <a:xfrm flipH="1" flipV="1">
              <a:off x="2660" y="2313"/>
              <a:ext cx="384" cy="151"/>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16" name="Line 280">
              <a:extLst>
                <a:ext uri="{FF2B5EF4-FFF2-40B4-BE49-F238E27FC236}">
                  <a16:creationId xmlns:a16="http://schemas.microsoft.com/office/drawing/2014/main" id="{D8F96239-9C59-6837-778A-4CF49C9EE298}"/>
                </a:ext>
              </a:extLst>
            </p:cNvPr>
            <p:cNvSpPr>
              <a:spLocks noChangeShapeType="1"/>
            </p:cNvSpPr>
            <p:nvPr/>
          </p:nvSpPr>
          <p:spPr bwMode="auto">
            <a:xfrm>
              <a:off x="832" y="2199"/>
              <a:ext cx="148" cy="160"/>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17" name="Line 281">
              <a:extLst>
                <a:ext uri="{FF2B5EF4-FFF2-40B4-BE49-F238E27FC236}">
                  <a16:creationId xmlns:a16="http://schemas.microsoft.com/office/drawing/2014/main" id="{F1FC55EF-B2BD-DFD0-CFD5-662403C3F721}"/>
                </a:ext>
              </a:extLst>
            </p:cNvPr>
            <p:cNvSpPr>
              <a:spLocks noChangeShapeType="1"/>
            </p:cNvSpPr>
            <p:nvPr/>
          </p:nvSpPr>
          <p:spPr bwMode="auto">
            <a:xfrm>
              <a:off x="1195" y="2454"/>
              <a:ext cx="299" cy="0"/>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18" name="Line 282">
              <a:extLst>
                <a:ext uri="{FF2B5EF4-FFF2-40B4-BE49-F238E27FC236}">
                  <a16:creationId xmlns:a16="http://schemas.microsoft.com/office/drawing/2014/main" id="{4B92E09B-6470-E4D4-20E4-A6C33427F4F4}"/>
                </a:ext>
              </a:extLst>
            </p:cNvPr>
            <p:cNvSpPr>
              <a:spLocks noChangeShapeType="1"/>
            </p:cNvSpPr>
            <p:nvPr/>
          </p:nvSpPr>
          <p:spPr bwMode="auto">
            <a:xfrm flipH="1">
              <a:off x="869" y="1887"/>
              <a:ext cx="251" cy="207"/>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19" name="Line 283">
              <a:extLst>
                <a:ext uri="{FF2B5EF4-FFF2-40B4-BE49-F238E27FC236}">
                  <a16:creationId xmlns:a16="http://schemas.microsoft.com/office/drawing/2014/main" id="{C61EBEA9-26DD-A81C-07FF-826535186F1E}"/>
                </a:ext>
              </a:extLst>
            </p:cNvPr>
            <p:cNvSpPr>
              <a:spLocks noChangeShapeType="1"/>
            </p:cNvSpPr>
            <p:nvPr/>
          </p:nvSpPr>
          <p:spPr bwMode="auto">
            <a:xfrm flipH="1" flipV="1">
              <a:off x="970" y="1234"/>
              <a:ext cx="246" cy="406"/>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20" name="Line 284">
              <a:extLst>
                <a:ext uri="{FF2B5EF4-FFF2-40B4-BE49-F238E27FC236}">
                  <a16:creationId xmlns:a16="http://schemas.microsoft.com/office/drawing/2014/main" id="{4D6FA5A5-A4A2-A85F-AD9A-E87B64473350}"/>
                </a:ext>
              </a:extLst>
            </p:cNvPr>
            <p:cNvSpPr>
              <a:spLocks noChangeShapeType="1"/>
            </p:cNvSpPr>
            <p:nvPr/>
          </p:nvSpPr>
          <p:spPr bwMode="auto">
            <a:xfrm flipV="1">
              <a:off x="959" y="675"/>
              <a:ext cx="277" cy="303"/>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21" name="Line 285">
              <a:extLst>
                <a:ext uri="{FF2B5EF4-FFF2-40B4-BE49-F238E27FC236}">
                  <a16:creationId xmlns:a16="http://schemas.microsoft.com/office/drawing/2014/main" id="{008058F9-0904-79D4-614B-A20CE85956AE}"/>
                </a:ext>
              </a:extLst>
            </p:cNvPr>
            <p:cNvSpPr>
              <a:spLocks noChangeShapeType="1"/>
            </p:cNvSpPr>
            <p:nvPr/>
          </p:nvSpPr>
          <p:spPr bwMode="auto">
            <a:xfrm>
              <a:off x="1676" y="704"/>
              <a:ext cx="202" cy="85"/>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22" name="Line 286">
              <a:extLst>
                <a:ext uri="{FF2B5EF4-FFF2-40B4-BE49-F238E27FC236}">
                  <a16:creationId xmlns:a16="http://schemas.microsoft.com/office/drawing/2014/main" id="{C0F4D657-FACF-DBE4-847E-FBFDFC504C7C}"/>
                </a:ext>
              </a:extLst>
            </p:cNvPr>
            <p:cNvSpPr>
              <a:spLocks noChangeShapeType="1"/>
            </p:cNvSpPr>
            <p:nvPr/>
          </p:nvSpPr>
          <p:spPr bwMode="auto">
            <a:xfrm>
              <a:off x="2035" y="888"/>
              <a:ext cx="68" cy="169"/>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23" name="Line 287">
              <a:extLst>
                <a:ext uri="{FF2B5EF4-FFF2-40B4-BE49-F238E27FC236}">
                  <a16:creationId xmlns:a16="http://schemas.microsoft.com/office/drawing/2014/main" id="{F409CD27-2EDC-6621-DD4A-155043AA051F}"/>
                </a:ext>
              </a:extLst>
            </p:cNvPr>
            <p:cNvSpPr>
              <a:spLocks noChangeShapeType="1"/>
            </p:cNvSpPr>
            <p:nvPr/>
          </p:nvSpPr>
          <p:spPr bwMode="auto">
            <a:xfrm flipH="1">
              <a:off x="1740" y="1224"/>
              <a:ext cx="246" cy="227"/>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24" name="Line 288">
              <a:extLst>
                <a:ext uri="{FF2B5EF4-FFF2-40B4-BE49-F238E27FC236}">
                  <a16:creationId xmlns:a16="http://schemas.microsoft.com/office/drawing/2014/main" id="{419042ED-717F-AE13-540A-5B45E44E6928}"/>
                </a:ext>
              </a:extLst>
            </p:cNvPr>
            <p:cNvSpPr>
              <a:spLocks noChangeShapeType="1"/>
            </p:cNvSpPr>
            <p:nvPr/>
          </p:nvSpPr>
          <p:spPr bwMode="auto">
            <a:xfrm>
              <a:off x="2131" y="1130"/>
              <a:ext cx="41" cy="150"/>
            </a:xfrm>
            <a:prstGeom prst="line">
              <a:avLst/>
            </a:prstGeom>
            <a:noFill/>
            <a:ln w="254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25" name="Line 289">
              <a:extLst>
                <a:ext uri="{FF2B5EF4-FFF2-40B4-BE49-F238E27FC236}">
                  <a16:creationId xmlns:a16="http://schemas.microsoft.com/office/drawing/2014/main" id="{4BAA930B-E6AA-3B93-DD97-39FF87745B54}"/>
                </a:ext>
              </a:extLst>
            </p:cNvPr>
            <p:cNvSpPr>
              <a:spLocks noChangeShapeType="1"/>
            </p:cNvSpPr>
            <p:nvPr/>
          </p:nvSpPr>
          <p:spPr bwMode="auto">
            <a:xfrm flipH="1">
              <a:off x="2147" y="1338"/>
              <a:ext cx="47" cy="146"/>
            </a:xfrm>
            <a:prstGeom prst="line">
              <a:avLst/>
            </a:prstGeom>
            <a:noFill/>
            <a:ln w="254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26" name="Line 290">
              <a:extLst>
                <a:ext uri="{FF2B5EF4-FFF2-40B4-BE49-F238E27FC236}">
                  <a16:creationId xmlns:a16="http://schemas.microsoft.com/office/drawing/2014/main" id="{712435C9-6BFD-BC61-C379-8F2294832F25}"/>
                </a:ext>
              </a:extLst>
            </p:cNvPr>
            <p:cNvSpPr>
              <a:spLocks noChangeShapeType="1"/>
            </p:cNvSpPr>
            <p:nvPr/>
          </p:nvSpPr>
          <p:spPr bwMode="auto">
            <a:xfrm flipH="1">
              <a:off x="1858" y="1566"/>
              <a:ext cx="154" cy="131"/>
            </a:xfrm>
            <a:prstGeom prst="line">
              <a:avLst/>
            </a:prstGeom>
            <a:noFill/>
            <a:ln w="254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27" name="Line 291">
              <a:extLst>
                <a:ext uri="{FF2B5EF4-FFF2-40B4-BE49-F238E27FC236}">
                  <a16:creationId xmlns:a16="http://schemas.microsoft.com/office/drawing/2014/main" id="{16DB5919-5847-D5CF-4545-4DE6F2208924}"/>
                </a:ext>
              </a:extLst>
            </p:cNvPr>
            <p:cNvSpPr>
              <a:spLocks noChangeShapeType="1"/>
            </p:cNvSpPr>
            <p:nvPr/>
          </p:nvSpPr>
          <p:spPr bwMode="auto">
            <a:xfrm flipH="1" flipV="1">
              <a:off x="1900" y="1859"/>
              <a:ext cx="384" cy="140"/>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28" name="Line 292">
              <a:extLst>
                <a:ext uri="{FF2B5EF4-FFF2-40B4-BE49-F238E27FC236}">
                  <a16:creationId xmlns:a16="http://schemas.microsoft.com/office/drawing/2014/main" id="{40C1D6E7-1C76-ADAB-10B8-F3BCD8AAB25D}"/>
                </a:ext>
              </a:extLst>
            </p:cNvPr>
            <p:cNvSpPr>
              <a:spLocks noChangeShapeType="1"/>
            </p:cNvSpPr>
            <p:nvPr/>
          </p:nvSpPr>
          <p:spPr bwMode="auto">
            <a:xfrm flipV="1">
              <a:off x="2156" y="2152"/>
              <a:ext cx="331" cy="197"/>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29" name="Line 293">
              <a:extLst>
                <a:ext uri="{FF2B5EF4-FFF2-40B4-BE49-F238E27FC236}">
                  <a16:creationId xmlns:a16="http://schemas.microsoft.com/office/drawing/2014/main" id="{1355B06E-70A8-5F85-6981-1E53E25A39D7}"/>
                </a:ext>
              </a:extLst>
            </p:cNvPr>
            <p:cNvSpPr>
              <a:spLocks noChangeShapeType="1"/>
            </p:cNvSpPr>
            <p:nvPr/>
          </p:nvSpPr>
          <p:spPr bwMode="auto">
            <a:xfrm flipV="1">
              <a:off x="2552" y="1631"/>
              <a:ext cx="213" cy="406"/>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808230" name="Line 294">
              <a:extLst>
                <a:ext uri="{FF2B5EF4-FFF2-40B4-BE49-F238E27FC236}">
                  <a16:creationId xmlns:a16="http://schemas.microsoft.com/office/drawing/2014/main" id="{A18A4D61-2E2E-8E7C-FDB1-78772B3A8AD4}"/>
                </a:ext>
              </a:extLst>
            </p:cNvPr>
            <p:cNvSpPr>
              <a:spLocks noChangeShapeType="1"/>
            </p:cNvSpPr>
            <p:nvPr/>
          </p:nvSpPr>
          <p:spPr bwMode="auto">
            <a:xfrm flipV="1">
              <a:off x="4007" y="1882"/>
              <a:ext cx="128" cy="251"/>
            </a:xfrm>
            <a:prstGeom prst="line">
              <a:avLst/>
            </a:prstGeom>
            <a:noFill/>
            <a:ln w="50800">
              <a:solidFill>
                <a:srgbClr val="BC3700"/>
              </a:solidFill>
              <a:round/>
              <a:headEnd type="none" w="sm" len="sm"/>
              <a:tailEnd type="stealth" w="med"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grpSp>
      <p:sp>
        <p:nvSpPr>
          <p:cNvPr id="808231" name="Text Box 295">
            <a:extLst>
              <a:ext uri="{FF2B5EF4-FFF2-40B4-BE49-F238E27FC236}">
                <a16:creationId xmlns:a16="http://schemas.microsoft.com/office/drawing/2014/main" id="{80CF63AD-9FCD-421F-7DFE-E28A496B7187}"/>
              </a:ext>
            </a:extLst>
          </p:cNvPr>
          <p:cNvSpPr txBox="1">
            <a:spLocks noChangeArrowheads="1"/>
          </p:cNvSpPr>
          <p:nvPr/>
        </p:nvSpPr>
        <p:spPr bwMode="auto">
          <a:xfrm>
            <a:off x="2743200" y="4800600"/>
            <a:ext cx="3886200" cy="954088"/>
          </a:xfrm>
          <a:prstGeom prst="rect">
            <a:avLst/>
          </a:prstGeom>
          <a:noFill/>
          <a:ln w="12700" cap="sq">
            <a:solidFill>
              <a:schemeClr val="tx1"/>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lnSpc>
                <a:spcPct val="80000"/>
              </a:lnSpc>
              <a:defRPr/>
            </a:pPr>
            <a:r>
              <a:rPr lang="en-US" b="1">
                <a:latin typeface="Times New Roman" charset="0"/>
                <a:ea typeface="ＭＳ Ｐゴシック" charset="0"/>
              </a:rPr>
              <a:t>172,850 </a:t>
            </a:r>
            <a:r>
              <a:rPr lang="en-US" b="1" i="1">
                <a:latin typeface="Times New Roman" charset="0"/>
                <a:ea typeface="ＭＳ Ｐゴシック" charset="0"/>
              </a:rPr>
              <a:t>NSNs Managed</a:t>
            </a:r>
            <a:endParaRPr lang="en-US" b="1">
              <a:latin typeface="Times New Roman" charset="0"/>
              <a:ea typeface="ＭＳ Ｐゴシック" charset="0"/>
            </a:endParaRPr>
          </a:p>
          <a:p>
            <a:pPr algn="ctr" eaLnBrk="0" hangingPunct="0">
              <a:lnSpc>
                <a:spcPct val="80000"/>
              </a:lnSpc>
              <a:defRPr/>
            </a:pPr>
            <a:r>
              <a:rPr lang="en-US" b="1">
                <a:latin typeface="Times New Roman" charset="0"/>
                <a:ea typeface="ＭＳ Ｐゴシック" charset="0"/>
              </a:rPr>
              <a:t>644 </a:t>
            </a:r>
            <a:r>
              <a:rPr lang="en-US" b="1" i="1">
                <a:latin typeface="Times New Roman" charset="0"/>
                <a:ea typeface="ＭＳ Ｐゴシック" charset="0"/>
              </a:rPr>
              <a:t>Logistics Information Systems</a:t>
            </a:r>
            <a:endParaRPr lang="en-US" b="1">
              <a:latin typeface="Times New Roman" charset="0"/>
              <a:ea typeface="ＭＳ Ｐゴシック" charset="0"/>
            </a:endParaRPr>
          </a:p>
          <a:p>
            <a:pPr algn="ctr" eaLnBrk="0" hangingPunct="0">
              <a:lnSpc>
                <a:spcPct val="80000"/>
              </a:lnSpc>
              <a:defRPr/>
            </a:pPr>
            <a:r>
              <a:rPr lang="en-US" b="1">
                <a:latin typeface="Times New Roman" charset="0"/>
                <a:ea typeface="ＭＳ Ｐゴシック" charset="0"/>
              </a:rPr>
              <a:t>$700M </a:t>
            </a:r>
            <a:r>
              <a:rPr lang="en-US" b="1" i="1">
                <a:latin typeface="Times New Roman" charset="0"/>
                <a:ea typeface="ＭＳ Ｐゴシック" charset="0"/>
              </a:rPr>
              <a:t>Inventory Management Cost</a:t>
            </a:r>
            <a:endParaRPr lang="en-US" b="1">
              <a:latin typeface="Times New Roman" charset="0"/>
              <a:ea typeface="ＭＳ Ｐゴシック" charset="0"/>
            </a:endParaRPr>
          </a:p>
          <a:p>
            <a:pPr algn="ctr" eaLnBrk="0" hangingPunct="0">
              <a:lnSpc>
                <a:spcPct val="80000"/>
              </a:lnSpc>
              <a:defRPr/>
            </a:pPr>
            <a:r>
              <a:rPr lang="en-US" b="1" i="1">
                <a:latin typeface="Times New Roman" charset="0"/>
                <a:ea typeface="ＭＳ Ｐゴシック" charset="0"/>
              </a:rPr>
              <a:t>More than</a:t>
            </a:r>
            <a:r>
              <a:rPr lang="en-US" b="1">
                <a:latin typeface="Times New Roman" charset="0"/>
                <a:ea typeface="ＭＳ Ｐゴシック" charset="0"/>
              </a:rPr>
              <a:t> 600M </a:t>
            </a:r>
            <a:r>
              <a:rPr lang="en-US" b="1" i="1">
                <a:latin typeface="Times New Roman" charset="0"/>
                <a:ea typeface="ＭＳ Ｐゴシック" charset="0"/>
              </a:rPr>
              <a:t>Transactions Per Year</a:t>
            </a:r>
            <a:endParaRPr lang="en-US" b="1">
              <a:latin typeface="Times New Roman" charset="0"/>
              <a:ea typeface="ＭＳ Ｐゴシック" charset="0"/>
            </a:endParaRPr>
          </a:p>
          <a:p>
            <a:pPr algn="ctr" eaLnBrk="0" hangingPunct="0">
              <a:lnSpc>
                <a:spcPct val="80000"/>
              </a:lnSpc>
              <a:defRPr/>
            </a:pPr>
            <a:r>
              <a:rPr lang="en-US" b="1" i="1">
                <a:latin typeface="Times New Roman" charset="0"/>
                <a:ea typeface="ＭＳ Ｐゴシック" charset="0"/>
              </a:rPr>
              <a:t>Logistics Response Time (LRT)</a:t>
            </a:r>
            <a:r>
              <a:rPr lang="en-US" b="1">
                <a:latin typeface="Times New Roman" charset="0"/>
                <a:ea typeface="ＭＳ Ｐゴシック" charset="0"/>
              </a:rPr>
              <a:t> = 29.8 </a:t>
            </a:r>
            <a:r>
              <a:rPr lang="en-US" b="1" i="1">
                <a:latin typeface="Times New Roman" charset="0"/>
                <a:ea typeface="ＭＳ Ｐゴシック" charset="0"/>
              </a:rPr>
              <a:t>Days</a:t>
            </a:r>
          </a:p>
        </p:txBody>
      </p:sp>
      <p:sp>
        <p:nvSpPr>
          <p:cNvPr id="808232" name="Text Box 296">
            <a:extLst>
              <a:ext uri="{FF2B5EF4-FFF2-40B4-BE49-F238E27FC236}">
                <a16:creationId xmlns:a16="http://schemas.microsoft.com/office/drawing/2014/main" id="{2474A8D5-4EA6-2C9B-4F31-FD28A53903D4}"/>
              </a:ext>
            </a:extLst>
          </p:cNvPr>
          <p:cNvSpPr txBox="1">
            <a:spLocks noChangeArrowheads="1"/>
          </p:cNvSpPr>
          <p:nvPr/>
        </p:nvSpPr>
        <p:spPr bwMode="auto">
          <a:xfrm>
            <a:off x="1371600" y="6096000"/>
            <a:ext cx="6569075" cy="7000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r>
              <a:rPr lang="en-US" altLang="en-US"/>
              <a:t>Source: US Air Force, </a:t>
            </a:r>
            <a:r>
              <a:rPr lang="ja-JP" altLang="en-US"/>
              <a:t>“</a:t>
            </a:r>
            <a:r>
              <a:rPr lang="en-US" altLang="ja-JP"/>
              <a:t>Air Force Logistics Transformation,</a:t>
            </a:r>
            <a:r>
              <a:rPr lang="ja-JP" altLang="en-US"/>
              <a:t>”</a:t>
            </a:r>
            <a:r>
              <a:rPr lang="en-US" altLang="ja-JP"/>
              <a:t> Executive Level Briefing, Acquisition and Logistics Reform Week (June 7-11, 1999).</a:t>
            </a:r>
          </a:p>
          <a:p>
            <a:pPr eaLnBrk="1" hangingPunct="1"/>
            <a:endParaRPr lang="en-US" altLang="en-US" sz="12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2">
            <a:extLst>
              <a:ext uri="{FF2B5EF4-FFF2-40B4-BE49-F238E27FC236}">
                <a16:creationId xmlns:a16="http://schemas.microsoft.com/office/drawing/2014/main" id="{C92B4F9F-FDF5-DBF8-6EC3-38A93B5FE958}"/>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6" name="Footer Placeholder 3">
            <a:extLst>
              <a:ext uri="{FF2B5EF4-FFF2-40B4-BE49-F238E27FC236}">
                <a16:creationId xmlns:a16="http://schemas.microsoft.com/office/drawing/2014/main" id="{EB6E3A49-DAD1-A8DB-3C44-9D8A6F74A47C}"/>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A5BFA7F3-15DF-2345-A15B-510547956A47}" type="slidenum">
              <a:rPr lang="en-US" altLang="en-US" sz="1200"/>
              <a:pPr eaLnBrk="1" hangingPunct="1"/>
              <a:t>31</a:t>
            </a:fld>
            <a:endParaRPr lang="en-US" altLang="en-US" sz="1200"/>
          </a:p>
        </p:txBody>
      </p:sp>
      <p:sp>
        <p:nvSpPr>
          <p:cNvPr id="808962" name="Rectangle 2">
            <a:extLst>
              <a:ext uri="{FF2B5EF4-FFF2-40B4-BE49-F238E27FC236}">
                <a16:creationId xmlns:a16="http://schemas.microsoft.com/office/drawing/2014/main" id="{122D7910-D97A-08CC-BAA2-C17B38876CAD}"/>
              </a:ext>
            </a:extLst>
          </p:cNvPr>
          <p:cNvSpPr>
            <a:spLocks noGrp="1" noChangeArrowheads="1"/>
          </p:cNvSpPr>
          <p:nvPr>
            <p:ph type="title"/>
          </p:nvPr>
        </p:nvSpPr>
        <p:spPr/>
        <p:txBody>
          <a:bodyPr/>
          <a:lstStyle/>
          <a:p>
            <a:pPr eaLnBrk="1" hangingPunct="1"/>
            <a:r>
              <a:rPr lang="en-US" altLang="en-US" sz="2800"/>
              <a:t>High-Level System Dynamics Model of the Air Force</a:t>
            </a:r>
            <a:r>
              <a:rPr lang="ja-JP" altLang="en-US" sz="2800">
                <a:latin typeface="Arial" panose="020B0604020202020204" pitchFamily="34" charset="0"/>
              </a:rPr>
              <a:t>’</a:t>
            </a:r>
            <a:r>
              <a:rPr lang="en-US" altLang="ja-JP" sz="2800"/>
              <a:t>s Sustainment Enterprise Architecture</a:t>
            </a:r>
            <a:endParaRPr lang="en-US" altLang="en-US" sz="2800"/>
          </a:p>
        </p:txBody>
      </p:sp>
      <p:pic>
        <p:nvPicPr>
          <p:cNvPr id="808963" name="Picture 3">
            <a:extLst>
              <a:ext uri="{FF2B5EF4-FFF2-40B4-BE49-F238E27FC236}">
                <a16:creationId xmlns:a16="http://schemas.microsoft.com/office/drawing/2014/main" id="{C0261480-7124-BE5B-D4DA-4D23276773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575" y="1428750"/>
            <a:ext cx="8582025" cy="4362450"/>
          </a:xfrm>
          <a:prstGeom prst="rect">
            <a:avLst/>
          </a:prstGeom>
          <a:solidFill>
            <a:schemeClr val="tx2"/>
          </a:solidFill>
          <a:ln>
            <a:noFill/>
          </a:ln>
          <a:effectLst/>
          <a:extLs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808964" name="Text Box 4">
            <a:extLst>
              <a:ext uri="{FF2B5EF4-FFF2-40B4-BE49-F238E27FC236}">
                <a16:creationId xmlns:a16="http://schemas.microsoft.com/office/drawing/2014/main" id="{5DD2C5B7-3DBF-11AE-3BF2-0BC4E2788EEF}"/>
              </a:ext>
            </a:extLst>
          </p:cNvPr>
          <p:cNvSpPr txBox="1">
            <a:spLocks noChangeArrowheads="1"/>
          </p:cNvSpPr>
          <p:nvPr/>
        </p:nvSpPr>
        <p:spPr bwMode="auto">
          <a:xfrm>
            <a:off x="1660525" y="5943600"/>
            <a:ext cx="6111875" cy="8223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r>
              <a:rPr lang="en-US" altLang="en-US" sz="1200"/>
              <a:t>SOURCE: James Wolters, </a:t>
            </a:r>
            <a:r>
              <a:rPr lang="ja-JP" altLang="en-US" sz="1200"/>
              <a:t>“</a:t>
            </a:r>
            <a:r>
              <a:rPr lang="en-US" altLang="ja-JP" sz="1200"/>
              <a:t>Top-level Characterization of  the Air Force Sustainment System Using a System Dynamics Model,</a:t>
            </a:r>
            <a:r>
              <a:rPr lang="ja-JP" altLang="en-US" sz="1200"/>
              <a:t>”</a:t>
            </a:r>
            <a:r>
              <a:rPr lang="en-US" altLang="ja-JP" sz="1200"/>
              <a:t> Massachusetts Institute of Technology, Lean Sustainment Initiative (May 31, 2000).  </a:t>
            </a:r>
          </a:p>
          <a:p>
            <a:pPr eaLnBrk="1" hangingPunct="1"/>
            <a:endParaRPr lang="en-US" altLang="en-US" sz="12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E8870420-39D5-771A-8426-D84482B89468}"/>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6" name="Footer Placeholder 4">
            <a:extLst>
              <a:ext uri="{FF2B5EF4-FFF2-40B4-BE49-F238E27FC236}">
                <a16:creationId xmlns:a16="http://schemas.microsoft.com/office/drawing/2014/main" id="{56BE7DC3-6672-16FE-C398-01D448937ECE}"/>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A0E8F7EC-F446-D94E-BBEB-8DA076608E42}" type="slidenum">
              <a:rPr lang="en-US" altLang="en-US" sz="1200"/>
              <a:pPr eaLnBrk="1" hangingPunct="1"/>
              <a:t>32</a:t>
            </a:fld>
            <a:endParaRPr lang="en-US" altLang="en-US" sz="1200"/>
          </a:p>
        </p:txBody>
      </p:sp>
      <p:sp>
        <p:nvSpPr>
          <p:cNvPr id="1004546" name="Rectangle 2">
            <a:extLst>
              <a:ext uri="{FF2B5EF4-FFF2-40B4-BE49-F238E27FC236}">
                <a16:creationId xmlns:a16="http://schemas.microsoft.com/office/drawing/2014/main" id="{DBBD23D1-4801-C97D-62EA-CEFA3C08B673}"/>
              </a:ext>
            </a:extLst>
          </p:cNvPr>
          <p:cNvSpPr>
            <a:spLocks noGrp="1" noChangeArrowheads="1"/>
          </p:cNvSpPr>
          <p:nvPr>
            <p:ph type="title"/>
          </p:nvPr>
        </p:nvSpPr>
        <p:spPr>
          <a:xfrm>
            <a:off x="1295400" y="152400"/>
            <a:ext cx="7467600" cy="457200"/>
          </a:xfrm>
        </p:spPr>
        <p:txBody>
          <a:bodyPr/>
          <a:lstStyle/>
          <a:p>
            <a:pPr eaLnBrk="1" hangingPunct="1"/>
            <a:r>
              <a:rPr lang="en-US" altLang="en-US" sz="2800"/>
              <a:t>Designing the Enterprise Transformation Process: Insights from the Academic Literature </a:t>
            </a:r>
          </a:p>
        </p:txBody>
      </p:sp>
      <p:sp>
        <p:nvSpPr>
          <p:cNvPr id="1004547" name="Rectangle 3">
            <a:extLst>
              <a:ext uri="{FF2B5EF4-FFF2-40B4-BE49-F238E27FC236}">
                <a16:creationId xmlns:a16="http://schemas.microsoft.com/office/drawing/2014/main" id="{5460B8EE-AB3B-E166-1B40-546A5361F105}"/>
              </a:ext>
            </a:extLst>
          </p:cNvPr>
          <p:cNvSpPr>
            <a:spLocks noGrp="1" noChangeArrowheads="1"/>
          </p:cNvSpPr>
          <p:nvPr>
            <p:ph type="body" idx="1"/>
          </p:nvPr>
        </p:nvSpPr>
        <p:spPr>
          <a:xfrm>
            <a:off x="228600" y="914400"/>
            <a:ext cx="8686800" cy="4191000"/>
          </a:xfrm>
        </p:spPr>
        <p:txBody>
          <a:bodyPr/>
          <a:lstStyle/>
          <a:p>
            <a:pPr eaLnBrk="1" hangingPunct="1">
              <a:lnSpc>
                <a:spcPct val="90000"/>
              </a:lnSpc>
              <a:buFont typeface="Wingdings" pitchFamily="2" charset="2"/>
              <a:buChar char="Ø"/>
            </a:pPr>
            <a:r>
              <a:rPr lang="ja-JP" altLang="en-US" sz="1800">
                <a:solidFill>
                  <a:schemeClr val="tx2"/>
                </a:solidFill>
                <a:latin typeface="Arial" panose="020B0604020202020204" pitchFamily="34" charset="0"/>
              </a:rPr>
              <a:t>“</a:t>
            </a:r>
            <a:r>
              <a:rPr lang="en-US" altLang="ja-JP" sz="1800">
                <a:solidFill>
                  <a:schemeClr val="tx2"/>
                </a:solidFill>
              </a:rPr>
              <a:t>Organizations rarely do exactly what they are told to do</a:t>
            </a:r>
            <a:r>
              <a:rPr lang="ja-JP" altLang="en-US" sz="1800">
                <a:solidFill>
                  <a:schemeClr val="tx2"/>
                </a:solidFill>
                <a:latin typeface="Arial" panose="020B0604020202020204" pitchFamily="34" charset="0"/>
              </a:rPr>
              <a:t>”</a:t>
            </a:r>
            <a:r>
              <a:rPr lang="en-US" altLang="ja-JP" sz="1800">
                <a:solidFill>
                  <a:schemeClr val="tx2"/>
                </a:solidFill>
              </a:rPr>
              <a:t> (March 1981)</a:t>
            </a:r>
          </a:p>
          <a:p>
            <a:pPr eaLnBrk="1" hangingPunct="1">
              <a:lnSpc>
                <a:spcPct val="90000"/>
              </a:lnSpc>
              <a:buFont typeface="Wingdings" pitchFamily="2" charset="2"/>
              <a:buChar char="Ø"/>
            </a:pPr>
            <a:r>
              <a:rPr lang="ja-JP" altLang="en-US" sz="1800">
                <a:solidFill>
                  <a:schemeClr val="tx2"/>
                </a:solidFill>
                <a:latin typeface="Arial" panose="020B0604020202020204" pitchFamily="34" charset="0"/>
              </a:rPr>
              <a:t>“</a:t>
            </a:r>
            <a:r>
              <a:rPr lang="en-US" altLang="ja-JP" sz="1800">
                <a:solidFill>
                  <a:schemeClr val="tx2"/>
                </a:solidFill>
              </a:rPr>
              <a:t>The so-called Toyota-style system was not developed all at once by rational strategic decision-making, but gradually evolved during the postwar period (or even since the 1930s)</a:t>
            </a:r>
            <a:r>
              <a:rPr lang="ja-JP" altLang="en-US" sz="1800">
                <a:solidFill>
                  <a:schemeClr val="tx2"/>
                </a:solidFill>
                <a:latin typeface="Arial" panose="020B0604020202020204" pitchFamily="34" charset="0"/>
              </a:rPr>
              <a:t>”</a:t>
            </a:r>
            <a:r>
              <a:rPr lang="en-US" altLang="ja-JP" sz="1800">
                <a:solidFill>
                  <a:schemeClr val="tx2"/>
                </a:solidFill>
              </a:rPr>
              <a:t> (Fujimoto 1998)</a:t>
            </a:r>
          </a:p>
          <a:p>
            <a:pPr eaLnBrk="1" hangingPunct="1">
              <a:lnSpc>
                <a:spcPct val="90000"/>
              </a:lnSpc>
              <a:buFont typeface="Wingdings" pitchFamily="2" charset="2"/>
              <a:buChar char="Ø"/>
            </a:pPr>
            <a:r>
              <a:rPr lang="ja-JP" altLang="en-US" sz="1800">
                <a:solidFill>
                  <a:schemeClr val="tx2"/>
                </a:solidFill>
                <a:latin typeface="Arial" panose="020B0604020202020204" pitchFamily="34" charset="0"/>
              </a:rPr>
              <a:t>“</a:t>
            </a:r>
            <a:r>
              <a:rPr lang="en-US" altLang="ja-JP" sz="1800">
                <a:solidFill>
                  <a:schemeClr val="tx2"/>
                </a:solidFill>
              </a:rPr>
              <a:t>Wishing to highlight the pervasiveness of change in organizations, we talk about organizational becoming</a:t>
            </a:r>
            <a:r>
              <a:rPr lang="ja-JP" altLang="en-US" sz="1800">
                <a:solidFill>
                  <a:schemeClr val="tx2"/>
                </a:solidFill>
                <a:latin typeface="Arial" panose="020B0604020202020204" pitchFamily="34" charset="0"/>
              </a:rPr>
              <a:t>”</a:t>
            </a:r>
            <a:r>
              <a:rPr lang="en-US" altLang="ja-JP" sz="1800">
                <a:solidFill>
                  <a:schemeClr val="tx2"/>
                </a:solidFill>
              </a:rPr>
              <a:t> (Tsoukas &amp; Chia 200)</a:t>
            </a:r>
          </a:p>
          <a:p>
            <a:pPr eaLnBrk="1" hangingPunct="1">
              <a:lnSpc>
                <a:spcPct val="90000"/>
              </a:lnSpc>
              <a:buFont typeface="Wingdings" pitchFamily="2" charset="2"/>
              <a:buNone/>
            </a:pPr>
            <a:endParaRPr lang="en-US" altLang="en-US" sz="1800">
              <a:solidFill>
                <a:schemeClr val="tx2"/>
              </a:solidFill>
            </a:endParaRPr>
          </a:p>
          <a:p>
            <a:pPr eaLnBrk="1" hangingPunct="1">
              <a:lnSpc>
                <a:spcPct val="90000"/>
              </a:lnSpc>
            </a:pPr>
            <a:r>
              <a:rPr lang="en-US" altLang="en-US" sz="1800"/>
              <a:t>Consider organizational design as </a:t>
            </a:r>
            <a:r>
              <a:rPr lang="ja-JP" altLang="en-US" sz="1800">
                <a:latin typeface="Arial" panose="020B0604020202020204" pitchFamily="34" charset="0"/>
              </a:rPr>
              <a:t>“</a:t>
            </a:r>
            <a:r>
              <a:rPr lang="en-US" altLang="ja-JP" sz="1800"/>
              <a:t>virtual adaptation</a:t>
            </a:r>
            <a:r>
              <a:rPr lang="ja-JP" altLang="en-US" sz="1800">
                <a:latin typeface="Arial" panose="020B0604020202020204" pitchFamily="34" charset="0"/>
              </a:rPr>
              <a:t>”</a:t>
            </a:r>
            <a:r>
              <a:rPr lang="en-US" altLang="ja-JP" sz="1800"/>
              <a:t> (Levitt 2005)</a:t>
            </a:r>
          </a:p>
          <a:p>
            <a:pPr eaLnBrk="1" hangingPunct="1">
              <a:lnSpc>
                <a:spcPct val="90000"/>
              </a:lnSpc>
            </a:pPr>
            <a:r>
              <a:rPr lang="en-US" altLang="en-US" sz="1800"/>
              <a:t>Design organizations that are built to change (Worley &amp; Lawler 2006)</a:t>
            </a:r>
          </a:p>
          <a:p>
            <a:pPr eaLnBrk="1" hangingPunct="1">
              <a:lnSpc>
                <a:spcPct val="90000"/>
              </a:lnSpc>
            </a:pPr>
            <a:r>
              <a:rPr lang="en-US" altLang="en-US" sz="1800"/>
              <a:t>Move from </a:t>
            </a:r>
            <a:r>
              <a:rPr lang="en-US" altLang="en-US" sz="1800" i="1"/>
              <a:t>design</a:t>
            </a:r>
            <a:r>
              <a:rPr lang="en-US" altLang="en-US" sz="1800"/>
              <a:t> to </a:t>
            </a:r>
            <a:r>
              <a:rPr lang="en-US" altLang="en-US" sz="1800" i="1"/>
              <a:t>designing</a:t>
            </a:r>
            <a:r>
              <a:rPr lang="en-US" altLang="en-US" sz="1800"/>
              <a:t> as an on-going process (Yoo, Boland &amp; Lyytinen 2006)</a:t>
            </a:r>
          </a:p>
          <a:p>
            <a:pPr eaLnBrk="1" hangingPunct="1">
              <a:lnSpc>
                <a:spcPct val="90000"/>
              </a:lnSpc>
            </a:pPr>
            <a:r>
              <a:rPr lang="en-US" altLang="en-US" sz="1800"/>
              <a:t>Proactively build-in emergent design (generative properties opening up new possibilities) into the design elements (Garud </a:t>
            </a:r>
            <a:r>
              <a:rPr lang="en-US" altLang="en-US" sz="1800" i="1"/>
              <a:t>et al</a:t>
            </a:r>
            <a:r>
              <a:rPr lang="en-US" altLang="en-US" sz="1800"/>
              <a:t>. 2006)</a:t>
            </a:r>
          </a:p>
          <a:p>
            <a:pPr eaLnBrk="1" hangingPunct="1">
              <a:lnSpc>
                <a:spcPct val="90000"/>
              </a:lnSpc>
            </a:pPr>
            <a:r>
              <a:rPr lang="en-US" altLang="en-US" sz="1800"/>
              <a:t>Learn to design organizations and learn from designing them (Dunbar &amp; Starbuck 2006)</a:t>
            </a:r>
          </a:p>
          <a:p>
            <a:pPr eaLnBrk="1" hangingPunct="1">
              <a:lnSpc>
                <a:spcPct val="90000"/>
              </a:lnSpc>
            </a:pPr>
            <a:r>
              <a:rPr lang="en-US" altLang="en-US" sz="1800"/>
              <a:t>Design organizations that design their environments (Sarasvathy </a:t>
            </a:r>
            <a:r>
              <a:rPr lang="en-US" altLang="en-US" sz="1800" i="1"/>
              <a:t>et al.</a:t>
            </a:r>
            <a:r>
              <a:rPr lang="en-US" altLang="en-US" sz="1800"/>
              <a:t> 2008)</a:t>
            </a:r>
            <a:endParaRPr lang="en-US" altLang="en-US" sz="1800">
              <a:solidFill>
                <a:schemeClr val="tx2"/>
              </a:solidFill>
            </a:endParaRPr>
          </a:p>
        </p:txBody>
      </p:sp>
      <p:sp>
        <p:nvSpPr>
          <p:cNvPr id="1004548" name="Text Box 4">
            <a:extLst>
              <a:ext uri="{FF2B5EF4-FFF2-40B4-BE49-F238E27FC236}">
                <a16:creationId xmlns:a16="http://schemas.microsoft.com/office/drawing/2014/main" id="{18A0AA5F-3097-8667-140F-34A4E7C4BA7A}"/>
              </a:ext>
            </a:extLst>
          </p:cNvPr>
          <p:cNvSpPr txBox="1">
            <a:spLocks noChangeArrowheads="1"/>
          </p:cNvSpPr>
          <p:nvPr/>
        </p:nvSpPr>
        <p:spPr bwMode="auto">
          <a:xfrm>
            <a:off x="304800" y="5257800"/>
            <a:ext cx="7543800" cy="1203325"/>
          </a:xfrm>
          <a:prstGeom prst="rect">
            <a:avLst/>
          </a:prstGeom>
          <a:noFill/>
          <a:ln w="12700" cap="sq">
            <a:solidFill>
              <a:schemeClr val="tx2"/>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800">
                <a:solidFill>
                  <a:schemeClr val="tx2"/>
                </a:solidFill>
                <a:latin typeface="Times New Roman" charset="0"/>
                <a:ea typeface="ＭＳ Ｐゴシック" charset="0"/>
              </a:rPr>
              <a:t>Takeaway:</a:t>
            </a:r>
            <a:r>
              <a:rPr lang="en-US" sz="1800">
                <a:latin typeface="Times New Roman" charset="0"/>
                <a:ea typeface="ＭＳ Ｐゴシック" charset="0"/>
              </a:rPr>
              <a:t> The literature suggests a basic shift in emphasis away from a rational, planned, enterprise change process (via enterprise architecting] to one of </a:t>
            </a:r>
            <a:r>
              <a:rPr lang="en-US" sz="1800" i="1">
                <a:latin typeface="Times New Roman" charset="0"/>
                <a:ea typeface="ＭＳ Ｐゴシック" charset="0"/>
              </a:rPr>
              <a:t>guiding</a:t>
            </a:r>
            <a:r>
              <a:rPr lang="en-US" sz="1800">
                <a:latin typeface="Times New Roman" charset="0"/>
                <a:ea typeface="ＭＳ Ｐゴシック" charset="0"/>
              </a:rPr>
              <a:t> the change process. This, however, is only part of the answer [more on this later]</a:t>
            </a:r>
            <a:r>
              <a:rPr lang="en-US" sz="1800">
                <a:latin typeface="Arial" charset="0"/>
                <a:ea typeface="ＭＳ Ｐゴシック" charset="0"/>
              </a:rPr>
              <a:t> </a:t>
            </a:r>
            <a:r>
              <a:rPr lang="en-US" sz="2400">
                <a:latin typeface="Arial" charset="0"/>
                <a:ea typeface="ＭＳ Ｐゴシック" charset="0"/>
              </a:rPr>
              <a:t> </a:t>
            </a:r>
            <a:endParaRPr lang="en-US" sz="1800">
              <a:latin typeface="Times New Roman" charset="0"/>
              <a:ea typeface="ＭＳ Ｐゴシック"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a:extLst>
              <a:ext uri="{FF2B5EF4-FFF2-40B4-BE49-F238E27FC236}">
                <a16:creationId xmlns:a16="http://schemas.microsoft.com/office/drawing/2014/main" id="{49D0E8C2-5A91-914A-24AE-DC4859B9CD31}"/>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6" name="Footer Placeholder 4">
            <a:extLst>
              <a:ext uri="{FF2B5EF4-FFF2-40B4-BE49-F238E27FC236}">
                <a16:creationId xmlns:a16="http://schemas.microsoft.com/office/drawing/2014/main" id="{744E24B3-B30D-FB98-1356-75E14DAD43C5}"/>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8763CBED-8C4F-4549-8E04-E9655DD1B47F}" type="slidenum">
              <a:rPr lang="en-US" altLang="en-US" sz="1200"/>
              <a:pPr eaLnBrk="1" hangingPunct="1"/>
              <a:t>33</a:t>
            </a:fld>
            <a:endParaRPr lang="en-US" altLang="en-US" sz="1200"/>
          </a:p>
        </p:txBody>
      </p:sp>
      <p:sp>
        <p:nvSpPr>
          <p:cNvPr id="387074" name="Rectangle 2">
            <a:extLst>
              <a:ext uri="{FF2B5EF4-FFF2-40B4-BE49-F238E27FC236}">
                <a16:creationId xmlns:a16="http://schemas.microsoft.com/office/drawing/2014/main" id="{78E00496-098E-D163-5720-64873BAA18CE}"/>
              </a:ext>
            </a:extLst>
          </p:cNvPr>
          <p:cNvSpPr>
            <a:spLocks noGrp="1" noChangeArrowheads="1"/>
          </p:cNvSpPr>
          <p:nvPr>
            <p:ph type="title"/>
          </p:nvPr>
        </p:nvSpPr>
        <p:spPr>
          <a:xfrm>
            <a:off x="1752600" y="-76200"/>
            <a:ext cx="7226300" cy="1143000"/>
          </a:xfrm>
        </p:spPr>
        <p:txBody>
          <a:bodyPr/>
          <a:lstStyle/>
          <a:p>
            <a:pPr eaLnBrk="1" hangingPunct="1">
              <a:defRPr/>
            </a:pPr>
            <a:r>
              <a:rPr lang="en-US" sz="2800"/>
              <a:t> </a:t>
            </a:r>
            <a:r>
              <a:rPr lang="en-US" sz="2400"/>
              <a:t>Thinking About The Design-Science Interface in Designing Enterprise Transformation</a:t>
            </a:r>
            <a:endParaRPr lang="en-US" sz="2800"/>
          </a:p>
        </p:txBody>
      </p:sp>
      <p:sp>
        <p:nvSpPr>
          <p:cNvPr id="387075" name="Rectangle 3">
            <a:extLst>
              <a:ext uri="{FF2B5EF4-FFF2-40B4-BE49-F238E27FC236}">
                <a16:creationId xmlns:a16="http://schemas.microsoft.com/office/drawing/2014/main" id="{0B727799-E149-FB3F-BFC8-4D788A1A038F}"/>
              </a:ext>
            </a:extLst>
          </p:cNvPr>
          <p:cNvSpPr>
            <a:spLocks noGrp="1" noChangeArrowheads="1"/>
          </p:cNvSpPr>
          <p:nvPr>
            <p:ph type="body" idx="1"/>
          </p:nvPr>
        </p:nvSpPr>
        <p:spPr>
          <a:xfrm>
            <a:off x="152400" y="914400"/>
            <a:ext cx="8991600" cy="4559300"/>
          </a:xfrm>
          <a:extLst>
            <a:ext uri="{91240B29-F687-4f45-9708-019B960494DF}">
              <a14:hiddenLine xmlns:a14="http://schemas.microsoft.com/office/drawing/2010/main" xmlns="" w="12700">
                <a:solidFill>
                  <a:schemeClr val="tx2"/>
                </a:solidFill>
                <a:miter lim="800000"/>
                <a:headEnd/>
                <a:tailEnd/>
              </a14:hiddenLine>
            </a:ext>
          </a:extLst>
        </p:spPr>
        <p:txBody>
          <a:bodyPr/>
          <a:lstStyle/>
          <a:p>
            <a:pPr eaLnBrk="1" hangingPunct="1">
              <a:lnSpc>
                <a:spcPct val="90000"/>
              </a:lnSpc>
            </a:pPr>
            <a:r>
              <a:rPr lang="en-US" altLang="en-US" sz="2500">
                <a:solidFill>
                  <a:schemeClr val="tx2"/>
                </a:solidFill>
              </a:rPr>
              <a:t>Design</a:t>
            </a:r>
            <a:r>
              <a:rPr lang="en-US" altLang="en-US" sz="2500"/>
              <a:t> </a:t>
            </a:r>
            <a:r>
              <a:rPr lang="en-US" altLang="en-US" sz="2400"/>
              <a:t>(Role model: architecture, engineering)</a:t>
            </a:r>
          </a:p>
          <a:p>
            <a:pPr lvl="1" eaLnBrk="1" hangingPunct="1">
              <a:lnSpc>
                <a:spcPct val="90000"/>
              </a:lnSpc>
            </a:pPr>
            <a:r>
              <a:rPr lang="en-US" altLang="en-US" sz="1600"/>
              <a:t>Marks the principal difference between the professions and the sciences [Simon 1996]</a:t>
            </a:r>
          </a:p>
          <a:p>
            <a:pPr lvl="1" eaLnBrk="1" hangingPunct="1">
              <a:lnSpc>
                <a:spcPct val="90000"/>
              </a:lnSpc>
            </a:pPr>
            <a:r>
              <a:rPr lang="en-US" altLang="en-US" sz="1600" b="1"/>
              <a:t>Basic orientation:</a:t>
            </a:r>
            <a:r>
              <a:rPr lang="en-US" altLang="en-US" sz="1600"/>
              <a:t> heavy emphasis on future-oriented </a:t>
            </a:r>
            <a:r>
              <a:rPr lang="ja-JP" altLang="en-US" sz="1600">
                <a:latin typeface="Arial" panose="020B0604020202020204" pitchFamily="34" charset="0"/>
              </a:rPr>
              <a:t>“</a:t>
            </a:r>
            <a:r>
              <a:rPr lang="en-US" altLang="ja-JP" sz="1600"/>
              <a:t>solution-finding</a:t>
            </a:r>
            <a:r>
              <a:rPr lang="ja-JP" altLang="en-US" sz="1600">
                <a:latin typeface="Arial" panose="020B0604020202020204" pitchFamily="34" charset="0"/>
              </a:rPr>
              <a:t>”</a:t>
            </a:r>
            <a:r>
              <a:rPr lang="en-US" altLang="ja-JP" sz="1600"/>
              <a:t>; concerned with </a:t>
            </a:r>
            <a:r>
              <a:rPr lang="ja-JP" altLang="en-US" sz="1600">
                <a:latin typeface="Arial" panose="020B0604020202020204" pitchFamily="34" charset="0"/>
              </a:rPr>
              <a:t>“</a:t>
            </a:r>
            <a:r>
              <a:rPr lang="en-US" altLang="ja-JP" sz="1600"/>
              <a:t>systems that do not yet exist</a:t>
            </a:r>
            <a:r>
              <a:rPr lang="ja-JP" altLang="en-US" sz="1600">
                <a:latin typeface="Arial" panose="020B0604020202020204" pitchFamily="34" charset="0"/>
              </a:rPr>
              <a:t>”</a:t>
            </a:r>
            <a:r>
              <a:rPr lang="en-US" altLang="ja-JP" sz="1600"/>
              <a:t> [Romme 2003]</a:t>
            </a:r>
          </a:p>
          <a:p>
            <a:pPr lvl="1" eaLnBrk="1" hangingPunct="1">
              <a:lnSpc>
                <a:spcPct val="90000"/>
              </a:lnSpc>
            </a:pPr>
            <a:r>
              <a:rPr lang="en-US" altLang="en-US" sz="1600" b="1"/>
              <a:t>Value system:</a:t>
            </a:r>
            <a:r>
              <a:rPr lang="en-US" altLang="en-US" sz="1600"/>
              <a:t> will it work? Is it the best solution for the unique problem at hand?  </a:t>
            </a:r>
          </a:p>
          <a:p>
            <a:pPr lvl="1" eaLnBrk="1" hangingPunct="1">
              <a:lnSpc>
                <a:spcPct val="90000"/>
              </a:lnSpc>
            </a:pPr>
            <a:r>
              <a:rPr lang="en-US" altLang="en-US" sz="1600" b="1"/>
              <a:t>Mode of thinking:</a:t>
            </a:r>
            <a:r>
              <a:rPr lang="en-US" altLang="en-US" sz="1600"/>
              <a:t> Normative, stresses synthesis</a:t>
            </a:r>
          </a:p>
          <a:p>
            <a:pPr lvl="1" eaLnBrk="1" hangingPunct="1">
              <a:lnSpc>
                <a:spcPct val="90000"/>
              </a:lnSpc>
            </a:pPr>
            <a:r>
              <a:rPr lang="en-US" altLang="en-US" sz="1600" b="1"/>
              <a:t>Nature of knowledge:</a:t>
            </a:r>
            <a:r>
              <a:rPr lang="en-US" altLang="en-US" sz="1600"/>
              <a:t> pragmatic (heuristics, best practices); draws on </a:t>
            </a:r>
            <a:r>
              <a:rPr lang="en-US" altLang="en-US" sz="1600" i="1"/>
              <a:t>design causality -- </a:t>
            </a:r>
            <a:r>
              <a:rPr lang="en-US" altLang="en-US" sz="1600"/>
              <a:t>knowledge that leads to action and can be validated [Argyris 1993, p. 266]; intuition &amp; creativity</a:t>
            </a:r>
          </a:p>
          <a:p>
            <a:pPr lvl="1" eaLnBrk="1" hangingPunct="1">
              <a:lnSpc>
                <a:spcPct val="90000"/>
              </a:lnSpc>
            </a:pPr>
            <a:r>
              <a:rPr lang="en-US" altLang="en-US" sz="1600" b="1"/>
              <a:t>Methodology:</a:t>
            </a:r>
            <a:r>
              <a:rPr lang="en-US" altLang="en-US" sz="1600"/>
              <a:t> Practical experimentation &amp; tinkering</a:t>
            </a:r>
          </a:p>
          <a:p>
            <a:pPr eaLnBrk="1" hangingPunct="1">
              <a:lnSpc>
                <a:spcPct val="90000"/>
              </a:lnSpc>
            </a:pPr>
            <a:r>
              <a:rPr lang="en-US" altLang="en-US" sz="2500">
                <a:solidFill>
                  <a:schemeClr val="tx2"/>
                </a:solidFill>
              </a:rPr>
              <a:t>Science</a:t>
            </a:r>
            <a:r>
              <a:rPr lang="en-US" altLang="en-US" sz="2500"/>
              <a:t> </a:t>
            </a:r>
            <a:r>
              <a:rPr lang="en-US" altLang="en-US" sz="2400"/>
              <a:t>(Role model: natural sciences)</a:t>
            </a:r>
          </a:p>
          <a:p>
            <a:pPr lvl="1" eaLnBrk="1" hangingPunct="1">
              <a:lnSpc>
                <a:spcPct val="90000"/>
              </a:lnSpc>
            </a:pPr>
            <a:r>
              <a:rPr lang="en-US" altLang="en-US" sz="1600" b="1"/>
              <a:t>Basic orientation:</a:t>
            </a:r>
            <a:r>
              <a:rPr lang="en-US" altLang="en-US" sz="1600"/>
              <a:t> develop an understanding of existing phenomena, by discovering and analyzing existing objects</a:t>
            </a:r>
          </a:p>
          <a:p>
            <a:pPr lvl="1" eaLnBrk="1" hangingPunct="1">
              <a:lnSpc>
                <a:spcPct val="90000"/>
              </a:lnSpc>
            </a:pPr>
            <a:r>
              <a:rPr lang="en-US" altLang="en-US" sz="1600" b="1"/>
              <a:t>Value system:</a:t>
            </a:r>
            <a:r>
              <a:rPr lang="en-US" altLang="en-US" sz="1600"/>
              <a:t> disinterestedness, consensual objectivity </a:t>
            </a:r>
          </a:p>
          <a:p>
            <a:pPr lvl="1" eaLnBrk="1" hangingPunct="1">
              <a:lnSpc>
                <a:spcPct val="90000"/>
              </a:lnSpc>
            </a:pPr>
            <a:r>
              <a:rPr lang="en-US" altLang="en-US" sz="1600" b="1"/>
              <a:t>Mode of thinking:</a:t>
            </a:r>
            <a:r>
              <a:rPr lang="en-US" altLang="en-US" sz="1600"/>
              <a:t> analytical, not normative</a:t>
            </a:r>
          </a:p>
          <a:p>
            <a:pPr lvl="1" eaLnBrk="1" hangingPunct="1">
              <a:lnSpc>
                <a:spcPct val="90000"/>
              </a:lnSpc>
            </a:pPr>
            <a:r>
              <a:rPr lang="en-US" altLang="en-US" sz="1600" b="1"/>
              <a:t>Nature of knowledge:</a:t>
            </a:r>
            <a:r>
              <a:rPr lang="en-US" altLang="en-US" sz="1600"/>
              <a:t> representational (descriptive &amp; explanatory of the world as it is)</a:t>
            </a:r>
          </a:p>
          <a:p>
            <a:pPr lvl="1" eaLnBrk="1" hangingPunct="1">
              <a:lnSpc>
                <a:spcPct val="90000"/>
              </a:lnSpc>
            </a:pPr>
            <a:r>
              <a:rPr lang="en-US" altLang="en-US" sz="1600" b="1"/>
              <a:t>Methodology:</a:t>
            </a:r>
            <a:r>
              <a:rPr lang="en-US" altLang="en-US" sz="1600"/>
              <a:t> scientific method (e.g., controlled experimentation, hypothesis testing, computer simulations to understand cause-effect relationships over time)</a:t>
            </a:r>
          </a:p>
        </p:txBody>
      </p:sp>
      <p:sp>
        <p:nvSpPr>
          <p:cNvPr id="387076" name="Text Box 4">
            <a:extLst>
              <a:ext uri="{FF2B5EF4-FFF2-40B4-BE49-F238E27FC236}">
                <a16:creationId xmlns:a16="http://schemas.microsoft.com/office/drawing/2014/main" id="{1C5288AA-577D-2D8C-8962-8A5974ACD1A3}"/>
              </a:ext>
            </a:extLst>
          </p:cNvPr>
          <p:cNvSpPr txBox="1">
            <a:spLocks noChangeArrowheads="1"/>
          </p:cNvSpPr>
          <p:nvPr/>
        </p:nvSpPr>
        <p:spPr bwMode="auto">
          <a:xfrm>
            <a:off x="457200" y="5638800"/>
            <a:ext cx="7315200" cy="865188"/>
          </a:xfrm>
          <a:prstGeom prst="rect">
            <a:avLst/>
          </a:prstGeom>
          <a:noFill/>
          <a:ln w="9525">
            <a:solidFill>
              <a:schemeClr val="tx2"/>
            </a:solidFill>
            <a:miter lim="800000"/>
            <a:headEnd/>
            <a:tailEnd/>
          </a:ln>
          <a:effectLst/>
          <a:extLst>
            <a:ext uri="{909E8E84-426E-40dd-AFC4-6F175D3DCCD1}">
              <a14:hiddenFill xmlns:a14="http://schemas.microsoft.com/office/drawing/2010/main" xmlns="">
                <a:solidFill>
                  <a:schemeClr val="tx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r>
              <a:rPr lang="en-US" altLang="en-US" sz="1800" b="1">
                <a:solidFill>
                  <a:schemeClr val="tx2"/>
                </a:solidFill>
              </a:rPr>
              <a:t>Cautionary Remark:</a:t>
            </a:r>
            <a:r>
              <a:rPr lang="en-US" altLang="en-US" sz="1800">
                <a:latin typeface="Arial" panose="020B0604020202020204" pitchFamily="34" charset="0"/>
              </a:rPr>
              <a:t> </a:t>
            </a:r>
            <a:r>
              <a:rPr lang="en-US" altLang="en-US" sz="1600"/>
              <a:t>Designing the enterprise transformation process must reflect </a:t>
            </a:r>
            <a:r>
              <a:rPr lang="en-US" altLang="en-US" sz="1600" i="1"/>
              <a:t>design propositions</a:t>
            </a:r>
            <a:r>
              <a:rPr lang="en-US" altLang="en-US" sz="1600"/>
              <a:t> guided by </a:t>
            </a:r>
            <a:r>
              <a:rPr lang="en-US" altLang="en-US" sz="1600" i="1"/>
              <a:t>THEORY-GROUNDED </a:t>
            </a:r>
            <a:r>
              <a:rPr lang="en-US" altLang="en-US" sz="1600"/>
              <a:t>principles -- [that is, be careful about using conventional </a:t>
            </a:r>
            <a:r>
              <a:rPr lang="ja-JP" altLang="en-US" sz="1600"/>
              <a:t>“</a:t>
            </a:r>
            <a:r>
              <a:rPr lang="en-US" altLang="ja-JP" sz="1600"/>
              <a:t>systems engineering</a:t>
            </a:r>
            <a:r>
              <a:rPr lang="ja-JP" altLang="en-US" sz="1600"/>
              <a:t>”</a:t>
            </a:r>
            <a:r>
              <a:rPr lang="en-US" altLang="ja-JP" sz="1600"/>
              <a:t> methods!]</a:t>
            </a:r>
            <a:r>
              <a:rPr lang="en-US" altLang="ja-JP" sz="1800">
                <a:solidFill>
                  <a:schemeClr val="accent2"/>
                </a:solidFill>
                <a:latin typeface="Arial" panose="020B0604020202020204" pitchFamily="34" charset="0"/>
              </a:rPr>
              <a:t>  </a:t>
            </a:r>
            <a:endParaRPr lang="en-US" altLang="en-US" sz="1800">
              <a:solidFill>
                <a:schemeClr val="accent2"/>
              </a:solidFill>
              <a:latin typeface="Arial" panose="020B0604020202020204"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Date Placeholder 3">
            <a:extLst>
              <a:ext uri="{FF2B5EF4-FFF2-40B4-BE49-F238E27FC236}">
                <a16:creationId xmlns:a16="http://schemas.microsoft.com/office/drawing/2014/main" id="{5C2555DF-9EDE-3FC9-655F-39A24897D95C}"/>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43" name="Footer Placeholder 4">
            <a:extLst>
              <a:ext uri="{FF2B5EF4-FFF2-40B4-BE49-F238E27FC236}">
                <a16:creationId xmlns:a16="http://schemas.microsoft.com/office/drawing/2014/main" id="{3F548E7A-9D5A-CB31-A96C-0E00E115654D}"/>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5D65C0DE-808A-7640-9ECC-42D94ACF3876}" type="slidenum">
              <a:rPr lang="en-US" altLang="en-US" sz="1200"/>
              <a:pPr eaLnBrk="1" hangingPunct="1"/>
              <a:t>34</a:t>
            </a:fld>
            <a:endParaRPr lang="en-US" altLang="en-US" sz="1200"/>
          </a:p>
        </p:txBody>
      </p:sp>
      <p:sp>
        <p:nvSpPr>
          <p:cNvPr id="390146" name="Rectangle 2">
            <a:extLst>
              <a:ext uri="{FF2B5EF4-FFF2-40B4-BE49-F238E27FC236}">
                <a16:creationId xmlns:a16="http://schemas.microsoft.com/office/drawing/2014/main" id="{1379560E-0C3D-61AD-1E42-02FB8F5C13F9}"/>
              </a:ext>
            </a:extLst>
          </p:cNvPr>
          <p:cNvSpPr>
            <a:spLocks noGrp="1" noChangeArrowheads="1"/>
          </p:cNvSpPr>
          <p:nvPr>
            <p:ph type="title"/>
          </p:nvPr>
        </p:nvSpPr>
        <p:spPr>
          <a:xfrm>
            <a:off x="2168525" y="0"/>
            <a:ext cx="6823075" cy="1143000"/>
          </a:xfrm>
        </p:spPr>
        <p:txBody>
          <a:bodyPr/>
          <a:lstStyle/>
          <a:p>
            <a:pPr eaLnBrk="1" hangingPunct="1">
              <a:defRPr/>
            </a:pPr>
            <a:r>
              <a:rPr lang="en-US" sz="2800"/>
              <a:t>Enterprise Transformation*:</a:t>
            </a:r>
            <a:r>
              <a:rPr lang="en-US" sz="2800" i="1"/>
              <a:t> Dominant Theoretical Perspective --</a:t>
            </a:r>
            <a:br>
              <a:rPr lang="en-US" sz="2800" i="1"/>
            </a:br>
            <a:r>
              <a:rPr lang="en-US" sz="2800" i="1"/>
              <a:t>The Punctuated Equilibrium Model</a:t>
            </a:r>
            <a:r>
              <a:rPr lang="en-US" sz="2800"/>
              <a:t> </a:t>
            </a:r>
            <a:r>
              <a:rPr lang="en-US" sz="3700"/>
              <a:t> </a:t>
            </a:r>
            <a:endParaRPr lang="en-US"/>
          </a:p>
        </p:txBody>
      </p:sp>
      <p:graphicFrame>
        <p:nvGraphicFramePr>
          <p:cNvPr id="390201" name="Group 57">
            <a:extLst>
              <a:ext uri="{FF2B5EF4-FFF2-40B4-BE49-F238E27FC236}">
                <a16:creationId xmlns:a16="http://schemas.microsoft.com/office/drawing/2014/main" id="{79C97C6A-341C-B26B-9512-434295FB542F}"/>
              </a:ext>
            </a:extLst>
          </p:cNvPr>
          <p:cNvGraphicFramePr>
            <a:graphicFrameLocks noGrp="1"/>
          </p:cNvGraphicFramePr>
          <p:nvPr>
            <p:ph type="tbl" idx="1"/>
          </p:nvPr>
        </p:nvGraphicFramePr>
        <p:xfrm>
          <a:off x="165100" y="1270000"/>
          <a:ext cx="8788400" cy="4502150"/>
        </p:xfrm>
        <a:graphic>
          <a:graphicData uri="http://schemas.openxmlformats.org/drawingml/2006/table">
            <a:tbl>
              <a:tblPr/>
              <a:tblGrid>
                <a:gridCol w="1838325">
                  <a:extLst>
                    <a:ext uri="{9D8B030D-6E8A-4147-A177-3AD203B41FA5}">
                      <a16:colId xmlns:a16="http://schemas.microsoft.com/office/drawing/2014/main" val="2506965530"/>
                    </a:ext>
                  </a:extLst>
                </a:gridCol>
                <a:gridCol w="3335338">
                  <a:extLst>
                    <a:ext uri="{9D8B030D-6E8A-4147-A177-3AD203B41FA5}">
                      <a16:colId xmlns:a16="http://schemas.microsoft.com/office/drawing/2014/main" val="2252175393"/>
                    </a:ext>
                  </a:extLst>
                </a:gridCol>
                <a:gridCol w="3614737">
                  <a:extLst>
                    <a:ext uri="{9D8B030D-6E8A-4147-A177-3AD203B41FA5}">
                      <a16:colId xmlns:a16="http://schemas.microsoft.com/office/drawing/2014/main" val="1731202226"/>
                    </a:ext>
                  </a:extLst>
                </a:gridCol>
              </a:tblGrid>
              <a:tr h="292100">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Characteristics</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Convergent Periods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Reorientation Periods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456278864"/>
                  </a:ext>
                </a:extLst>
              </a:tr>
              <a:tr h="300038">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Duration of periods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Relatively long</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Relatively short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839270049"/>
                  </a:ext>
                </a:extLst>
              </a:tr>
              <a:tr h="233363">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Key characteristics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Stability; organizational inertia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Jagged discontinuity; upheaval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195480766"/>
                  </a:ext>
                </a:extLst>
              </a:tr>
              <a:tr h="696913">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Type, frequency and duration of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Incremental; continuous change via series of small steps over long period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Radical, disruptive; one-time change lasting a relatively brief period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032691246"/>
                  </a:ext>
                </a:extLst>
              </a:tr>
              <a:tr h="696913">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Major direction &amp; cause of change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Internal and external push for higher performance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Major external jolts (technological, market structure &amp; competition, shifts in customer preferences, institutional)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811295314"/>
                  </a:ext>
                </a:extLst>
              </a:tr>
              <a:tr h="696913">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Scale and scope of change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Small improvements within organization</a:t>
                      </a:r>
                      <a:r>
                        <a:rPr kumimoji="0" lang="ja-JP" altLang="en-US" sz="14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a:t>
                      </a:r>
                      <a:r>
                        <a:rPr kumimoji="0" lang="en-US" altLang="ja-JP"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s existing design archetype (architecture) </a:t>
                      </a:r>
                      <a:endPar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Frame-breaking change; shift to a different design archetype (architecture)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269213035"/>
                  </a:ext>
                </a:extLst>
              </a:tr>
              <a:tr h="493713">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Focus of change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Better organizational alignment; process improvement</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Complete transformation of basic concept, structure &amp; behavior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518666331"/>
                  </a:ext>
                </a:extLst>
              </a:tr>
              <a:tr h="787400">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Implications for planned enterprise change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1"/>
                          </a:solidFill>
                          <a:effectLst/>
                          <a:latin typeface="Times New Roman" panose="02020603050405020304" pitchFamily="18" charset="0"/>
                          <a:ea typeface="ＭＳ Ｐゴシック" panose="020B0600070205080204" pitchFamily="34" charset="-128"/>
                        </a:rPr>
                        <a:t>Change can occur typically within the limits of an existing design archetype track; options are few and rather limited</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tx2"/>
                        </a:buClr>
                        <a:buSzPct val="75000"/>
                        <a:buFont typeface="Wingdings" pitchFamily="2" charset="2"/>
                        <a:defRPr sz="28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spcBef>
                          <a:spcPct val="20000"/>
                        </a:spcBef>
                        <a:buClr>
                          <a:schemeClr val="tx1"/>
                        </a:buClr>
                        <a:defRPr sz="2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spcBef>
                          <a:spcPct val="20000"/>
                        </a:spcBef>
                        <a:buClr>
                          <a:schemeClr val="tx1"/>
                        </a:buClr>
                        <a:defRPr sz="20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spcBef>
                          <a:spcPct val="20000"/>
                        </a:spcBef>
                        <a:buClr>
                          <a:schemeClr val="tx2"/>
                        </a:buClr>
                        <a:buSzPct val="75000"/>
                        <a:buFont typeface="Wingdings" pitchFamily="2" charset="2"/>
                        <a:defRPr>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spcBef>
                          <a:spcPct val="20000"/>
                        </a:spcBef>
                        <a:buClr>
                          <a:schemeClr val="tx1"/>
                        </a:buClr>
                        <a:defRPr>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20000"/>
                        </a:spcBef>
                        <a:spcAft>
                          <a:spcPct val="0"/>
                        </a:spcAft>
                        <a:buClr>
                          <a:schemeClr val="tx1"/>
                        </a:buClr>
                        <a:defRPr>
                          <a:solidFill>
                            <a:schemeClr val="tx1"/>
                          </a:solidFill>
                          <a:latin typeface="Times New Roman" panose="02020603050405020304" pitchFamily="18" charset="0"/>
                          <a:ea typeface="ＭＳ Ｐゴシック"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0" u="none" strike="noStrike" cap="none" normalizeH="0" baseline="0">
                          <a:ln>
                            <a:noFill/>
                          </a:ln>
                          <a:solidFill>
                            <a:schemeClr val="tx2"/>
                          </a:solidFill>
                          <a:effectLst/>
                          <a:latin typeface="Times New Roman" panose="02020603050405020304" pitchFamily="18" charset="0"/>
                          <a:ea typeface="ＭＳ Ｐゴシック" panose="020B0600070205080204" pitchFamily="34" charset="-128"/>
                        </a:rPr>
                        <a:t>Change occurs as a shift from an existing design archetype to another design archetype (architectural transformation); planned change must anticipate such contingency conditions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96775812"/>
                  </a:ext>
                </a:extLst>
              </a:tr>
            </a:tbl>
          </a:graphicData>
        </a:graphic>
      </p:graphicFrame>
      <p:sp>
        <p:nvSpPr>
          <p:cNvPr id="390185" name="Text Box 41">
            <a:extLst>
              <a:ext uri="{FF2B5EF4-FFF2-40B4-BE49-F238E27FC236}">
                <a16:creationId xmlns:a16="http://schemas.microsoft.com/office/drawing/2014/main" id="{EFC6A17E-D1E6-6298-445E-A456828A9F41}"/>
              </a:ext>
            </a:extLst>
          </p:cNvPr>
          <p:cNvSpPr txBox="1">
            <a:spLocks noChangeArrowheads="1"/>
          </p:cNvSpPr>
          <p:nvPr/>
        </p:nvSpPr>
        <p:spPr bwMode="auto">
          <a:xfrm>
            <a:off x="227013" y="5943600"/>
            <a:ext cx="8591550" cy="6397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200">
                <a:latin typeface="Arial" charset="0"/>
                <a:ea typeface="ＭＳ Ｐゴシック" charset="0"/>
              </a:rPr>
              <a:t>*</a:t>
            </a:r>
            <a:r>
              <a:rPr lang="en-US" sz="1200">
                <a:latin typeface="Times New Roman" charset="0"/>
                <a:ea typeface="ＭＳ Ｐゴシック" charset="0"/>
              </a:rPr>
              <a:t>See Tushman &amp; Romanelli (1985, 1994); Romanelli &amp; Tushman (1986, 1994); Tushman, Newman </a:t>
            </a:r>
          </a:p>
          <a:p>
            <a:pPr eaLnBrk="0" hangingPunct="0">
              <a:defRPr/>
            </a:pPr>
            <a:r>
              <a:rPr lang="en-US" sz="1200">
                <a:latin typeface="Times New Roman" charset="0"/>
                <a:ea typeface="ＭＳ Ｐゴシック" charset="0"/>
              </a:rPr>
              <a:t>&amp; Romanelli (1986); Gersick (1991); Sastry (1997); Hannan &amp; Freeman (1977, 1984)</a:t>
            </a:r>
            <a:endParaRPr lang="en-US" sz="1200" b="1">
              <a:latin typeface="Times New Roman" charset="0"/>
              <a:ea typeface="ＭＳ Ｐゴシック" charset="0"/>
            </a:endParaRPr>
          </a:p>
          <a:p>
            <a:pPr eaLnBrk="0" hangingPunct="0">
              <a:defRPr/>
            </a:pPr>
            <a:endParaRPr lang="en-US" sz="1200">
              <a:latin typeface="Times New Roman" charset="0"/>
              <a:ea typeface="ＭＳ Ｐゴシック"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Date Placeholder 3">
            <a:extLst>
              <a:ext uri="{FF2B5EF4-FFF2-40B4-BE49-F238E27FC236}">
                <a16:creationId xmlns:a16="http://schemas.microsoft.com/office/drawing/2014/main" id="{F27D5976-37A6-7FE0-52A9-BC45F8BA0CB1}"/>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14" name="Footer Placeholder 4">
            <a:extLst>
              <a:ext uri="{FF2B5EF4-FFF2-40B4-BE49-F238E27FC236}">
                <a16:creationId xmlns:a16="http://schemas.microsoft.com/office/drawing/2014/main" id="{3602345C-FB97-E759-2080-FE5E3DD605ED}"/>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1EF28A85-D74A-924D-BA2F-59B969C14265}" type="slidenum">
              <a:rPr lang="en-US" altLang="en-US" sz="1200"/>
              <a:pPr eaLnBrk="1" hangingPunct="1"/>
              <a:t>35</a:t>
            </a:fld>
            <a:endParaRPr lang="en-US" altLang="en-US" sz="1200"/>
          </a:p>
        </p:txBody>
      </p:sp>
      <p:sp>
        <p:nvSpPr>
          <p:cNvPr id="755714" name="Rectangle 2">
            <a:extLst>
              <a:ext uri="{FF2B5EF4-FFF2-40B4-BE49-F238E27FC236}">
                <a16:creationId xmlns:a16="http://schemas.microsoft.com/office/drawing/2014/main" id="{7CB810EC-F79C-3D10-1C42-52C6B355E63C}"/>
              </a:ext>
            </a:extLst>
          </p:cNvPr>
          <p:cNvSpPr>
            <a:spLocks noGrp="1" noChangeArrowheads="1"/>
          </p:cNvSpPr>
          <p:nvPr>
            <p:ph type="title"/>
          </p:nvPr>
        </p:nvSpPr>
        <p:spPr/>
        <p:txBody>
          <a:bodyPr/>
          <a:lstStyle/>
          <a:p>
            <a:pPr eaLnBrk="1" hangingPunct="1">
              <a:defRPr/>
            </a:pPr>
            <a:r>
              <a:rPr lang="en-US" sz="2800"/>
              <a:t>Defining and Modeling the Concept of Enterprise (Fitness) Landscape</a:t>
            </a:r>
            <a:r>
              <a:rPr lang="en-US" sz="1600"/>
              <a:t>*</a:t>
            </a:r>
            <a:endParaRPr lang="en-US" sz="2800"/>
          </a:p>
        </p:txBody>
      </p:sp>
      <p:sp>
        <p:nvSpPr>
          <p:cNvPr id="755715" name="Rectangle 3">
            <a:extLst>
              <a:ext uri="{FF2B5EF4-FFF2-40B4-BE49-F238E27FC236}">
                <a16:creationId xmlns:a16="http://schemas.microsoft.com/office/drawing/2014/main" id="{F78EC12F-D95C-0585-7C2F-A0DE19208941}"/>
              </a:ext>
            </a:extLst>
          </p:cNvPr>
          <p:cNvSpPr>
            <a:spLocks noGrp="1" noChangeArrowheads="1"/>
          </p:cNvSpPr>
          <p:nvPr>
            <p:ph type="body" idx="1"/>
          </p:nvPr>
        </p:nvSpPr>
        <p:spPr>
          <a:xfrm>
            <a:off x="228600" y="990600"/>
            <a:ext cx="8763000" cy="3429000"/>
          </a:xfrm>
        </p:spPr>
        <p:txBody>
          <a:bodyPr/>
          <a:lstStyle/>
          <a:p>
            <a:pPr eaLnBrk="1" hangingPunct="1">
              <a:lnSpc>
                <a:spcPct val="90000"/>
              </a:lnSpc>
            </a:pPr>
            <a:r>
              <a:rPr lang="en-US" altLang="en-US" sz="1600" b="1">
                <a:solidFill>
                  <a:schemeClr val="tx2"/>
                </a:solidFill>
              </a:rPr>
              <a:t>Genesis</a:t>
            </a:r>
            <a:r>
              <a:rPr lang="en-US" altLang="en-US" sz="1600"/>
              <a:t> </a:t>
            </a:r>
            <a:r>
              <a:rPr lang="en-US" altLang="en-US" sz="1600">
                <a:effectLst/>
              </a:rPr>
              <a:t>in evolutionary biology (Kaufman 1993); NK model proposed as a mathematical tool for modeling the fitness landscape of biological systems; analogues in social and economic systems</a:t>
            </a:r>
          </a:p>
          <a:p>
            <a:pPr eaLnBrk="1" hangingPunct="1">
              <a:lnSpc>
                <a:spcPct val="90000"/>
              </a:lnSpc>
            </a:pPr>
            <a:r>
              <a:rPr lang="en-US" altLang="en-US" sz="1400" b="1">
                <a:solidFill>
                  <a:schemeClr val="tx2"/>
                </a:solidFill>
              </a:rPr>
              <a:t>Main idea:</a:t>
            </a:r>
            <a:r>
              <a:rPr lang="en-US" altLang="en-US" sz="1400" b="1">
                <a:effectLst/>
              </a:rPr>
              <a:t> </a:t>
            </a:r>
            <a:r>
              <a:rPr lang="en-US" altLang="en-US" sz="1400">
                <a:effectLst/>
              </a:rPr>
              <a:t>landscape design -- an enterprise can proactively shape its adaptation process (quality, direction, speed) by </a:t>
            </a:r>
            <a:r>
              <a:rPr lang="ja-JP" altLang="en-US" sz="1400">
                <a:effectLst/>
                <a:latin typeface="Arial" panose="020B0604020202020204" pitchFamily="34" charset="0"/>
              </a:rPr>
              <a:t>“</a:t>
            </a:r>
            <a:r>
              <a:rPr lang="en-US" altLang="ja-JP" sz="1400">
                <a:effectLst/>
              </a:rPr>
              <a:t>tuning</a:t>
            </a:r>
            <a:r>
              <a:rPr lang="ja-JP" altLang="en-US" sz="1400">
                <a:effectLst/>
                <a:latin typeface="Arial" panose="020B0604020202020204" pitchFamily="34" charset="0"/>
              </a:rPr>
              <a:t>”</a:t>
            </a:r>
            <a:r>
              <a:rPr lang="en-US" altLang="ja-JP" sz="1400">
                <a:effectLst/>
              </a:rPr>
              <a:t> the interdependencies that define the surface (topology) over which adaptation takes place. </a:t>
            </a:r>
          </a:p>
          <a:p>
            <a:pPr marL="635000" lvl="1" indent="-177800" eaLnBrk="1" hangingPunct="1">
              <a:lnSpc>
                <a:spcPct val="90000"/>
              </a:lnSpc>
              <a:spcBef>
                <a:spcPct val="0"/>
              </a:spcBef>
              <a:buClrTx/>
              <a:buFontTx/>
              <a:buChar char="•"/>
            </a:pPr>
            <a:r>
              <a:rPr lang="en-US" altLang="en-US" sz="1400">
                <a:effectLst/>
              </a:rPr>
              <a:t>Enterprise</a:t>
            </a:r>
            <a:r>
              <a:rPr lang="ja-JP" altLang="en-US" sz="1400">
                <a:effectLst/>
                <a:latin typeface="Arial" panose="020B0604020202020204" pitchFamily="34" charset="0"/>
              </a:rPr>
              <a:t>’</a:t>
            </a:r>
            <a:r>
              <a:rPr lang="en-US" altLang="ja-JP" sz="1400">
                <a:effectLst/>
              </a:rPr>
              <a:t>s abstract </a:t>
            </a:r>
            <a:r>
              <a:rPr lang="en-US" altLang="ja-JP" sz="1400" i="1">
                <a:solidFill>
                  <a:schemeClr val="tx2"/>
                </a:solidFill>
                <a:effectLst/>
              </a:rPr>
              <a:t>payoff surface</a:t>
            </a:r>
            <a:r>
              <a:rPr lang="en-US" altLang="ja-JP" sz="1400">
                <a:effectLst/>
              </a:rPr>
              <a:t> -- continuously searching for a higher position (e.g., greater market share)</a:t>
            </a:r>
          </a:p>
          <a:p>
            <a:pPr marL="635000" lvl="1" indent="-177800" eaLnBrk="1" hangingPunct="1">
              <a:lnSpc>
                <a:spcPct val="90000"/>
              </a:lnSpc>
              <a:spcBef>
                <a:spcPct val="0"/>
              </a:spcBef>
              <a:buClrTx/>
              <a:buFontTx/>
              <a:buChar char="•"/>
            </a:pPr>
            <a:r>
              <a:rPr lang="en-US" altLang="en-US" sz="1400" i="1">
                <a:solidFill>
                  <a:schemeClr val="tx2"/>
                </a:solidFill>
                <a:effectLst/>
              </a:rPr>
              <a:t>Smooth</a:t>
            </a:r>
            <a:r>
              <a:rPr lang="en-US" altLang="en-US" sz="1400">
                <a:effectLst/>
              </a:rPr>
              <a:t> (relatively stable, with a single peak -- few interactions) or </a:t>
            </a:r>
            <a:r>
              <a:rPr lang="en-US" altLang="en-US" sz="1400" i="1">
                <a:solidFill>
                  <a:schemeClr val="tx2"/>
                </a:solidFill>
                <a:effectLst/>
              </a:rPr>
              <a:t>rugged</a:t>
            </a:r>
            <a:r>
              <a:rPr lang="en-US" altLang="en-US" sz="1400">
                <a:effectLst/>
              </a:rPr>
              <a:t> (relatively unstable or turbulent, with multiple peaks -- dense interactions); mirrors enterprise</a:t>
            </a:r>
            <a:r>
              <a:rPr lang="ja-JP" altLang="en-US" sz="1400">
                <a:effectLst/>
                <a:latin typeface="Arial" panose="020B0604020202020204" pitchFamily="34" charset="0"/>
              </a:rPr>
              <a:t>’</a:t>
            </a:r>
            <a:r>
              <a:rPr lang="en-US" altLang="ja-JP" sz="1400">
                <a:effectLst/>
              </a:rPr>
              <a:t>s evolving internal and external interactions.</a:t>
            </a:r>
          </a:p>
          <a:p>
            <a:pPr marL="635000" lvl="1" indent="-177800" eaLnBrk="1" hangingPunct="1">
              <a:lnSpc>
                <a:spcPct val="90000"/>
              </a:lnSpc>
              <a:spcBef>
                <a:spcPct val="0"/>
              </a:spcBef>
              <a:buClrTx/>
              <a:buFontTx/>
              <a:buChar char="•"/>
            </a:pPr>
            <a:r>
              <a:rPr lang="en-US" altLang="en-US" sz="1400" i="1">
                <a:solidFill>
                  <a:schemeClr val="tx2"/>
                </a:solidFill>
                <a:effectLst/>
              </a:rPr>
              <a:t>Payoff</a:t>
            </a:r>
            <a:r>
              <a:rPr lang="en-US" altLang="en-US" sz="1400">
                <a:effectLst/>
              </a:rPr>
              <a:t> to a given choice (element, attribute)  (N=1, …, n) depends on its interactions with others (K= 1,…, n-1)</a:t>
            </a:r>
          </a:p>
          <a:p>
            <a:pPr marL="635000" lvl="1" indent="-177800" eaLnBrk="1" hangingPunct="1">
              <a:lnSpc>
                <a:spcPct val="90000"/>
              </a:lnSpc>
              <a:spcBef>
                <a:spcPct val="0"/>
              </a:spcBef>
              <a:buClrTx/>
              <a:buFontTx/>
              <a:buChar char="•"/>
            </a:pPr>
            <a:r>
              <a:rPr lang="en-US" altLang="en-US" sz="1400" i="1">
                <a:solidFill>
                  <a:schemeClr val="tx2"/>
                </a:solidFill>
                <a:effectLst/>
              </a:rPr>
              <a:t>Fitness value function</a:t>
            </a:r>
            <a:r>
              <a:rPr lang="en-US" altLang="en-US" sz="1400">
                <a:effectLst/>
              </a:rPr>
              <a:t> measures the sum total of the relative contribution of all individual organizational elements (decisions, attributes) to the organization</a:t>
            </a:r>
            <a:r>
              <a:rPr lang="ja-JP" altLang="en-US" sz="1400">
                <a:effectLst/>
                <a:latin typeface="Arial" panose="020B0604020202020204" pitchFamily="34" charset="0"/>
              </a:rPr>
              <a:t>’</a:t>
            </a:r>
            <a:r>
              <a:rPr lang="en-US" altLang="ja-JP" sz="1400">
                <a:effectLst/>
              </a:rPr>
              <a:t>s global </a:t>
            </a:r>
            <a:r>
              <a:rPr lang="ja-JP" altLang="en-US" sz="1400">
                <a:effectLst/>
                <a:latin typeface="Arial" panose="020B0604020202020204" pitchFamily="34" charset="0"/>
              </a:rPr>
              <a:t>“</a:t>
            </a:r>
            <a:r>
              <a:rPr lang="en-US" altLang="ja-JP" sz="1400">
                <a:effectLst/>
              </a:rPr>
              <a:t>fitness</a:t>
            </a:r>
            <a:r>
              <a:rPr lang="ja-JP" altLang="en-US" sz="1400">
                <a:effectLst/>
                <a:latin typeface="Arial" panose="020B0604020202020204" pitchFamily="34" charset="0"/>
              </a:rPr>
              <a:t>”</a:t>
            </a:r>
            <a:r>
              <a:rPr lang="en-US" altLang="ja-JP" sz="1400">
                <a:effectLst/>
              </a:rPr>
              <a:t> (performance)</a:t>
            </a:r>
          </a:p>
          <a:p>
            <a:pPr eaLnBrk="1" hangingPunct="1">
              <a:lnSpc>
                <a:spcPct val="90000"/>
              </a:lnSpc>
            </a:pPr>
            <a:r>
              <a:rPr lang="en-US" altLang="en-US" sz="1400" b="1">
                <a:solidFill>
                  <a:schemeClr val="tx2"/>
                </a:solidFill>
              </a:rPr>
              <a:t>Further technical details:</a:t>
            </a:r>
            <a:r>
              <a:rPr lang="en-US" altLang="en-US" sz="1400">
                <a:effectLst/>
              </a:rPr>
              <a:t> given in upcoming paper [Lin &amp; Bozdogan 2007, in-process]</a:t>
            </a:r>
          </a:p>
          <a:p>
            <a:pPr eaLnBrk="1" hangingPunct="1">
              <a:lnSpc>
                <a:spcPct val="90000"/>
              </a:lnSpc>
              <a:buFont typeface="Wingdings" pitchFamily="2" charset="2"/>
              <a:buNone/>
            </a:pPr>
            <a:r>
              <a:rPr lang="en-US" altLang="en-US" sz="1400">
                <a:effectLst/>
                <a:latin typeface="宋体" panose="02010600030101010101" pitchFamily="2" charset="-122"/>
              </a:rPr>
              <a:t>		</a:t>
            </a:r>
            <a:endParaRPr lang="en-US" altLang="en-US" sz="1400">
              <a:effectLst/>
            </a:endParaRPr>
          </a:p>
          <a:p>
            <a:pPr eaLnBrk="1" hangingPunct="1">
              <a:lnSpc>
                <a:spcPct val="90000"/>
              </a:lnSpc>
              <a:spcBef>
                <a:spcPct val="0"/>
              </a:spcBef>
              <a:buClrTx/>
              <a:buSzTx/>
              <a:buFontTx/>
              <a:buNone/>
            </a:pPr>
            <a:endParaRPr lang="en-US" altLang="en-US" sz="2400"/>
          </a:p>
        </p:txBody>
      </p:sp>
      <p:grpSp>
        <p:nvGrpSpPr>
          <p:cNvPr id="69637" name="Group 4">
            <a:extLst>
              <a:ext uri="{FF2B5EF4-FFF2-40B4-BE49-F238E27FC236}">
                <a16:creationId xmlns:a16="http://schemas.microsoft.com/office/drawing/2014/main" id="{E3DF9860-B1CD-4180-D349-8EA451858CDA}"/>
              </a:ext>
            </a:extLst>
          </p:cNvPr>
          <p:cNvGrpSpPr>
            <a:grpSpLocks/>
          </p:cNvGrpSpPr>
          <p:nvPr/>
        </p:nvGrpSpPr>
        <p:grpSpPr bwMode="auto">
          <a:xfrm>
            <a:off x="104775" y="3429000"/>
            <a:ext cx="9039225" cy="2057400"/>
            <a:chOff x="66" y="1814"/>
            <a:chExt cx="5694" cy="1598"/>
          </a:xfrm>
        </p:grpSpPr>
        <p:pic>
          <p:nvPicPr>
            <p:cNvPr id="755717" name="Picture 5">
              <a:extLst>
                <a:ext uri="{FF2B5EF4-FFF2-40B4-BE49-F238E27FC236}">
                  <a16:creationId xmlns:a16="http://schemas.microsoft.com/office/drawing/2014/main" id="{FA6A3B80-00CD-7EF5-26DA-65882093A9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 y="1909"/>
              <a:ext cx="1869" cy="140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755718" name="Picture 6">
              <a:extLst>
                <a:ext uri="{FF2B5EF4-FFF2-40B4-BE49-F238E27FC236}">
                  <a16:creationId xmlns:a16="http://schemas.microsoft.com/office/drawing/2014/main" id="{B44A1763-DEC9-C617-2082-2AD2D01E7F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9" y="1814"/>
              <a:ext cx="2113" cy="15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755719" name="Picture 7">
              <a:extLst>
                <a:ext uri="{FF2B5EF4-FFF2-40B4-BE49-F238E27FC236}">
                  <a16:creationId xmlns:a16="http://schemas.microsoft.com/office/drawing/2014/main" id="{B77773F4-618B-980A-1D62-A35940D5A9C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38" y="1820"/>
              <a:ext cx="2122" cy="159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grpSp>
      <p:sp>
        <p:nvSpPr>
          <p:cNvPr id="755720" name="Text Box 8">
            <a:extLst>
              <a:ext uri="{FF2B5EF4-FFF2-40B4-BE49-F238E27FC236}">
                <a16:creationId xmlns:a16="http://schemas.microsoft.com/office/drawing/2014/main" id="{BA028E6A-9371-A2EF-2CC6-38FC9BF2B063}"/>
              </a:ext>
            </a:extLst>
          </p:cNvPr>
          <p:cNvSpPr txBox="1">
            <a:spLocks noChangeArrowheads="1"/>
          </p:cNvSpPr>
          <p:nvPr/>
        </p:nvSpPr>
        <p:spPr bwMode="auto">
          <a:xfrm>
            <a:off x="441325" y="5257800"/>
            <a:ext cx="2268538" cy="51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b="1">
                <a:latin typeface="Times New Roman" charset="0"/>
                <a:ea typeface="ＭＳ Ｐゴシック" charset="0"/>
              </a:rPr>
              <a:t>Smooth with single peak</a:t>
            </a:r>
            <a:endParaRPr lang="en-US">
              <a:latin typeface="Arial" charset="0"/>
              <a:ea typeface="ＭＳ Ｐゴシック" charset="0"/>
            </a:endParaRPr>
          </a:p>
          <a:p>
            <a:pPr>
              <a:defRPr/>
            </a:pPr>
            <a:endParaRPr lang="en-US">
              <a:latin typeface="Times New Roman" charset="0"/>
              <a:ea typeface="ＭＳ Ｐゴシック" charset="0"/>
            </a:endParaRPr>
          </a:p>
        </p:txBody>
      </p:sp>
      <p:sp>
        <p:nvSpPr>
          <p:cNvPr id="755721" name="Text Box 9">
            <a:extLst>
              <a:ext uri="{FF2B5EF4-FFF2-40B4-BE49-F238E27FC236}">
                <a16:creationId xmlns:a16="http://schemas.microsoft.com/office/drawing/2014/main" id="{5754C1CD-791A-CEFF-982E-FC201E9EB236}"/>
              </a:ext>
            </a:extLst>
          </p:cNvPr>
          <p:cNvSpPr txBox="1">
            <a:spLocks noChangeArrowheads="1"/>
          </p:cNvSpPr>
          <p:nvPr/>
        </p:nvSpPr>
        <p:spPr bwMode="auto">
          <a:xfrm>
            <a:off x="3352800" y="5257800"/>
            <a:ext cx="2535238" cy="51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b="1">
                <a:latin typeface="Times New Roman" charset="0"/>
                <a:ea typeface="ＭＳ Ｐゴシック" charset="0"/>
              </a:rPr>
              <a:t>Smooth with multiple peaks</a:t>
            </a:r>
            <a:endParaRPr lang="en-US">
              <a:latin typeface="Arial" charset="0"/>
              <a:ea typeface="ＭＳ Ｐゴシック" charset="0"/>
            </a:endParaRPr>
          </a:p>
          <a:p>
            <a:pPr>
              <a:defRPr/>
            </a:pPr>
            <a:endParaRPr lang="en-US">
              <a:latin typeface="Times New Roman" charset="0"/>
              <a:ea typeface="ＭＳ Ｐゴシック" charset="0"/>
            </a:endParaRPr>
          </a:p>
        </p:txBody>
      </p:sp>
      <p:sp>
        <p:nvSpPr>
          <p:cNvPr id="755722" name="Text Box 10">
            <a:extLst>
              <a:ext uri="{FF2B5EF4-FFF2-40B4-BE49-F238E27FC236}">
                <a16:creationId xmlns:a16="http://schemas.microsoft.com/office/drawing/2014/main" id="{95CF565B-B6A6-C922-2B74-247F8FE622A2}"/>
              </a:ext>
            </a:extLst>
          </p:cNvPr>
          <p:cNvSpPr txBox="1">
            <a:spLocks noChangeArrowheads="1"/>
          </p:cNvSpPr>
          <p:nvPr/>
        </p:nvSpPr>
        <p:spPr bwMode="auto">
          <a:xfrm>
            <a:off x="6232525" y="5257800"/>
            <a:ext cx="2535238" cy="51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b="1">
                <a:latin typeface="Times New Roman" charset="0"/>
                <a:ea typeface="ＭＳ Ｐゴシック" charset="0"/>
              </a:rPr>
              <a:t>Rugged with multiple peaks</a:t>
            </a:r>
          </a:p>
          <a:p>
            <a:pPr>
              <a:defRPr/>
            </a:pPr>
            <a:endParaRPr lang="en-US">
              <a:latin typeface="Times New Roman" charset="0"/>
              <a:ea typeface="ＭＳ Ｐゴシック" charset="0"/>
            </a:endParaRPr>
          </a:p>
        </p:txBody>
      </p:sp>
      <p:sp>
        <p:nvSpPr>
          <p:cNvPr id="755723" name="Text Box 11">
            <a:extLst>
              <a:ext uri="{FF2B5EF4-FFF2-40B4-BE49-F238E27FC236}">
                <a16:creationId xmlns:a16="http://schemas.microsoft.com/office/drawing/2014/main" id="{9FDC5873-C0FE-5F9D-EB61-1E209EDBA02B}"/>
              </a:ext>
            </a:extLst>
          </p:cNvPr>
          <p:cNvSpPr txBox="1">
            <a:spLocks noChangeArrowheads="1"/>
          </p:cNvSpPr>
          <p:nvPr/>
        </p:nvSpPr>
        <p:spPr bwMode="auto">
          <a:xfrm>
            <a:off x="304800" y="5661025"/>
            <a:ext cx="7315200" cy="714375"/>
          </a:xfrm>
          <a:prstGeom prst="rect">
            <a:avLst/>
          </a:prstGeom>
          <a:noFill/>
          <a:ln w="12700" cap="sq">
            <a:solidFill>
              <a:schemeClr val="tx2"/>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buFont typeface="Wingdings" charset="0"/>
              <a:buNone/>
              <a:defRPr/>
            </a:pPr>
            <a:r>
              <a:rPr lang="en-US" sz="2000">
                <a:latin typeface="Times New Roman" charset="0"/>
                <a:ea typeface="ＭＳ Ｐゴシック" charset="0"/>
              </a:rPr>
              <a:t>What are the optimal adaptive search (change, transformation) strategies for enterprises over their enterprise fitness landscapes? </a:t>
            </a:r>
            <a:endParaRPr lang="en-US" sz="1600">
              <a:latin typeface="Times New Roman" charset="0"/>
              <a:ea typeface="ＭＳ Ｐゴシック" charset="0"/>
            </a:endParaRPr>
          </a:p>
        </p:txBody>
      </p:sp>
      <p:sp>
        <p:nvSpPr>
          <p:cNvPr id="755724" name="Text Box 12">
            <a:extLst>
              <a:ext uri="{FF2B5EF4-FFF2-40B4-BE49-F238E27FC236}">
                <a16:creationId xmlns:a16="http://schemas.microsoft.com/office/drawing/2014/main" id="{8B9F95D3-2737-0D29-D8C6-7EBE5948E66E}"/>
              </a:ext>
            </a:extLst>
          </p:cNvPr>
          <p:cNvSpPr txBox="1">
            <a:spLocks noChangeArrowheads="1"/>
          </p:cNvSpPr>
          <p:nvPr/>
        </p:nvSpPr>
        <p:spPr bwMode="auto">
          <a:xfrm>
            <a:off x="1371600" y="6324600"/>
            <a:ext cx="6324600" cy="519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600">
                <a:latin typeface="Times New Roman" charset="0"/>
                <a:ea typeface="ＭＳ Ｐゴシック" charset="0"/>
              </a:rPr>
              <a:t>*</a:t>
            </a:r>
            <a:r>
              <a:rPr lang="en-US" sz="1200">
                <a:latin typeface="Times New Roman" charset="0"/>
                <a:ea typeface="ＭＳ Ｐゴシック" charset="0"/>
              </a:rPr>
              <a:t>Landscape graphics in this presentation courtesy of Jijun Lin, MIT (2007)</a:t>
            </a:r>
            <a:endParaRPr lang="en-US" sz="1600">
              <a:latin typeface="Times New Roman" charset="0"/>
              <a:ea typeface="ＭＳ Ｐゴシック" charset="0"/>
            </a:endParaRPr>
          </a:p>
          <a:p>
            <a:pPr>
              <a:defRPr/>
            </a:pPr>
            <a:endParaRPr lang="en-US" sz="1200">
              <a:latin typeface="Times New Roman" charset="0"/>
              <a:ea typeface="ＭＳ Ｐゴシック"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Date Placeholder 2">
            <a:extLst>
              <a:ext uri="{FF2B5EF4-FFF2-40B4-BE49-F238E27FC236}">
                <a16:creationId xmlns:a16="http://schemas.microsoft.com/office/drawing/2014/main" id="{44FFC0A8-9C6C-30B1-1BED-A54AF6260A78}"/>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9" name="Footer Placeholder 3">
            <a:extLst>
              <a:ext uri="{FF2B5EF4-FFF2-40B4-BE49-F238E27FC236}">
                <a16:creationId xmlns:a16="http://schemas.microsoft.com/office/drawing/2014/main" id="{DFA701FF-3AD5-F3DC-09C3-41F817A1330C}"/>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CC7D0DB2-22E0-7542-9B99-6700BD32E270}" type="slidenum">
              <a:rPr lang="en-US" altLang="en-US" sz="1200"/>
              <a:pPr eaLnBrk="1" hangingPunct="1"/>
              <a:t>36</a:t>
            </a:fld>
            <a:endParaRPr lang="en-US" altLang="en-US" sz="1200"/>
          </a:p>
        </p:txBody>
      </p:sp>
      <p:sp>
        <p:nvSpPr>
          <p:cNvPr id="1007618" name="Rectangle 2">
            <a:extLst>
              <a:ext uri="{FF2B5EF4-FFF2-40B4-BE49-F238E27FC236}">
                <a16:creationId xmlns:a16="http://schemas.microsoft.com/office/drawing/2014/main" id="{CD139304-80D3-B097-6B2A-E984B072201E}"/>
              </a:ext>
            </a:extLst>
          </p:cNvPr>
          <p:cNvSpPr>
            <a:spLocks noGrp="1" noChangeArrowheads="1"/>
          </p:cNvSpPr>
          <p:nvPr>
            <p:ph type="title"/>
          </p:nvPr>
        </p:nvSpPr>
        <p:spPr/>
        <p:txBody>
          <a:bodyPr/>
          <a:lstStyle/>
          <a:p>
            <a:pPr eaLnBrk="1" hangingPunct="1">
              <a:defRPr/>
            </a:pPr>
            <a:r>
              <a:rPr lang="en-US" sz="2800"/>
              <a:t>Simplified View of the Enterprise Landscape External Environment*</a:t>
            </a:r>
            <a:endParaRPr lang="en-US" sz="3700"/>
          </a:p>
        </p:txBody>
      </p:sp>
      <p:pic>
        <p:nvPicPr>
          <p:cNvPr id="1007619" name="Picture 3">
            <a:extLst>
              <a:ext uri="{FF2B5EF4-FFF2-40B4-BE49-F238E27FC236}">
                <a16:creationId xmlns:a16="http://schemas.microsoft.com/office/drawing/2014/main" id="{314645AC-7BCF-84F7-A7FE-9919182BFE0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19200"/>
            <a:ext cx="3886200" cy="1865313"/>
          </a:xfrm>
          <a:prstGeom prst="rect">
            <a:avLst/>
          </a:prstGeom>
          <a:noFill/>
          <a:ln w="9525">
            <a:solidFill>
              <a:schemeClr val="tx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1007620" name="Picture 4">
            <a:extLst>
              <a:ext uri="{FF2B5EF4-FFF2-40B4-BE49-F238E27FC236}">
                <a16:creationId xmlns:a16="http://schemas.microsoft.com/office/drawing/2014/main" id="{7D0FE0C8-3694-BB86-50B7-1DCD513CF53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9400" y="3200400"/>
            <a:ext cx="3927475" cy="1905000"/>
          </a:xfrm>
          <a:prstGeom prst="rect">
            <a:avLst/>
          </a:prstGeom>
          <a:noFill/>
          <a:ln w="9525">
            <a:solidFill>
              <a:schemeClr val="tx2"/>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1007621" name="Text Box 5">
            <a:extLst>
              <a:ext uri="{FF2B5EF4-FFF2-40B4-BE49-F238E27FC236}">
                <a16:creationId xmlns:a16="http://schemas.microsoft.com/office/drawing/2014/main" id="{D8A54FEB-67FF-78F2-F858-C0C73BBE3594}"/>
              </a:ext>
            </a:extLst>
          </p:cNvPr>
          <p:cNvSpPr txBox="1">
            <a:spLocks noChangeArrowheads="1"/>
          </p:cNvSpPr>
          <p:nvPr/>
        </p:nvSpPr>
        <p:spPr bwMode="auto">
          <a:xfrm>
            <a:off x="4495800" y="990600"/>
            <a:ext cx="4419600" cy="4156075"/>
          </a:xfrm>
          <a:prstGeom prst="rect">
            <a:avLst/>
          </a:prstGeom>
          <a:noFill/>
          <a:ln w="12700" cap="sq">
            <a:solidFill>
              <a:schemeClr val="tx2"/>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177800" indent="-177800"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a:lnSpc>
                <a:spcPct val="90000"/>
              </a:lnSpc>
            </a:pPr>
            <a:r>
              <a:rPr lang="en-US" altLang="en-US" sz="1800" b="1">
                <a:solidFill>
                  <a:schemeClr val="tx2"/>
                </a:solidFill>
              </a:rPr>
              <a:t>Relatively Stable  </a:t>
            </a:r>
            <a:r>
              <a:rPr lang="en-US" altLang="en-US" b="1">
                <a:solidFill>
                  <a:schemeClr val="tx2"/>
                </a:solidFill>
              </a:rPr>
              <a:t>(Smooth Landscape)</a:t>
            </a:r>
          </a:p>
          <a:p>
            <a:pPr>
              <a:lnSpc>
                <a:spcPct val="90000"/>
              </a:lnSpc>
              <a:buFontTx/>
              <a:buChar char="•"/>
            </a:pPr>
            <a:r>
              <a:rPr lang="en-US" altLang="en-US"/>
              <a:t>Source of change: enterprise</a:t>
            </a:r>
            <a:r>
              <a:rPr lang="ja-JP" altLang="en-US"/>
              <a:t>’</a:t>
            </a:r>
            <a:r>
              <a:rPr lang="en-US" altLang="ja-JP"/>
              <a:t>s task environment (customers,   suppliers, competitors directly interacting with the enterprise) or the general environment (technology, regulatory, social) </a:t>
            </a:r>
          </a:p>
          <a:p>
            <a:pPr>
              <a:lnSpc>
                <a:spcPct val="90000"/>
              </a:lnSpc>
              <a:buFontTx/>
              <a:buChar char="•"/>
            </a:pPr>
            <a:r>
              <a:rPr lang="en-US" altLang="en-US"/>
              <a:t>Frequency: low</a:t>
            </a:r>
          </a:p>
          <a:p>
            <a:pPr>
              <a:lnSpc>
                <a:spcPct val="90000"/>
              </a:lnSpc>
              <a:buFontTx/>
              <a:buChar char="•"/>
            </a:pPr>
            <a:r>
              <a:rPr lang="en-US" altLang="en-US"/>
              <a:t>Amplitude: small (shallow)</a:t>
            </a:r>
          </a:p>
          <a:p>
            <a:pPr>
              <a:lnSpc>
                <a:spcPct val="90000"/>
              </a:lnSpc>
              <a:buFontTx/>
              <a:buChar char="•"/>
            </a:pPr>
            <a:r>
              <a:rPr lang="en-US" altLang="en-US"/>
              <a:t>Scope (of change): limited (to specific enterprise domains, functions or processes)</a:t>
            </a:r>
          </a:p>
          <a:p>
            <a:pPr>
              <a:lnSpc>
                <a:spcPct val="90000"/>
              </a:lnSpc>
              <a:buFontTx/>
              <a:buChar char="•"/>
            </a:pPr>
            <a:r>
              <a:rPr lang="en-US" altLang="en-US"/>
              <a:t>Direction: predictable</a:t>
            </a:r>
          </a:p>
          <a:p>
            <a:pPr>
              <a:lnSpc>
                <a:spcPct val="90000"/>
              </a:lnSpc>
              <a:buFontTx/>
              <a:buChar char="•"/>
            </a:pPr>
            <a:endParaRPr lang="en-US" altLang="en-US" sz="1800">
              <a:solidFill>
                <a:schemeClr val="tx2"/>
              </a:solidFill>
            </a:endParaRPr>
          </a:p>
          <a:p>
            <a:pPr>
              <a:lnSpc>
                <a:spcPct val="90000"/>
              </a:lnSpc>
            </a:pPr>
            <a:r>
              <a:rPr lang="en-US" altLang="en-US" sz="1800" b="1">
                <a:solidFill>
                  <a:schemeClr val="tx2"/>
                </a:solidFill>
              </a:rPr>
              <a:t>Relatively Unstable </a:t>
            </a:r>
            <a:r>
              <a:rPr lang="en-US" altLang="en-US" b="1">
                <a:solidFill>
                  <a:schemeClr val="tx2"/>
                </a:solidFill>
              </a:rPr>
              <a:t>(Rugged Landscape)</a:t>
            </a:r>
            <a:endParaRPr lang="en-US" altLang="en-US">
              <a:solidFill>
                <a:schemeClr val="tx2"/>
              </a:solidFill>
            </a:endParaRPr>
          </a:p>
          <a:p>
            <a:pPr>
              <a:lnSpc>
                <a:spcPct val="90000"/>
              </a:lnSpc>
              <a:buSzPct val="125000"/>
              <a:buFont typeface="Times" pitchFamily="2" charset="0"/>
              <a:buChar char="•"/>
            </a:pPr>
            <a:r>
              <a:rPr lang="en-US" altLang="en-US"/>
              <a:t>Source of change: enterprise</a:t>
            </a:r>
            <a:r>
              <a:rPr lang="ja-JP" altLang="en-US"/>
              <a:t>’</a:t>
            </a:r>
            <a:r>
              <a:rPr lang="en-US" altLang="ja-JP"/>
              <a:t>s task environment or the general environment</a:t>
            </a:r>
          </a:p>
          <a:p>
            <a:pPr>
              <a:lnSpc>
                <a:spcPct val="90000"/>
              </a:lnSpc>
              <a:buSzPct val="125000"/>
              <a:buFont typeface="Times" pitchFamily="2" charset="0"/>
              <a:buChar char="•"/>
            </a:pPr>
            <a:r>
              <a:rPr lang="en-US" altLang="en-US"/>
              <a:t>Frequency: low or high</a:t>
            </a:r>
          </a:p>
          <a:p>
            <a:pPr>
              <a:lnSpc>
                <a:spcPct val="90000"/>
              </a:lnSpc>
              <a:buSzPct val="125000"/>
              <a:buFont typeface="Times" pitchFamily="2" charset="0"/>
              <a:buChar char="•"/>
            </a:pPr>
            <a:r>
              <a:rPr lang="en-US" altLang="en-US"/>
              <a:t>Amplitude: small (shallow) or high (deep)</a:t>
            </a:r>
          </a:p>
          <a:p>
            <a:pPr>
              <a:lnSpc>
                <a:spcPct val="90000"/>
              </a:lnSpc>
              <a:buSzPct val="125000"/>
              <a:buFont typeface="Times" pitchFamily="2" charset="0"/>
              <a:buChar char="•"/>
            </a:pPr>
            <a:r>
              <a:rPr lang="en-US" altLang="en-US"/>
              <a:t>Scope: limited or total (affecting the enterprise</a:t>
            </a:r>
            <a:r>
              <a:rPr lang="ja-JP" altLang="en-US"/>
              <a:t>’</a:t>
            </a:r>
            <a:r>
              <a:rPr lang="en-US" altLang="ja-JP"/>
              <a:t>s total structure, strategy &amp; behavior)</a:t>
            </a:r>
          </a:p>
          <a:p>
            <a:pPr>
              <a:lnSpc>
                <a:spcPct val="90000"/>
              </a:lnSpc>
              <a:buSzPct val="125000"/>
              <a:buFont typeface="Times" pitchFamily="2" charset="0"/>
              <a:buChar char="•"/>
            </a:pPr>
            <a:r>
              <a:rPr lang="en-US" altLang="en-US"/>
              <a:t>Direction: very difficult to predict (or unpredictable)</a:t>
            </a:r>
          </a:p>
          <a:p>
            <a:pPr eaLnBrk="1" hangingPunct="1">
              <a:lnSpc>
                <a:spcPct val="90000"/>
              </a:lnSpc>
              <a:spcBef>
                <a:spcPct val="20000"/>
              </a:spcBef>
              <a:buClr>
                <a:srgbClr val="003D98"/>
              </a:buClr>
              <a:buSzPct val="125000"/>
              <a:buFont typeface="Times" pitchFamily="2" charset="0"/>
              <a:buChar char="•"/>
            </a:pPr>
            <a:endParaRPr lang="en-US" altLang="en-US"/>
          </a:p>
        </p:txBody>
      </p:sp>
      <p:sp>
        <p:nvSpPr>
          <p:cNvPr id="1007622" name="Text Box 6">
            <a:extLst>
              <a:ext uri="{FF2B5EF4-FFF2-40B4-BE49-F238E27FC236}">
                <a16:creationId xmlns:a16="http://schemas.microsoft.com/office/drawing/2014/main" id="{1DE6E428-D9CB-ED5C-415B-1C6C4E4037FA}"/>
              </a:ext>
            </a:extLst>
          </p:cNvPr>
          <p:cNvSpPr txBox="1">
            <a:spLocks noChangeArrowheads="1"/>
          </p:cNvSpPr>
          <p:nvPr/>
        </p:nvSpPr>
        <p:spPr bwMode="auto">
          <a:xfrm>
            <a:off x="304800" y="5105400"/>
            <a:ext cx="7467600" cy="12477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r>
              <a:rPr lang="en-US" altLang="en-US" sz="2000" b="1">
                <a:solidFill>
                  <a:schemeClr val="tx2"/>
                </a:solidFill>
              </a:rPr>
              <a:t>Environment </a:t>
            </a:r>
            <a:r>
              <a:rPr lang="en-US" altLang="en-US" sz="1600" b="1">
                <a:solidFill>
                  <a:schemeClr val="tx2"/>
                </a:solidFill>
              </a:rPr>
              <a:t>(Corresponds to the Enterprise Fitness Landscape):</a:t>
            </a:r>
            <a:r>
              <a:rPr lang="en-US" altLang="en-US" sz="2000" b="1">
                <a:solidFill>
                  <a:srgbClr val="F80248"/>
                </a:solidFill>
              </a:rPr>
              <a:t> </a:t>
            </a:r>
            <a:r>
              <a:rPr lang="en-US" altLang="en-US"/>
              <a:t>Conceptualized as having two layers: (1) the direct environment (encompasses customers, suppliers, competitors directly interacting with the enterprise, whose behavior can (might) be influenced or controlled; and (2) the general environment (technology, markets, economy, regulatory, institutional, social), which remain outside the control or influence of the enterprise</a:t>
            </a:r>
          </a:p>
        </p:txBody>
      </p:sp>
      <p:sp>
        <p:nvSpPr>
          <p:cNvPr id="1007623" name="Text Box 7">
            <a:extLst>
              <a:ext uri="{FF2B5EF4-FFF2-40B4-BE49-F238E27FC236}">
                <a16:creationId xmlns:a16="http://schemas.microsoft.com/office/drawing/2014/main" id="{0D4293EE-C873-2B3F-BA9C-70B263E4148D}"/>
              </a:ext>
            </a:extLst>
          </p:cNvPr>
          <p:cNvSpPr txBox="1">
            <a:spLocks noChangeArrowheads="1"/>
          </p:cNvSpPr>
          <p:nvPr/>
        </p:nvSpPr>
        <p:spPr bwMode="auto">
          <a:xfrm>
            <a:off x="4876800" y="6324600"/>
            <a:ext cx="3100388" cy="2746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sz="1200" b="1">
                <a:latin typeface="Times New Roman" charset="0"/>
                <a:ea typeface="ＭＳ Ｐゴシック" charset="0"/>
              </a:rPr>
              <a:t>*</a:t>
            </a:r>
            <a:r>
              <a:rPr lang="en-US" sz="1200">
                <a:latin typeface="Times New Roman" charset="0"/>
                <a:ea typeface="ＭＳ Ｐゴシック" charset="0"/>
              </a:rPr>
              <a:t>Builds in part on Suarez &amp; Oliva (2005)</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66FEE19-FB82-6FC8-A0BB-BD956A7FBE6C}"/>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5" name="Footer Placeholder 4">
            <a:extLst>
              <a:ext uri="{FF2B5EF4-FFF2-40B4-BE49-F238E27FC236}">
                <a16:creationId xmlns:a16="http://schemas.microsoft.com/office/drawing/2014/main" id="{7D5355BC-390B-4919-6509-7F3FEEE33BA6}"/>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7066907A-7333-A349-AFFD-B4C4B06F9C79}" type="slidenum">
              <a:rPr lang="en-US" altLang="en-US" sz="1200"/>
              <a:pPr eaLnBrk="1" hangingPunct="1"/>
              <a:t>37</a:t>
            </a:fld>
            <a:endParaRPr lang="en-US" altLang="en-US" sz="1200"/>
          </a:p>
        </p:txBody>
      </p:sp>
      <p:sp>
        <p:nvSpPr>
          <p:cNvPr id="967682" name="Rectangle 2">
            <a:extLst>
              <a:ext uri="{FF2B5EF4-FFF2-40B4-BE49-F238E27FC236}">
                <a16:creationId xmlns:a16="http://schemas.microsoft.com/office/drawing/2014/main" id="{90181500-D97A-CAF2-B761-BC0114EB3260}"/>
              </a:ext>
            </a:extLst>
          </p:cNvPr>
          <p:cNvSpPr>
            <a:spLocks noGrp="1" noChangeArrowheads="1"/>
          </p:cNvSpPr>
          <p:nvPr>
            <p:ph type="title"/>
          </p:nvPr>
        </p:nvSpPr>
        <p:spPr/>
        <p:txBody>
          <a:bodyPr/>
          <a:lstStyle/>
          <a:p>
            <a:pPr eaLnBrk="1" hangingPunct="1"/>
            <a:r>
              <a:rPr lang="en-US" altLang="en-US" sz="2800"/>
              <a:t>Managing Enterprise Change: </a:t>
            </a:r>
            <a:br>
              <a:rPr lang="en-US" altLang="en-US" sz="2800"/>
            </a:br>
            <a:r>
              <a:rPr lang="en-US" altLang="en-US" sz="2800"/>
              <a:t>Planned Change and Its Critics </a:t>
            </a:r>
          </a:p>
        </p:txBody>
      </p:sp>
      <p:sp>
        <p:nvSpPr>
          <p:cNvPr id="967683" name="Rectangle 3">
            <a:extLst>
              <a:ext uri="{FF2B5EF4-FFF2-40B4-BE49-F238E27FC236}">
                <a16:creationId xmlns:a16="http://schemas.microsoft.com/office/drawing/2014/main" id="{26FA5940-4357-D3AA-3BDF-7A6B2CA08CE5}"/>
              </a:ext>
            </a:extLst>
          </p:cNvPr>
          <p:cNvSpPr>
            <a:spLocks noGrp="1" noChangeArrowheads="1"/>
          </p:cNvSpPr>
          <p:nvPr>
            <p:ph type="body" idx="1"/>
          </p:nvPr>
        </p:nvSpPr>
        <p:spPr>
          <a:xfrm>
            <a:off x="228600" y="990600"/>
            <a:ext cx="8763000" cy="5257800"/>
          </a:xfrm>
        </p:spPr>
        <p:txBody>
          <a:bodyPr/>
          <a:lstStyle/>
          <a:p>
            <a:pPr eaLnBrk="1" hangingPunct="1">
              <a:lnSpc>
                <a:spcPct val="90000"/>
              </a:lnSpc>
            </a:pPr>
            <a:r>
              <a:rPr lang="en-US" altLang="en-US" sz="2000"/>
              <a:t>Dominant organizational change model in the past, can be traced to Lewin (1947), often cited for his three-step model for bringing about successful change (individual, groups, societies): unfreezing, changing, freezing </a:t>
            </a:r>
          </a:p>
          <a:p>
            <a:pPr eaLnBrk="1" hangingPunct="1">
              <a:lnSpc>
                <a:spcPct val="90000"/>
              </a:lnSpc>
            </a:pPr>
            <a:r>
              <a:rPr lang="en-US" altLang="en-US" sz="2000"/>
              <a:t>Shares common traits with two schools:</a:t>
            </a:r>
          </a:p>
          <a:p>
            <a:pPr lvl="1" eaLnBrk="1" hangingPunct="1">
              <a:lnSpc>
                <a:spcPct val="90000"/>
              </a:lnSpc>
            </a:pPr>
            <a:r>
              <a:rPr lang="ja-JP" altLang="en-US" sz="1800">
                <a:latin typeface="Arial" panose="020B0604020202020204" pitchFamily="34" charset="0"/>
              </a:rPr>
              <a:t>“</a:t>
            </a:r>
            <a:r>
              <a:rPr lang="en-US" altLang="ja-JP" sz="1800"/>
              <a:t>Rational planning</a:t>
            </a:r>
            <a:r>
              <a:rPr lang="ja-JP" altLang="en-US" sz="1800">
                <a:latin typeface="Arial" panose="020B0604020202020204" pitchFamily="34" charset="0"/>
              </a:rPr>
              <a:t>”</a:t>
            </a:r>
            <a:r>
              <a:rPr lang="en-US" altLang="ja-JP" sz="1800"/>
              <a:t> (Ansoff 1979): Defines the  objective in advance, describes </a:t>
            </a:r>
            <a:r>
              <a:rPr lang="ja-JP" altLang="en-US" sz="1800">
                <a:latin typeface="Arial" panose="020B0604020202020204" pitchFamily="34" charset="0"/>
              </a:rPr>
              <a:t>“</a:t>
            </a:r>
            <a:r>
              <a:rPr lang="en-US" altLang="ja-JP" sz="1800"/>
              <a:t>where we are now,</a:t>
            </a:r>
            <a:r>
              <a:rPr lang="ja-JP" altLang="en-US" sz="1800">
                <a:latin typeface="Arial" panose="020B0604020202020204" pitchFamily="34" charset="0"/>
              </a:rPr>
              <a:t>”</a:t>
            </a:r>
            <a:r>
              <a:rPr lang="en-US" altLang="ja-JP" sz="1800"/>
              <a:t> and follows a prescriptive sequential implementation process</a:t>
            </a:r>
          </a:p>
          <a:p>
            <a:pPr lvl="1" eaLnBrk="1" hangingPunct="1">
              <a:lnSpc>
                <a:spcPct val="90000"/>
              </a:lnSpc>
            </a:pPr>
            <a:r>
              <a:rPr lang="ja-JP" altLang="en-US" sz="1800">
                <a:latin typeface="Arial" panose="020B0604020202020204" pitchFamily="34" charset="0"/>
              </a:rPr>
              <a:t>“</a:t>
            </a:r>
            <a:r>
              <a:rPr lang="en-US" altLang="ja-JP" sz="1800"/>
              <a:t>Strategic choice</a:t>
            </a:r>
            <a:r>
              <a:rPr lang="ja-JP" altLang="en-US" sz="1800">
                <a:latin typeface="Arial" panose="020B0604020202020204" pitchFamily="34" charset="0"/>
              </a:rPr>
              <a:t>”</a:t>
            </a:r>
            <a:r>
              <a:rPr lang="en-US" altLang="ja-JP" sz="1800"/>
              <a:t> (e.g., Stacey 1995): Transformation process in which organizations adapt to environmental changes by restructuring themselves in an intentional, rational manner   </a:t>
            </a:r>
          </a:p>
          <a:p>
            <a:pPr eaLnBrk="1" hangingPunct="1">
              <a:lnSpc>
                <a:spcPct val="90000"/>
              </a:lnSpc>
            </a:pPr>
            <a:r>
              <a:rPr lang="en-US" altLang="en-US" sz="2000"/>
              <a:t>Has come into growing disfavor over the past twenty years for a number or reasons (Burnes 2004:887-890; By 2005:374)</a:t>
            </a:r>
          </a:p>
          <a:p>
            <a:pPr lvl="1" eaLnBrk="1" hangingPunct="1">
              <a:lnSpc>
                <a:spcPct val="90000"/>
              </a:lnSpc>
            </a:pPr>
            <a:r>
              <a:rPr lang="en-US" altLang="en-US" sz="1800"/>
              <a:t>Lewin</a:t>
            </a:r>
            <a:r>
              <a:rPr lang="ja-JP" altLang="en-US" sz="1800">
                <a:latin typeface="Arial" panose="020B0604020202020204" pitchFamily="34" charset="0"/>
              </a:rPr>
              <a:t>’</a:t>
            </a:r>
            <a:r>
              <a:rPr lang="en-US" altLang="ja-JP" sz="1800"/>
              <a:t>s model derisively called </a:t>
            </a:r>
            <a:r>
              <a:rPr lang="ja-JP" altLang="en-US" sz="1800">
                <a:latin typeface="Arial" panose="020B0604020202020204" pitchFamily="34" charset="0"/>
              </a:rPr>
              <a:t>“</a:t>
            </a:r>
            <a:r>
              <a:rPr lang="en-US" altLang="ja-JP" sz="1800"/>
              <a:t>organization as ice cube</a:t>
            </a:r>
            <a:r>
              <a:rPr lang="ja-JP" altLang="en-US" sz="1800">
                <a:latin typeface="Arial" panose="020B0604020202020204" pitchFamily="34" charset="0"/>
              </a:rPr>
              <a:t>”</a:t>
            </a:r>
            <a:r>
              <a:rPr lang="en-US" altLang="ja-JP" sz="1800"/>
              <a:t> (Kanter </a:t>
            </a:r>
            <a:r>
              <a:rPr lang="en-US" altLang="ja-JP" sz="1800" i="1"/>
              <a:t>et al. </a:t>
            </a:r>
            <a:r>
              <a:rPr lang="en-US" altLang="ja-JP" sz="1800"/>
              <a:t>1992: 10)</a:t>
            </a:r>
          </a:p>
          <a:p>
            <a:pPr lvl="1" eaLnBrk="1" hangingPunct="1">
              <a:lnSpc>
                <a:spcPct val="90000"/>
              </a:lnSpc>
            </a:pPr>
            <a:r>
              <a:rPr lang="en-US" altLang="en-US" sz="1800"/>
              <a:t>Lockstep, linear &amp; sequential process</a:t>
            </a:r>
          </a:p>
          <a:p>
            <a:pPr lvl="1" eaLnBrk="1" hangingPunct="1">
              <a:lnSpc>
                <a:spcPct val="90000"/>
              </a:lnSpc>
            </a:pPr>
            <a:r>
              <a:rPr lang="en-US" altLang="en-US" sz="1800"/>
              <a:t>Emphasis on small-scale and incremental change</a:t>
            </a:r>
          </a:p>
          <a:p>
            <a:pPr lvl="1" eaLnBrk="1" hangingPunct="1">
              <a:lnSpc>
                <a:spcPct val="90000"/>
              </a:lnSpc>
            </a:pPr>
            <a:r>
              <a:rPr lang="en-US" altLang="en-US" sz="1800"/>
              <a:t>Ignores situations involving rapid, major change, even while organizational change is often open-ended, rapid and continuous </a:t>
            </a:r>
          </a:p>
          <a:p>
            <a:pPr lvl="1" eaLnBrk="1" hangingPunct="1">
              <a:lnSpc>
                <a:spcPct val="90000"/>
              </a:lnSpc>
            </a:pPr>
            <a:r>
              <a:rPr lang="en-US" altLang="en-US" sz="1800"/>
              <a:t>Organizations operate under constant conditions</a:t>
            </a:r>
          </a:p>
          <a:p>
            <a:pPr lvl="1" eaLnBrk="1" hangingPunct="1">
              <a:lnSpc>
                <a:spcPct val="90000"/>
              </a:lnSpc>
            </a:pPr>
            <a:r>
              <a:rPr lang="en-US" altLang="en-US" sz="1800"/>
              <a:t>Assumes all stakeholders are in perfect agreement, with no conflicts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AD548E6-B450-C02B-5C08-6D960DAC3D31}"/>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5" name="Footer Placeholder 4">
            <a:extLst>
              <a:ext uri="{FF2B5EF4-FFF2-40B4-BE49-F238E27FC236}">
                <a16:creationId xmlns:a16="http://schemas.microsoft.com/office/drawing/2014/main" id="{56738DF5-B2AF-6B9C-B2F4-7BD61C3E755E}"/>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D3158444-2C4E-AD4E-BE53-58441255EBD9}" type="slidenum">
              <a:rPr lang="en-US" altLang="en-US" sz="1200"/>
              <a:pPr eaLnBrk="1" hangingPunct="1"/>
              <a:t>38</a:t>
            </a:fld>
            <a:endParaRPr lang="en-US" altLang="en-US" sz="1200"/>
          </a:p>
        </p:txBody>
      </p:sp>
      <p:sp>
        <p:nvSpPr>
          <p:cNvPr id="968706" name="Rectangle 2">
            <a:extLst>
              <a:ext uri="{FF2B5EF4-FFF2-40B4-BE49-F238E27FC236}">
                <a16:creationId xmlns:a16="http://schemas.microsoft.com/office/drawing/2014/main" id="{EA201C0F-468C-1C01-7D19-A0C08674C403}"/>
              </a:ext>
            </a:extLst>
          </p:cNvPr>
          <p:cNvSpPr>
            <a:spLocks noGrp="1" noChangeArrowheads="1"/>
          </p:cNvSpPr>
          <p:nvPr>
            <p:ph type="title"/>
          </p:nvPr>
        </p:nvSpPr>
        <p:spPr/>
        <p:txBody>
          <a:bodyPr/>
          <a:lstStyle/>
          <a:p>
            <a:pPr eaLnBrk="1" hangingPunct="1"/>
            <a:r>
              <a:rPr lang="en-US" altLang="en-US" sz="2800"/>
              <a:t>Managing Enterprise Change: </a:t>
            </a:r>
            <a:br>
              <a:rPr lang="en-US" altLang="en-US" sz="2800"/>
            </a:br>
            <a:r>
              <a:rPr lang="en-US" altLang="en-US" sz="2800"/>
              <a:t>Emergence of Emergent Change</a:t>
            </a:r>
          </a:p>
        </p:txBody>
      </p:sp>
      <p:sp>
        <p:nvSpPr>
          <p:cNvPr id="968707" name="Rectangle 3">
            <a:extLst>
              <a:ext uri="{FF2B5EF4-FFF2-40B4-BE49-F238E27FC236}">
                <a16:creationId xmlns:a16="http://schemas.microsoft.com/office/drawing/2014/main" id="{0E611102-7B9F-CE48-AD7E-EED610587002}"/>
              </a:ext>
            </a:extLst>
          </p:cNvPr>
          <p:cNvSpPr>
            <a:spLocks noGrp="1" noChangeArrowheads="1"/>
          </p:cNvSpPr>
          <p:nvPr>
            <p:ph type="body" idx="1"/>
          </p:nvPr>
        </p:nvSpPr>
        <p:spPr/>
        <p:txBody>
          <a:bodyPr/>
          <a:lstStyle/>
          <a:p>
            <a:pPr eaLnBrk="1" hangingPunct="1">
              <a:lnSpc>
                <a:spcPct val="90000"/>
              </a:lnSpc>
            </a:pPr>
            <a:r>
              <a:rPr lang="en-US" altLang="en-US" sz="2000"/>
              <a:t>Definition:</a:t>
            </a:r>
            <a:r>
              <a:rPr lang="en-US" altLang="en-US" sz="1400"/>
              <a:t> </a:t>
            </a:r>
            <a:r>
              <a:rPr lang="en-US" altLang="en-US" sz="1600"/>
              <a:t>Change strategies where the resulting patterns are those that were not expressly intended; a set of actions that converge in time </a:t>
            </a:r>
            <a:r>
              <a:rPr lang="ja-JP" altLang="en-US" sz="1600">
                <a:latin typeface="Arial" panose="020B0604020202020204" pitchFamily="34" charset="0"/>
              </a:rPr>
              <a:t>“</a:t>
            </a:r>
            <a:r>
              <a:rPr lang="en-US" altLang="ja-JP" sz="1600"/>
              <a:t>in some sort of consistency or pattern</a:t>
            </a:r>
            <a:r>
              <a:rPr lang="ja-JP" altLang="en-US" sz="1600">
                <a:latin typeface="Arial" panose="020B0604020202020204" pitchFamily="34" charset="0"/>
              </a:rPr>
              <a:t>”</a:t>
            </a:r>
            <a:r>
              <a:rPr lang="en-US" altLang="ja-JP" sz="1600"/>
              <a:t> (Mintzberg 1994: 24-25)</a:t>
            </a:r>
          </a:p>
          <a:p>
            <a:pPr eaLnBrk="1" hangingPunct="1">
              <a:lnSpc>
                <a:spcPct val="90000"/>
              </a:lnSpc>
            </a:pPr>
            <a:r>
              <a:rPr lang="en-US" altLang="en-US" sz="2000"/>
              <a:t>Continuous, open-ended process of adaptation to changing conditions</a:t>
            </a:r>
          </a:p>
          <a:p>
            <a:pPr lvl="1" eaLnBrk="1" hangingPunct="1">
              <a:lnSpc>
                <a:spcPct val="90000"/>
              </a:lnSpc>
            </a:pPr>
            <a:r>
              <a:rPr lang="en-US" altLang="en-US" sz="1600"/>
              <a:t>A basic premise: the inseparability of the organization and its changing environment, requiring a multidimensional change strategy (Chaffee 1985:89-90) </a:t>
            </a:r>
          </a:p>
          <a:p>
            <a:pPr lvl="1" eaLnBrk="1" hangingPunct="1">
              <a:lnSpc>
                <a:spcPct val="90000"/>
              </a:lnSpc>
            </a:pPr>
            <a:r>
              <a:rPr lang="en-US" altLang="en-US" sz="1600"/>
              <a:t>Allows for </a:t>
            </a:r>
            <a:r>
              <a:rPr lang="ja-JP" altLang="en-US" sz="1600">
                <a:latin typeface="Arial" panose="020B0604020202020204" pitchFamily="34" charset="0"/>
              </a:rPr>
              <a:t>“</a:t>
            </a:r>
            <a:r>
              <a:rPr lang="en-US" altLang="ja-JP" sz="1600"/>
              <a:t>…ongoing accommodations, adaptations and alterations that produce fundamental change without </a:t>
            </a:r>
            <a:r>
              <a:rPr lang="en-US" altLang="ja-JP" sz="1600" i="1"/>
              <a:t>a priori </a:t>
            </a:r>
            <a:r>
              <a:rPr lang="en-US" altLang="ja-JP" sz="1600"/>
              <a:t>intentions to do so</a:t>
            </a:r>
            <a:r>
              <a:rPr lang="ja-JP" altLang="en-US" sz="1600">
                <a:latin typeface="Arial" panose="020B0604020202020204" pitchFamily="34" charset="0"/>
              </a:rPr>
              <a:t>”</a:t>
            </a:r>
            <a:r>
              <a:rPr lang="en-US" altLang="ja-JP" sz="1600"/>
              <a:t> (Weick 2000:237)</a:t>
            </a:r>
            <a:endParaRPr lang="en-US" altLang="ja-JP" sz="1600" i="1"/>
          </a:p>
          <a:p>
            <a:pPr lvl="1" eaLnBrk="1" hangingPunct="1">
              <a:lnSpc>
                <a:spcPct val="90000"/>
              </a:lnSpc>
            </a:pPr>
            <a:r>
              <a:rPr lang="ja-JP" altLang="en-US" sz="1600">
                <a:latin typeface="Arial" panose="020B0604020202020204" pitchFamily="34" charset="0"/>
              </a:rPr>
              <a:t>“</a:t>
            </a:r>
            <a:r>
              <a:rPr lang="en-US" altLang="ja-JP" sz="1600"/>
              <a:t>… characterized by trial, experimentation and discussion</a:t>
            </a:r>
            <a:r>
              <a:rPr lang="ja-JP" altLang="en-US" sz="1600">
                <a:latin typeface="Arial" panose="020B0604020202020204" pitchFamily="34" charset="0"/>
              </a:rPr>
              <a:t>”</a:t>
            </a:r>
            <a:r>
              <a:rPr lang="en-US" altLang="ja-JP" sz="1600"/>
              <a:t> (Downs, Durant &amp; Carr 2003:5)</a:t>
            </a:r>
          </a:p>
          <a:p>
            <a:pPr lvl="1" eaLnBrk="1" hangingPunct="1">
              <a:lnSpc>
                <a:spcPct val="90000"/>
              </a:lnSpc>
            </a:pPr>
            <a:r>
              <a:rPr lang="en-US" altLang="en-US" sz="1600"/>
              <a:t>Stresses unpredictable nature of change &amp; views it as a process that emerges through the relationships of a multitude of variables within an organization (By 2005:375)</a:t>
            </a:r>
          </a:p>
          <a:p>
            <a:pPr eaLnBrk="1" hangingPunct="1">
              <a:lnSpc>
                <a:spcPct val="90000"/>
              </a:lnSpc>
            </a:pPr>
            <a:r>
              <a:rPr lang="en-US" altLang="en-US" sz="2000"/>
              <a:t>Change is perceived as a dynamic organizational learning process</a:t>
            </a:r>
            <a:r>
              <a:rPr lang="en-US" altLang="en-US" sz="1400"/>
              <a:t> </a:t>
            </a:r>
            <a:r>
              <a:rPr lang="en-US" altLang="en-US" sz="1600"/>
              <a:t>(Altman &amp; Iles 1998; Davidson &amp; De Marco 1999; Dunphy &amp; Stace 1993)</a:t>
            </a:r>
          </a:p>
          <a:p>
            <a:pPr eaLnBrk="1" hangingPunct="1">
              <a:lnSpc>
                <a:spcPct val="90000"/>
              </a:lnSpc>
            </a:pPr>
            <a:r>
              <a:rPr lang="en-US" altLang="en-US" sz="2000"/>
              <a:t>Complexity theory perspective:</a:t>
            </a:r>
            <a:r>
              <a:rPr lang="en-US" altLang="en-US" sz="1400"/>
              <a:t> </a:t>
            </a:r>
            <a:r>
              <a:rPr lang="en-US" altLang="en-US" sz="1600"/>
              <a:t>Approach to </a:t>
            </a:r>
            <a:r>
              <a:rPr lang="ja-JP" altLang="en-US" sz="1600">
                <a:latin typeface="Arial" panose="020B0604020202020204" pitchFamily="34" charset="0"/>
              </a:rPr>
              <a:t>“</a:t>
            </a:r>
            <a:r>
              <a:rPr lang="en-US" altLang="ja-JP" sz="1600"/>
              <a:t>managing the unknowable</a:t>
            </a:r>
            <a:r>
              <a:rPr lang="ja-JP" altLang="en-US" sz="1600">
                <a:latin typeface="Arial" panose="020B0604020202020204" pitchFamily="34" charset="0"/>
              </a:rPr>
              <a:t>”</a:t>
            </a:r>
            <a:r>
              <a:rPr lang="en-US" altLang="ja-JP" sz="1600"/>
              <a:t> through organizational learning, developing flexible structures and </a:t>
            </a:r>
            <a:r>
              <a:rPr lang="ja-JP" altLang="en-US" sz="1600">
                <a:latin typeface="Arial" panose="020B0604020202020204" pitchFamily="34" charset="0"/>
              </a:rPr>
              <a:t>“</a:t>
            </a:r>
            <a:r>
              <a:rPr lang="en-US" altLang="ja-JP" sz="1600"/>
              <a:t>accepting the resulting anxiety</a:t>
            </a:r>
            <a:r>
              <a:rPr lang="ja-JP" altLang="en-US" sz="1600">
                <a:latin typeface="Arial" panose="020B0604020202020204" pitchFamily="34" charset="0"/>
              </a:rPr>
              <a:t>”</a:t>
            </a:r>
            <a:r>
              <a:rPr lang="en-US" altLang="ja-JP" sz="1600"/>
              <a:t> (Stacey 1992:14-15)</a:t>
            </a:r>
          </a:p>
          <a:p>
            <a:pPr eaLnBrk="1" hangingPunct="1">
              <a:lnSpc>
                <a:spcPct val="90000"/>
              </a:lnSpc>
            </a:pPr>
            <a:r>
              <a:rPr lang="en-US" altLang="en-US" sz="2000"/>
              <a:t>Non-equilibrium approach to enterprise change that rejects:</a:t>
            </a:r>
          </a:p>
          <a:p>
            <a:pPr lvl="1" eaLnBrk="1" hangingPunct="1">
              <a:lnSpc>
                <a:spcPct val="90000"/>
              </a:lnSpc>
            </a:pPr>
            <a:r>
              <a:rPr lang="ja-JP" altLang="en-US" sz="1600">
                <a:latin typeface="Arial" panose="020B0604020202020204" pitchFamily="34" charset="0"/>
              </a:rPr>
              <a:t>“</a:t>
            </a:r>
            <a:r>
              <a:rPr lang="en-US" altLang="ja-JP" sz="1600"/>
              <a:t>Organization-as-machine</a:t>
            </a:r>
            <a:r>
              <a:rPr lang="ja-JP" altLang="en-US" sz="1600">
                <a:latin typeface="Arial" panose="020B0604020202020204" pitchFamily="34" charset="0"/>
              </a:rPr>
              <a:t>”</a:t>
            </a:r>
            <a:r>
              <a:rPr lang="en-US" altLang="ja-JP" sz="1600"/>
              <a:t> metaphor </a:t>
            </a:r>
          </a:p>
          <a:p>
            <a:pPr lvl="1" eaLnBrk="1" hangingPunct="1">
              <a:lnSpc>
                <a:spcPct val="90000"/>
              </a:lnSpc>
            </a:pPr>
            <a:r>
              <a:rPr lang="en-US" altLang="en-US" sz="1600"/>
              <a:t>Core principles of post-Taylorist management theory (reductionism, determinism, equilibrium) </a:t>
            </a:r>
          </a:p>
          <a:p>
            <a:pPr lvl="1" eaLnBrk="1" hangingPunct="1">
              <a:lnSpc>
                <a:spcPct val="90000"/>
              </a:lnSpc>
            </a:pPr>
            <a:r>
              <a:rPr lang="en-US" altLang="en-US" sz="1600"/>
              <a:t>Control mindset driving enterprise change &amp; transformation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DA4BFD7-9080-6122-717A-837A07589D8E}"/>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5" name="Footer Placeholder 4">
            <a:extLst>
              <a:ext uri="{FF2B5EF4-FFF2-40B4-BE49-F238E27FC236}">
                <a16:creationId xmlns:a16="http://schemas.microsoft.com/office/drawing/2014/main" id="{A8388324-DF4B-E0DD-09EF-FB851AF8E319}"/>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3F1EC202-F257-E448-8692-5378F0F0EF29}" type="slidenum">
              <a:rPr lang="en-US" altLang="en-US" sz="1200"/>
              <a:pPr eaLnBrk="1" hangingPunct="1"/>
              <a:t>4</a:t>
            </a:fld>
            <a:endParaRPr lang="en-US" altLang="en-US" sz="1200"/>
          </a:p>
        </p:txBody>
      </p:sp>
      <p:sp>
        <p:nvSpPr>
          <p:cNvPr id="973826" name="Rectangle 2">
            <a:extLst>
              <a:ext uri="{FF2B5EF4-FFF2-40B4-BE49-F238E27FC236}">
                <a16:creationId xmlns:a16="http://schemas.microsoft.com/office/drawing/2014/main" id="{0BB4A7E3-2421-EB4D-F4DF-0E1AED2713F7}"/>
              </a:ext>
            </a:extLst>
          </p:cNvPr>
          <p:cNvSpPr>
            <a:spLocks noGrp="1" noChangeArrowheads="1"/>
          </p:cNvSpPr>
          <p:nvPr>
            <p:ph type="title"/>
          </p:nvPr>
        </p:nvSpPr>
        <p:spPr/>
        <p:txBody>
          <a:bodyPr/>
          <a:lstStyle/>
          <a:p>
            <a:pPr eaLnBrk="1" hangingPunct="1"/>
            <a:r>
              <a:rPr lang="en-US" altLang="en-US" sz="2800"/>
              <a:t>A Few Conceptual &amp; Methodological Issues </a:t>
            </a:r>
          </a:p>
        </p:txBody>
      </p:sp>
      <p:sp>
        <p:nvSpPr>
          <p:cNvPr id="973827" name="Rectangle 3">
            <a:extLst>
              <a:ext uri="{FF2B5EF4-FFF2-40B4-BE49-F238E27FC236}">
                <a16:creationId xmlns:a16="http://schemas.microsoft.com/office/drawing/2014/main" id="{A3BFB176-C80D-FB8E-0308-7600BFD7E2D5}"/>
              </a:ext>
            </a:extLst>
          </p:cNvPr>
          <p:cNvSpPr>
            <a:spLocks noGrp="1" noChangeArrowheads="1"/>
          </p:cNvSpPr>
          <p:nvPr>
            <p:ph type="body" idx="1"/>
          </p:nvPr>
        </p:nvSpPr>
        <p:spPr>
          <a:xfrm>
            <a:off x="304800" y="838200"/>
            <a:ext cx="8610600" cy="5638800"/>
          </a:xfrm>
        </p:spPr>
        <p:txBody>
          <a:bodyPr/>
          <a:lstStyle/>
          <a:p>
            <a:pPr eaLnBrk="1" hangingPunct="1">
              <a:lnSpc>
                <a:spcPct val="90000"/>
              </a:lnSpc>
              <a:buFont typeface="Wingdings" charset="0"/>
              <a:buChar char="n"/>
              <a:defRPr/>
            </a:pPr>
            <a:r>
              <a:rPr lang="en-US" sz="2000"/>
              <a:t>How to define &amp; conceptualize enterprises? </a:t>
            </a:r>
          </a:p>
          <a:p>
            <a:pPr lvl="1" eaLnBrk="1" hangingPunct="1">
              <a:lnSpc>
                <a:spcPct val="90000"/>
              </a:lnSpc>
              <a:defRPr/>
            </a:pPr>
            <a:r>
              <a:rPr lang="en-US" sz="1600"/>
              <a:t>Enterprise complexity </a:t>
            </a:r>
          </a:p>
          <a:p>
            <a:pPr lvl="1" eaLnBrk="1" hangingPunct="1">
              <a:lnSpc>
                <a:spcPct val="90000"/>
              </a:lnSpc>
              <a:defRPr/>
            </a:pPr>
            <a:r>
              <a:rPr lang="en-US" sz="1600"/>
              <a:t>Enterprise dynamics</a:t>
            </a:r>
          </a:p>
          <a:p>
            <a:pPr eaLnBrk="1" hangingPunct="1">
              <a:lnSpc>
                <a:spcPct val="90000"/>
              </a:lnSpc>
              <a:buFont typeface="Wingdings" charset="0"/>
              <a:buChar char="n"/>
              <a:defRPr/>
            </a:pPr>
            <a:r>
              <a:rPr lang="en-US" sz="2000"/>
              <a:t>How to think about enterprise transformation? </a:t>
            </a:r>
            <a:endParaRPr lang="en-US" sz="2000">
              <a:solidFill>
                <a:schemeClr val="tx2"/>
              </a:solidFill>
            </a:endParaRPr>
          </a:p>
          <a:p>
            <a:pPr lvl="1" eaLnBrk="1" hangingPunct="1">
              <a:lnSpc>
                <a:spcPct val="90000"/>
              </a:lnSpc>
              <a:defRPr/>
            </a:pPr>
            <a:r>
              <a:rPr lang="en-US" sz="1600"/>
              <a:t>Theories of enterprise change &amp; transformation</a:t>
            </a:r>
          </a:p>
          <a:p>
            <a:pPr lvl="1" eaLnBrk="1" hangingPunct="1">
              <a:lnSpc>
                <a:spcPct val="90000"/>
              </a:lnSpc>
              <a:defRPr/>
            </a:pPr>
            <a:r>
              <a:rPr lang="en-US" sz="1600"/>
              <a:t>Nature, scope, dimensions &amp; processes of transformation</a:t>
            </a:r>
          </a:p>
          <a:p>
            <a:pPr eaLnBrk="1" hangingPunct="1">
              <a:lnSpc>
                <a:spcPct val="90000"/>
              </a:lnSpc>
              <a:buFont typeface="Wingdings" charset="0"/>
              <a:buChar char="n"/>
              <a:defRPr/>
            </a:pPr>
            <a:r>
              <a:rPr lang="en-US" sz="2000"/>
              <a:t>How to achieve enterprise transformation </a:t>
            </a:r>
            <a:r>
              <a:rPr lang="en-US" sz="2000" i="1"/>
              <a:t>by design</a:t>
            </a:r>
            <a:r>
              <a:rPr lang="en-US" sz="2000"/>
              <a:t>?</a:t>
            </a:r>
          </a:p>
          <a:p>
            <a:pPr lvl="1" eaLnBrk="1" hangingPunct="1">
              <a:lnSpc>
                <a:spcPct val="90000"/>
              </a:lnSpc>
              <a:defRPr/>
            </a:pPr>
            <a:r>
              <a:rPr lang="en-US" sz="1600"/>
              <a:t>Conceptual framework </a:t>
            </a:r>
          </a:p>
          <a:p>
            <a:pPr lvl="1" eaLnBrk="1" hangingPunct="1">
              <a:lnSpc>
                <a:spcPct val="90000"/>
              </a:lnSpc>
              <a:defRPr/>
            </a:pPr>
            <a:r>
              <a:rPr lang="en-US" sz="1600"/>
              <a:t>Enterprise transformation design process roadmap</a:t>
            </a:r>
          </a:p>
          <a:p>
            <a:pPr lvl="1" eaLnBrk="1" hangingPunct="1">
              <a:lnSpc>
                <a:spcPct val="90000"/>
              </a:lnSpc>
              <a:defRPr/>
            </a:pPr>
            <a:r>
              <a:rPr lang="en-US" sz="1600"/>
              <a:t>Enterprise change/transformation strategies</a:t>
            </a:r>
            <a:r>
              <a:rPr lang="en-US" sz="1800"/>
              <a:t> </a:t>
            </a:r>
          </a:p>
          <a:p>
            <a:pPr eaLnBrk="1" hangingPunct="1">
              <a:lnSpc>
                <a:spcPct val="90000"/>
              </a:lnSpc>
              <a:buFont typeface="Wingdings" charset="0"/>
              <a:buChar char="n"/>
              <a:defRPr/>
            </a:pPr>
            <a:r>
              <a:rPr lang="en-US" sz="2000"/>
              <a:t>How to map out multiple state (time)-space (environment topology) contingency conditions facing enterprises </a:t>
            </a:r>
          </a:p>
          <a:p>
            <a:pPr lvl="1" eaLnBrk="1" hangingPunct="1">
              <a:lnSpc>
                <a:spcPct val="90000"/>
              </a:lnSpc>
              <a:defRPr/>
            </a:pPr>
            <a:r>
              <a:rPr lang="en-US" sz="1600"/>
              <a:t>Enterprise-environment interactions</a:t>
            </a:r>
          </a:p>
          <a:p>
            <a:pPr lvl="1" eaLnBrk="1" hangingPunct="1">
              <a:lnSpc>
                <a:spcPct val="90000"/>
              </a:lnSpc>
              <a:defRPr/>
            </a:pPr>
            <a:r>
              <a:rPr lang="en-US" sz="1600"/>
              <a:t>Risk, uncertainty and ambiguity</a:t>
            </a:r>
          </a:p>
          <a:p>
            <a:pPr lvl="1" eaLnBrk="1" hangingPunct="1">
              <a:lnSpc>
                <a:spcPct val="90000"/>
              </a:lnSpc>
              <a:defRPr/>
            </a:pPr>
            <a:r>
              <a:rPr lang="en-US" sz="1600"/>
              <a:t>Defining distinct change regimes and strategies </a:t>
            </a:r>
          </a:p>
          <a:p>
            <a:pPr eaLnBrk="1" hangingPunct="1">
              <a:lnSpc>
                <a:spcPct val="90000"/>
              </a:lnSpc>
              <a:buFont typeface="Wingdings" charset="0"/>
              <a:buChar char="n"/>
              <a:defRPr/>
            </a:pPr>
            <a:r>
              <a:rPr lang="en-US" sz="2000"/>
              <a:t>What is the role of computational enterprise modeling and simulation in designing the enterprise transformation process?</a:t>
            </a:r>
          </a:p>
          <a:p>
            <a:pPr lvl="1" eaLnBrk="1" hangingPunct="1">
              <a:lnSpc>
                <a:spcPct val="90000"/>
              </a:lnSpc>
              <a:defRPr/>
            </a:pPr>
            <a:r>
              <a:rPr lang="en-US" sz="1600"/>
              <a:t>Criteria guiding model selection </a:t>
            </a:r>
          </a:p>
          <a:p>
            <a:pPr lvl="1" eaLnBrk="1" hangingPunct="1">
              <a:lnSpc>
                <a:spcPct val="90000"/>
              </a:lnSpc>
              <a:defRPr/>
            </a:pPr>
            <a:r>
              <a:rPr lang="en-US" sz="1600"/>
              <a:t>Linking model use to state-space-contingency conditions  </a:t>
            </a:r>
          </a:p>
          <a:p>
            <a:pPr lvl="1" eaLnBrk="1" hangingPunct="1">
              <a:lnSpc>
                <a:spcPct val="90000"/>
              </a:lnSpc>
              <a:buFontTx/>
              <a:buNone/>
              <a:defRPr/>
            </a:pPr>
            <a:endParaRPr lang="en-US" sz="16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Date Placeholder 2">
            <a:extLst>
              <a:ext uri="{FF2B5EF4-FFF2-40B4-BE49-F238E27FC236}">
                <a16:creationId xmlns:a16="http://schemas.microsoft.com/office/drawing/2014/main" id="{4AACE40C-3C75-3B8B-C3ED-18F07CE5265C}"/>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18" name="Footer Placeholder 3">
            <a:extLst>
              <a:ext uri="{FF2B5EF4-FFF2-40B4-BE49-F238E27FC236}">
                <a16:creationId xmlns:a16="http://schemas.microsoft.com/office/drawing/2014/main" id="{52C89300-855E-773D-36F5-F0958059B85C}"/>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ECA8B0BC-5D8E-C24C-B363-2907DE72C0FD}" type="slidenum">
              <a:rPr lang="en-US" altLang="en-US" sz="1200"/>
              <a:pPr eaLnBrk="1" hangingPunct="1"/>
              <a:t>5</a:t>
            </a:fld>
            <a:endParaRPr lang="en-US" altLang="en-US" sz="1200"/>
          </a:p>
        </p:txBody>
      </p:sp>
      <p:sp>
        <p:nvSpPr>
          <p:cNvPr id="408578" name="Rectangle 2">
            <a:extLst>
              <a:ext uri="{FF2B5EF4-FFF2-40B4-BE49-F238E27FC236}">
                <a16:creationId xmlns:a16="http://schemas.microsoft.com/office/drawing/2014/main" id="{738E1634-6B2C-2E1C-5AFB-A1CDC13775E0}"/>
              </a:ext>
            </a:extLst>
          </p:cNvPr>
          <p:cNvSpPr>
            <a:spLocks noGrp="1" noChangeArrowheads="1"/>
          </p:cNvSpPr>
          <p:nvPr>
            <p:ph type="title"/>
          </p:nvPr>
        </p:nvSpPr>
        <p:spPr>
          <a:xfrm>
            <a:off x="1336675" y="174625"/>
            <a:ext cx="7654925" cy="511175"/>
          </a:xfrm>
        </p:spPr>
        <p:txBody>
          <a:bodyPr/>
          <a:lstStyle/>
          <a:p>
            <a:pPr eaLnBrk="1" hangingPunct="1">
              <a:defRPr/>
            </a:pPr>
            <a:r>
              <a:rPr lang="en-US" sz="3200"/>
              <a:t>A </a:t>
            </a:r>
            <a:r>
              <a:rPr lang="en-US" sz="2800"/>
              <a:t>Few</a:t>
            </a:r>
            <a:r>
              <a:rPr lang="en-US" sz="3200"/>
              <a:t> Organizing Ideas</a:t>
            </a:r>
            <a:endParaRPr lang="en-US"/>
          </a:p>
        </p:txBody>
      </p:sp>
      <p:sp>
        <p:nvSpPr>
          <p:cNvPr id="408579" name="Rectangle 3">
            <a:extLst>
              <a:ext uri="{FF2B5EF4-FFF2-40B4-BE49-F238E27FC236}">
                <a16:creationId xmlns:a16="http://schemas.microsoft.com/office/drawing/2014/main" id="{ED40004C-E31B-4FDD-382B-971BD1636833}"/>
              </a:ext>
            </a:extLst>
          </p:cNvPr>
          <p:cNvSpPr>
            <a:spLocks noChangeArrowheads="1"/>
          </p:cNvSpPr>
          <p:nvPr/>
        </p:nvSpPr>
        <p:spPr bwMode="auto">
          <a:xfrm>
            <a:off x="381000" y="2286000"/>
            <a:ext cx="1905000" cy="7493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en-US" sz="1600">
                <a:latin typeface="Times New Roman" charset="0"/>
                <a:ea typeface="ＭＳ Ｐゴシック" charset="0"/>
              </a:rPr>
              <a:t>Real World </a:t>
            </a:r>
          </a:p>
          <a:p>
            <a:pPr algn="ctr" eaLnBrk="0" hangingPunct="0">
              <a:defRPr/>
            </a:pPr>
            <a:r>
              <a:rPr lang="en-US" sz="1600">
                <a:latin typeface="Times New Roman" charset="0"/>
                <a:ea typeface="ＭＳ Ｐゴシック" charset="0"/>
              </a:rPr>
              <a:t>Enterprise</a:t>
            </a:r>
          </a:p>
        </p:txBody>
      </p:sp>
      <p:sp>
        <p:nvSpPr>
          <p:cNvPr id="408580" name="Rectangle 4">
            <a:extLst>
              <a:ext uri="{FF2B5EF4-FFF2-40B4-BE49-F238E27FC236}">
                <a16:creationId xmlns:a16="http://schemas.microsoft.com/office/drawing/2014/main" id="{844CA6F6-E191-B2C1-FB6A-4A80BECD9467}"/>
              </a:ext>
            </a:extLst>
          </p:cNvPr>
          <p:cNvSpPr>
            <a:spLocks noChangeArrowheads="1"/>
          </p:cNvSpPr>
          <p:nvPr/>
        </p:nvSpPr>
        <p:spPr bwMode="auto">
          <a:xfrm>
            <a:off x="381000" y="3352800"/>
            <a:ext cx="1905000" cy="762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en-US" sz="1600">
                <a:latin typeface="Times New Roman" charset="0"/>
                <a:ea typeface="ＭＳ Ｐゴシック" charset="0"/>
              </a:rPr>
              <a:t>Enterprise </a:t>
            </a:r>
          </a:p>
          <a:p>
            <a:pPr algn="ctr" eaLnBrk="0" hangingPunct="0">
              <a:defRPr/>
            </a:pPr>
            <a:r>
              <a:rPr lang="en-US" sz="1600">
                <a:latin typeface="Times New Roman" charset="0"/>
                <a:ea typeface="ＭＳ Ｐゴシック" charset="0"/>
              </a:rPr>
              <a:t>Architecture</a:t>
            </a:r>
          </a:p>
        </p:txBody>
      </p:sp>
      <p:sp>
        <p:nvSpPr>
          <p:cNvPr id="408581" name="Rectangle 5">
            <a:extLst>
              <a:ext uri="{FF2B5EF4-FFF2-40B4-BE49-F238E27FC236}">
                <a16:creationId xmlns:a16="http://schemas.microsoft.com/office/drawing/2014/main" id="{6A148B2F-E5DF-DAE8-C14E-70C4445096D4}"/>
              </a:ext>
            </a:extLst>
          </p:cNvPr>
          <p:cNvSpPr>
            <a:spLocks noChangeArrowheads="1"/>
          </p:cNvSpPr>
          <p:nvPr/>
        </p:nvSpPr>
        <p:spPr bwMode="auto">
          <a:xfrm>
            <a:off x="381000" y="4419600"/>
            <a:ext cx="1905000" cy="8382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en-US" sz="1600">
                <a:latin typeface="Times New Roman" charset="0"/>
                <a:ea typeface="ＭＳ Ｐゴシック" charset="0"/>
              </a:rPr>
              <a:t>Enterprise </a:t>
            </a:r>
          </a:p>
          <a:p>
            <a:pPr algn="ctr" eaLnBrk="0" hangingPunct="0">
              <a:defRPr/>
            </a:pPr>
            <a:r>
              <a:rPr lang="en-US" sz="1600">
                <a:latin typeface="Times New Roman" charset="0"/>
                <a:ea typeface="ＭＳ Ｐゴシック" charset="0"/>
              </a:rPr>
              <a:t>Architecture </a:t>
            </a:r>
          </a:p>
          <a:p>
            <a:pPr algn="ctr" eaLnBrk="0" hangingPunct="0">
              <a:defRPr/>
            </a:pPr>
            <a:r>
              <a:rPr lang="en-US" sz="1600">
                <a:latin typeface="Times New Roman" charset="0"/>
                <a:ea typeface="ＭＳ Ｐゴシック" charset="0"/>
              </a:rPr>
              <a:t>Model</a:t>
            </a:r>
          </a:p>
        </p:txBody>
      </p:sp>
      <p:sp>
        <p:nvSpPr>
          <p:cNvPr id="408582" name="Rectangle 6">
            <a:extLst>
              <a:ext uri="{FF2B5EF4-FFF2-40B4-BE49-F238E27FC236}">
                <a16:creationId xmlns:a16="http://schemas.microsoft.com/office/drawing/2014/main" id="{A6326475-A98F-9360-3410-C19B609F2B84}"/>
              </a:ext>
            </a:extLst>
          </p:cNvPr>
          <p:cNvSpPr>
            <a:spLocks noChangeArrowheads="1"/>
          </p:cNvSpPr>
          <p:nvPr/>
        </p:nvSpPr>
        <p:spPr bwMode="auto">
          <a:xfrm>
            <a:off x="381000" y="1219200"/>
            <a:ext cx="1917700" cy="7620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en-US" sz="1600">
                <a:latin typeface="Times New Roman" charset="0"/>
                <a:ea typeface="ＭＳ Ｐゴシック" charset="0"/>
              </a:rPr>
              <a:t>Complex </a:t>
            </a:r>
          </a:p>
          <a:p>
            <a:pPr algn="ctr" eaLnBrk="0" hangingPunct="0">
              <a:defRPr/>
            </a:pPr>
            <a:r>
              <a:rPr lang="en-US" sz="1600">
                <a:latin typeface="Times New Roman" charset="0"/>
                <a:ea typeface="ＭＳ Ｐゴシック" charset="0"/>
              </a:rPr>
              <a:t>Adaptive </a:t>
            </a:r>
          </a:p>
          <a:p>
            <a:pPr algn="ctr" eaLnBrk="0" hangingPunct="0">
              <a:defRPr/>
            </a:pPr>
            <a:r>
              <a:rPr lang="en-US" sz="1600">
                <a:latin typeface="Times New Roman" charset="0"/>
                <a:ea typeface="ＭＳ Ｐゴシック" charset="0"/>
              </a:rPr>
              <a:t>Systems</a:t>
            </a:r>
          </a:p>
        </p:txBody>
      </p:sp>
      <p:sp>
        <p:nvSpPr>
          <p:cNvPr id="408583" name="AutoShape 7">
            <a:extLst>
              <a:ext uri="{FF2B5EF4-FFF2-40B4-BE49-F238E27FC236}">
                <a16:creationId xmlns:a16="http://schemas.microsoft.com/office/drawing/2014/main" id="{7FC6D6AA-E8B2-081C-17E1-21D513C278E0}"/>
              </a:ext>
            </a:extLst>
          </p:cNvPr>
          <p:cNvSpPr>
            <a:spLocks noChangeArrowheads="1"/>
          </p:cNvSpPr>
          <p:nvPr/>
        </p:nvSpPr>
        <p:spPr bwMode="auto">
          <a:xfrm>
            <a:off x="1066800" y="1981200"/>
            <a:ext cx="485775" cy="290513"/>
          </a:xfrm>
          <a:prstGeom prst="downArrow">
            <a:avLst>
              <a:gd name="adj1" fmla="val 50000"/>
              <a:gd name="adj2" fmla="val 25000"/>
            </a:avLst>
          </a:prstGeom>
          <a:solidFill>
            <a:srgbClr val="C92209"/>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408584" name="AutoShape 8">
            <a:extLst>
              <a:ext uri="{FF2B5EF4-FFF2-40B4-BE49-F238E27FC236}">
                <a16:creationId xmlns:a16="http://schemas.microsoft.com/office/drawing/2014/main" id="{C400A8C8-BDFD-D420-E46A-F68903E3470F}"/>
              </a:ext>
            </a:extLst>
          </p:cNvPr>
          <p:cNvSpPr>
            <a:spLocks noChangeArrowheads="1"/>
          </p:cNvSpPr>
          <p:nvPr/>
        </p:nvSpPr>
        <p:spPr bwMode="auto">
          <a:xfrm>
            <a:off x="1066800" y="3048000"/>
            <a:ext cx="485775" cy="304800"/>
          </a:xfrm>
          <a:prstGeom prst="downArrow">
            <a:avLst>
              <a:gd name="adj1" fmla="val 50000"/>
              <a:gd name="adj2" fmla="val 25000"/>
            </a:avLst>
          </a:prstGeom>
          <a:solidFill>
            <a:srgbClr val="C92209"/>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408585" name="AutoShape 9">
            <a:extLst>
              <a:ext uri="{FF2B5EF4-FFF2-40B4-BE49-F238E27FC236}">
                <a16:creationId xmlns:a16="http://schemas.microsoft.com/office/drawing/2014/main" id="{05F35474-829C-EC59-C3A2-E79AE91E8BE7}"/>
              </a:ext>
            </a:extLst>
          </p:cNvPr>
          <p:cNvSpPr>
            <a:spLocks noChangeArrowheads="1"/>
          </p:cNvSpPr>
          <p:nvPr/>
        </p:nvSpPr>
        <p:spPr bwMode="auto">
          <a:xfrm>
            <a:off x="1066800" y="4114800"/>
            <a:ext cx="485775" cy="304800"/>
          </a:xfrm>
          <a:prstGeom prst="downArrow">
            <a:avLst>
              <a:gd name="adj1" fmla="val 50000"/>
              <a:gd name="adj2" fmla="val 25000"/>
            </a:avLst>
          </a:prstGeom>
          <a:solidFill>
            <a:srgbClr val="C92209"/>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408586" name="Text Box 10">
            <a:extLst>
              <a:ext uri="{FF2B5EF4-FFF2-40B4-BE49-F238E27FC236}">
                <a16:creationId xmlns:a16="http://schemas.microsoft.com/office/drawing/2014/main" id="{4E18476F-0D23-EEF4-6170-DB9A59201ADD}"/>
              </a:ext>
            </a:extLst>
          </p:cNvPr>
          <p:cNvSpPr txBox="1">
            <a:spLocks noChangeArrowheads="1"/>
          </p:cNvSpPr>
          <p:nvPr/>
        </p:nvSpPr>
        <p:spPr bwMode="auto">
          <a:xfrm>
            <a:off x="2590800" y="990600"/>
            <a:ext cx="6400800" cy="1190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800">
                <a:latin typeface="Times New Roman" charset="0"/>
                <a:ea typeface="ＭＳ Ｐゴシック" charset="0"/>
              </a:rPr>
              <a:t>Many natural and man-made (e.g., socio-technical systems) can be characterized as </a:t>
            </a:r>
            <a:r>
              <a:rPr lang="en-US" sz="1800" i="1">
                <a:solidFill>
                  <a:schemeClr val="tx2"/>
                </a:solidFill>
                <a:latin typeface="Times New Roman" charset="0"/>
                <a:ea typeface="ＭＳ Ｐゴシック" charset="0"/>
              </a:rPr>
              <a:t>complex adaptive systems</a:t>
            </a:r>
            <a:r>
              <a:rPr lang="en-US" sz="1800">
                <a:latin typeface="Times New Roman" charset="0"/>
                <a:ea typeface="ＭＳ Ｐゴシック" charset="0"/>
              </a:rPr>
              <a:t> that have an underlying </a:t>
            </a:r>
            <a:r>
              <a:rPr lang="en-US" sz="1800" i="1">
                <a:solidFill>
                  <a:schemeClr val="tx2"/>
                </a:solidFill>
                <a:latin typeface="Times New Roman" charset="0"/>
                <a:ea typeface="ＭＳ Ｐゴシック" charset="0"/>
              </a:rPr>
              <a:t>design</a:t>
            </a:r>
            <a:r>
              <a:rPr lang="en-US" sz="1800">
                <a:latin typeface="Times New Roman" charset="0"/>
                <a:ea typeface="ＭＳ Ｐゴシック" charset="0"/>
              </a:rPr>
              <a:t> </a:t>
            </a:r>
            <a:r>
              <a:rPr lang="en-US" sz="1800" i="1">
                <a:solidFill>
                  <a:schemeClr val="tx2"/>
                </a:solidFill>
                <a:latin typeface="Times New Roman" charset="0"/>
                <a:ea typeface="ＭＳ Ｐゴシック" charset="0"/>
              </a:rPr>
              <a:t>(architecture) </a:t>
            </a:r>
            <a:r>
              <a:rPr lang="en-US" sz="1800">
                <a:latin typeface="Times New Roman" charset="0"/>
                <a:ea typeface="ＭＳ Ｐゴシック" charset="0"/>
              </a:rPr>
              <a:t>which can be discovered, analyzed, understood</a:t>
            </a:r>
            <a:endParaRPr lang="en-US" sz="1800">
              <a:latin typeface="Arial" charset="0"/>
              <a:ea typeface="ＭＳ Ｐゴシック" charset="0"/>
            </a:endParaRPr>
          </a:p>
        </p:txBody>
      </p:sp>
      <p:sp>
        <p:nvSpPr>
          <p:cNvPr id="408587" name="Text Box 11">
            <a:extLst>
              <a:ext uri="{FF2B5EF4-FFF2-40B4-BE49-F238E27FC236}">
                <a16:creationId xmlns:a16="http://schemas.microsoft.com/office/drawing/2014/main" id="{5B509AD9-478A-F7C1-0CE2-BA2F23E51963}"/>
              </a:ext>
            </a:extLst>
          </p:cNvPr>
          <p:cNvSpPr txBox="1">
            <a:spLocks noChangeArrowheads="1"/>
          </p:cNvSpPr>
          <p:nvPr/>
        </p:nvSpPr>
        <p:spPr bwMode="auto">
          <a:xfrm>
            <a:off x="2590800" y="2209800"/>
            <a:ext cx="6553200" cy="915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r>
              <a:rPr lang="ja-JP" altLang="en-US" sz="1800"/>
              <a:t>“</a:t>
            </a:r>
            <a:r>
              <a:rPr lang="en-US" altLang="ja-JP" sz="1800"/>
              <a:t>Real-world</a:t>
            </a:r>
            <a:r>
              <a:rPr lang="ja-JP" altLang="en-US" sz="1800"/>
              <a:t>”</a:t>
            </a:r>
            <a:r>
              <a:rPr lang="en-US" altLang="ja-JP" sz="1800"/>
              <a:t> enterprises (public, private), that can be viewed as goal-directed (purposeful) socio-technical systems, represent an important class of </a:t>
            </a:r>
            <a:r>
              <a:rPr lang="en-US" altLang="ja-JP" sz="1800" i="1">
                <a:solidFill>
                  <a:schemeClr val="tx2"/>
                </a:solidFill>
              </a:rPr>
              <a:t>complex adaptive systems</a:t>
            </a:r>
            <a:endParaRPr lang="en-US" altLang="en-US" sz="1800">
              <a:latin typeface="Arial" panose="020B0604020202020204" pitchFamily="34" charset="0"/>
            </a:endParaRPr>
          </a:p>
        </p:txBody>
      </p:sp>
      <p:sp>
        <p:nvSpPr>
          <p:cNvPr id="408588" name="Text Box 12">
            <a:extLst>
              <a:ext uri="{FF2B5EF4-FFF2-40B4-BE49-F238E27FC236}">
                <a16:creationId xmlns:a16="http://schemas.microsoft.com/office/drawing/2014/main" id="{C10EEAB8-DEA7-D4EC-AA54-86A80B2D70CA}"/>
              </a:ext>
            </a:extLst>
          </p:cNvPr>
          <p:cNvSpPr txBox="1">
            <a:spLocks noChangeArrowheads="1"/>
          </p:cNvSpPr>
          <p:nvPr/>
        </p:nvSpPr>
        <p:spPr bwMode="auto">
          <a:xfrm>
            <a:off x="2590800" y="3352800"/>
            <a:ext cx="6445250" cy="6413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r>
              <a:rPr lang="ja-JP" altLang="en-US" sz="1800"/>
              <a:t>“</a:t>
            </a:r>
            <a:r>
              <a:rPr lang="en-US" altLang="ja-JP" sz="1800"/>
              <a:t>Real-world</a:t>
            </a:r>
            <a:r>
              <a:rPr lang="ja-JP" altLang="en-US" sz="1800"/>
              <a:t>”</a:t>
            </a:r>
            <a:r>
              <a:rPr lang="en-US" altLang="ja-JP" sz="1800"/>
              <a:t> enterprises, too, have an underlying </a:t>
            </a:r>
            <a:r>
              <a:rPr lang="en-US" altLang="ja-JP" sz="1800" i="1">
                <a:solidFill>
                  <a:schemeClr val="tx2"/>
                </a:solidFill>
              </a:rPr>
              <a:t>design</a:t>
            </a:r>
            <a:r>
              <a:rPr lang="en-US" altLang="ja-JP" sz="1800"/>
              <a:t> </a:t>
            </a:r>
            <a:r>
              <a:rPr lang="en-US" altLang="ja-JP" sz="1800" i="1">
                <a:solidFill>
                  <a:schemeClr val="tx2"/>
                </a:solidFill>
              </a:rPr>
              <a:t>(architecture)</a:t>
            </a:r>
            <a:r>
              <a:rPr lang="en-US" altLang="ja-JP" sz="1800"/>
              <a:t> that can be can be discovered, analyzed, understood</a:t>
            </a:r>
            <a:endParaRPr lang="en-US" altLang="en-US" sz="1800">
              <a:latin typeface="Arial" panose="020B0604020202020204" pitchFamily="34" charset="0"/>
            </a:endParaRPr>
          </a:p>
        </p:txBody>
      </p:sp>
      <p:sp>
        <p:nvSpPr>
          <p:cNvPr id="408589" name="Text Box 13">
            <a:extLst>
              <a:ext uri="{FF2B5EF4-FFF2-40B4-BE49-F238E27FC236}">
                <a16:creationId xmlns:a16="http://schemas.microsoft.com/office/drawing/2014/main" id="{DAA87726-4A6C-E1FC-D2B3-D79D9E51A87E}"/>
              </a:ext>
            </a:extLst>
          </p:cNvPr>
          <p:cNvSpPr txBox="1">
            <a:spLocks noChangeArrowheads="1"/>
          </p:cNvSpPr>
          <p:nvPr/>
        </p:nvSpPr>
        <p:spPr bwMode="auto">
          <a:xfrm>
            <a:off x="2590800" y="4267200"/>
            <a:ext cx="6553200" cy="9159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r>
              <a:rPr lang="en-US" altLang="en-US" sz="1800" i="1">
                <a:solidFill>
                  <a:schemeClr val="tx2"/>
                </a:solidFill>
              </a:rPr>
              <a:t>Enterprise architecture model</a:t>
            </a:r>
            <a:r>
              <a:rPr lang="en-US" altLang="en-US" sz="1800"/>
              <a:t> is an abstract holistic representation of an enterprise</a:t>
            </a:r>
            <a:r>
              <a:rPr lang="ja-JP" altLang="en-US" sz="1800"/>
              <a:t>’</a:t>
            </a:r>
            <a:r>
              <a:rPr lang="en-US" altLang="ja-JP" sz="1800"/>
              <a:t>s underlying </a:t>
            </a:r>
            <a:r>
              <a:rPr lang="en-US" altLang="ja-JP" sz="1800" i="1">
                <a:solidFill>
                  <a:schemeClr val="tx2"/>
                </a:solidFill>
              </a:rPr>
              <a:t>design (architecture)</a:t>
            </a:r>
            <a:r>
              <a:rPr lang="en-US" altLang="ja-JP" sz="1800"/>
              <a:t> that can be captured by employing </a:t>
            </a:r>
            <a:r>
              <a:rPr lang="en-US" altLang="ja-JP" sz="1800" i="1">
                <a:solidFill>
                  <a:schemeClr val="tx2"/>
                </a:solidFill>
              </a:rPr>
              <a:t>computational enterprise modeling and simulation</a:t>
            </a:r>
            <a:r>
              <a:rPr lang="en-US" altLang="ja-JP" sz="1800"/>
              <a:t> </a:t>
            </a:r>
            <a:endParaRPr lang="en-US" altLang="en-US" sz="1800">
              <a:latin typeface="Arial" panose="020B0604020202020204" pitchFamily="34" charset="0"/>
            </a:endParaRPr>
          </a:p>
        </p:txBody>
      </p:sp>
      <p:sp>
        <p:nvSpPr>
          <p:cNvPr id="408590" name="Rectangle 14">
            <a:extLst>
              <a:ext uri="{FF2B5EF4-FFF2-40B4-BE49-F238E27FC236}">
                <a16:creationId xmlns:a16="http://schemas.microsoft.com/office/drawing/2014/main" id="{2E87E9DD-339B-A43F-E435-13D0CC4F216D}"/>
              </a:ext>
            </a:extLst>
          </p:cNvPr>
          <p:cNvSpPr>
            <a:spLocks noChangeArrowheads="1"/>
          </p:cNvSpPr>
          <p:nvPr/>
        </p:nvSpPr>
        <p:spPr bwMode="auto">
          <a:xfrm>
            <a:off x="381000" y="5562600"/>
            <a:ext cx="1905000" cy="83820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en-US" sz="1600">
                <a:latin typeface="Times New Roman" charset="0"/>
                <a:ea typeface="ＭＳ Ｐゴシック" charset="0"/>
              </a:rPr>
              <a:t>Enterprise </a:t>
            </a:r>
          </a:p>
          <a:p>
            <a:pPr algn="ctr" eaLnBrk="0" hangingPunct="0">
              <a:defRPr/>
            </a:pPr>
            <a:r>
              <a:rPr lang="en-US" sz="1600">
                <a:latin typeface="Times New Roman" charset="0"/>
                <a:ea typeface="ＭＳ Ｐゴシック" charset="0"/>
              </a:rPr>
              <a:t>Architecture </a:t>
            </a:r>
          </a:p>
          <a:p>
            <a:pPr algn="ctr" eaLnBrk="0" hangingPunct="0">
              <a:defRPr/>
            </a:pPr>
            <a:r>
              <a:rPr lang="en-US" sz="1600">
                <a:latin typeface="Times New Roman" charset="0"/>
                <a:ea typeface="ＭＳ Ｐゴシック" charset="0"/>
              </a:rPr>
              <a:t>Design</a:t>
            </a:r>
          </a:p>
        </p:txBody>
      </p:sp>
      <p:sp>
        <p:nvSpPr>
          <p:cNvPr id="408591" name="AutoShape 15">
            <a:extLst>
              <a:ext uri="{FF2B5EF4-FFF2-40B4-BE49-F238E27FC236}">
                <a16:creationId xmlns:a16="http://schemas.microsoft.com/office/drawing/2014/main" id="{06B86FA5-2E4D-3D19-5147-EF7DF9D0636D}"/>
              </a:ext>
            </a:extLst>
          </p:cNvPr>
          <p:cNvSpPr>
            <a:spLocks noChangeArrowheads="1"/>
          </p:cNvSpPr>
          <p:nvPr/>
        </p:nvSpPr>
        <p:spPr bwMode="auto">
          <a:xfrm>
            <a:off x="1066800" y="5257800"/>
            <a:ext cx="485775" cy="304800"/>
          </a:xfrm>
          <a:prstGeom prst="downArrow">
            <a:avLst>
              <a:gd name="adj1" fmla="val 50000"/>
              <a:gd name="adj2" fmla="val 25000"/>
            </a:avLst>
          </a:prstGeom>
          <a:solidFill>
            <a:srgbClr val="C92209"/>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Times New Roman" charset="0"/>
              <a:ea typeface="ＭＳ Ｐゴシック" charset="0"/>
            </a:endParaRPr>
          </a:p>
        </p:txBody>
      </p:sp>
      <p:sp>
        <p:nvSpPr>
          <p:cNvPr id="408592" name="Text Box 16">
            <a:extLst>
              <a:ext uri="{FF2B5EF4-FFF2-40B4-BE49-F238E27FC236}">
                <a16:creationId xmlns:a16="http://schemas.microsoft.com/office/drawing/2014/main" id="{765D6D54-7292-CAEF-E328-7C3CD4962461}"/>
              </a:ext>
            </a:extLst>
          </p:cNvPr>
          <p:cNvSpPr txBox="1">
            <a:spLocks noChangeArrowheads="1"/>
          </p:cNvSpPr>
          <p:nvPr/>
        </p:nvSpPr>
        <p:spPr bwMode="auto">
          <a:xfrm>
            <a:off x="2590800" y="5410200"/>
            <a:ext cx="6248400" cy="11906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r>
              <a:rPr lang="en-US" altLang="en-US" sz="1800" i="1">
                <a:solidFill>
                  <a:schemeClr val="tx2"/>
                </a:solidFill>
              </a:rPr>
              <a:t>Enterprise architecture model</a:t>
            </a:r>
            <a:r>
              <a:rPr lang="en-US" altLang="en-US" sz="1800"/>
              <a:t> serves as an </a:t>
            </a:r>
            <a:r>
              <a:rPr lang="ja-JP" altLang="en-US" sz="1800"/>
              <a:t>“</a:t>
            </a:r>
            <a:r>
              <a:rPr lang="en-US" altLang="ja-JP" sz="1800"/>
              <a:t>analytical engine</a:t>
            </a:r>
            <a:r>
              <a:rPr lang="ja-JP" altLang="en-US" sz="1800"/>
              <a:t>”</a:t>
            </a:r>
            <a:r>
              <a:rPr lang="en-US" altLang="ja-JP" sz="1800"/>
              <a:t> to support </a:t>
            </a:r>
            <a:r>
              <a:rPr lang="en-US" altLang="ja-JP" sz="1800" i="1">
                <a:solidFill>
                  <a:schemeClr val="tx2"/>
                </a:solidFill>
              </a:rPr>
              <a:t>enterprise architecture design</a:t>
            </a:r>
            <a:r>
              <a:rPr lang="en-US" altLang="ja-JP" sz="1800"/>
              <a:t> (as a verb) decisions -- </a:t>
            </a:r>
            <a:r>
              <a:rPr lang="en-US" altLang="ja-JP" sz="1800" i="1">
                <a:solidFill>
                  <a:schemeClr val="tx2"/>
                </a:solidFill>
              </a:rPr>
              <a:t>to transform the existing</a:t>
            </a:r>
            <a:r>
              <a:rPr lang="en-US" altLang="ja-JP" sz="1800"/>
              <a:t> </a:t>
            </a:r>
            <a:r>
              <a:rPr lang="en-US" altLang="ja-JP" sz="1800" i="1">
                <a:solidFill>
                  <a:schemeClr val="tx2"/>
                </a:solidFill>
              </a:rPr>
              <a:t>enterprise architecture design</a:t>
            </a:r>
          </a:p>
          <a:p>
            <a:endParaRPr lang="en-US" altLang="en-US" sz="1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ate Placeholder 3">
            <a:extLst>
              <a:ext uri="{FF2B5EF4-FFF2-40B4-BE49-F238E27FC236}">
                <a16:creationId xmlns:a16="http://schemas.microsoft.com/office/drawing/2014/main" id="{D46A1040-E01D-FD71-81A0-3415F97B76C9}"/>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11" name="Footer Placeholder 4">
            <a:extLst>
              <a:ext uri="{FF2B5EF4-FFF2-40B4-BE49-F238E27FC236}">
                <a16:creationId xmlns:a16="http://schemas.microsoft.com/office/drawing/2014/main" id="{DC940635-F0AD-6AD9-F4E0-7F5E7D86D4A1}"/>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99073E6D-4C16-C445-B19F-699FDBA4CCD5}" type="slidenum">
              <a:rPr lang="en-US" altLang="en-US" sz="1200"/>
              <a:pPr eaLnBrk="1" hangingPunct="1"/>
              <a:t>6</a:t>
            </a:fld>
            <a:endParaRPr lang="en-US" altLang="en-US" sz="1200"/>
          </a:p>
        </p:txBody>
      </p:sp>
      <p:sp>
        <p:nvSpPr>
          <p:cNvPr id="368642" name="Rectangle 2">
            <a:extLst>
              <a:ext uri="{FF2B5EF4-FFF2-40B4-BE49-F238E27FC236}">
                <a16:creationId xmlns:a16="http://schemas.microsoft.com/office/drawing/2014/main" id="{E18A0E78-742A-1000-DE4F-B0BF861CC7EC}"/>
              </a:ext>
            </a:extLst>
          </p:cNvPr>
          <p:cNvSpPr>
            <a:spLocks noGrp="1" noChangeArrowheads="1"/>
          </p:cNvSpPr>
          <p:nvPr>
            <p:ph type="title"/>
          </p:nvPr>
        </p:nvSpPr>
        <p:spPr>
          <a:xfrm>
            <a:off x="1219200" y="0"/>
            <a:ext cx="7924800" cy="685800"/>
          </a:xfrm>
        </p:spPr>
        <p:txBody>
          <a:bodyPr/>
          <a:lstStyle/>
          <a:p>
            <a:pPr eaLnBrk="1" hangingPunct="1">
              <a:lnSpc>
                <a:spcPct val="85000"/>
              </a:lnSpc>
              <a:defRPr/>
            </a:pPr>
            <a:r>
              <a:rPr lang="en-US" sz="2400"/>
              <a:t>Summary:</a:t>
            </a:r>
            <a:r>
              <a:rPr lang="en-US" sz="3600" b="1"/>
              <a:t> </a:t>
            </a:r>
            <a:r>
              <a:rPr lang="en-US" sz="2400"/>
              <a:t>Viewing Enterprises as </a:t>
            </a:r>
            <a:br>
              <a:rPr lang="en-US" sz="2400"/>
            </a:br>
            <a:r>
              <a:rPr lang="en-US" sz="2400" i="1"/>
              <a:t>Purposeful Complex Adaptive Systems</a:t>
            </a:r>
            <a:endParaRPr lang="en-US" sz="3800"/>
          </a:p>
        </p:txBody>
      </p:sp>
      <p:sp>
        <p:nvSpPr>
          <p:cNvPr id="368643" name="Rectangle 3">
            <a:extLst>
              <a:ext uri="{FF2B5EF4-FFF2-40B4-BE49-F238E27FC236}">
                <a16:creationId xmlns:a16="http://schemas.microsoft.com/office/drawing/2014/main" id="{9997406A-6A97-E3BB-6532-443352545E56}"/>
              </a:ext>
            </a:extLst>
          </p:cNvPr>
          <p:cNvSpPr>
            <a:spLocks noGrp="1" noChangeArrowheads="1"/>
          </p:cNvSpPr>
          <p:nvPr>
            <p:ph type="body" idx="1"/>
          </p:nvPr>
        </p:nvSpPr>
        <p:spPr>
          <a:xfrm>
            <a:off x="165100" y="1828800"/>
            <a:ext cx="8648700" cy="4876800"/>
          </a:xfrm>
        </p:spPr>
        <p:txBody>
          <a:bodyPr/>
          <a:lstStyle/>
          <a:p>
            <a:pPr eaLnBrk="1" hangingPunct="1">
              <a:lnSpc>
                <a:spcPct val="85000"/>
              </a:lnSpc>
            </a:pPr>
            <a:r>
              <a:rPr lang="en-US" altLang="en-US" sz="1800"/>
              <a:t>Open systems -- </a:t>
            </a:r>
            <a:r>
              <a:rPr lang="en-US" altLang="en-US" sz="1600"/>
              <a:t>Multilevel co-evolutionary two-way interactions with the external environment</a:t>
            </a:r>
          </a:p>
          <a:p>
            <a:pPr eaLnBrk="1" hangingPunct="1">
              <a:lnSpc>
                <a:spcPct val="85000"/>
              </a:lnSpc>
            </a:pPr>
            <a:r>
              <a:rPr lang="en-US" altLang="en-US" sz="1800"/>
              <a:t>Nonlinear interactions -- </a:t>
            </a:r>
            <a:r>
              <a:rPr lang="en-US" altLang="en-US" sz="1600"/>
              <a:t>Both internally and externally</a:t>
            </a:r>
            <a:r>
              <a:rPr lang="en-US" altLang="en-US" sz="1800"/>
              <a:t> </a:t>
            </a:r>
          </a:p>
          <a:p>
            <a:pPr eaLnBrk="1" hangingPunct="1">
              <a:lnSpc>
                <a:spcPct val="85000"/>
              </a:lnSpc>
            </a:pPr>
            <a:r>
              <a:rPr lang="en-US" altLang="en-US" sz="1800"/>
              <a:t>Interdependence -- Large number of interconnected parts </a:t>
            </a:r>
          </a:p>
          <a:p>
            <a:pPr eaLnBrk="1" hangingPunct="1">
              <a:lnSpc>
                <a:spcPct val="85000"/>
              </a:lnSpc>
            </a:pPr>
            <a:r>
              <a:rPr lang="en-US" altLang="en-US" sz="1800"/>
              <a:t>Dynamic change -- </a:t>
            </a:r>
            <a:r>
              <a:rPr lang="en-US" altLang="en-US" sz="1600"/>
              <a:t>The system changes over time, as the environment changes</a:t>
            </a:r>
            <a:r>
              <a:rPr lang="en-US" altLang="en-US" sz="1600" b="1"/>
              <a:t> </a:t>
            </a:r>
            <a:r>
              <a:rPr lang="en-US" altLang="en-US" sz="1600"/>
              <a:t>&amp; evolves</a:t>
            </a:r>
            <a:endParaRPr lang="en-US" altLang="en-US" sz="1600" b="1"/>
          </a:p>
          <a:p>
            <a:pPr eaLnBrk="1" hangingPunct="1"/>
            <a:r>
              <a:rPr lang="en-US" altLang="en-US" sz="1800"/>
              <a:t>Adaptive behavior (</a:t>
            </a:r>
            <a:r>
              <a:rPr lang="en-US" altLang="en-US" sz="1800" i="1"/>
              <a:t>with intentionality, strategic choice, foresight) </a:t>
            </a:r>
            <a:r>
              <a:rPr lang="en-US" altLang="en-US" sz="1800"/>
              <a:t>-- </a:t>
            </a:r>
            <a:r>
              <a:rPr lang="en-US" altLang="en-US" sz="1600"/>
              <a:t>How the system learns and adjusts to external changes shapes its evolution (survival, extinction)</a:t>
            </a:r>
          </a:p>
          <a:p>
            <a:pPr eaLnBrk="1" hangingPunct="1"/>
            <a:r>
              <a:rPr lang="en-US" altLang="en-US" sz="1800"/>
              <a:t>Emergence -- </a:t>
            </a:r>
            <a:r>
              <a:rPr lang="en-US" altLang="en-US" sz="1600"/>
              <a:t>Collective behavior at a given level (scale) cannot be understood from studying microstructure and behavior at a lower level (scale)</a:t>
            </a:r>
          </a:p>
          <a:p>
            <a:pPr eaLnBrk="1" hangingPunct="1"/>
            <a:r>
              <a:rPr lang="en-US" altLang="en-US" sz="1800"/>
              <a:t>Self-organization </a:t>
            </a:r>
            <a:r>
              <a:rPr lang="en-US" altLang="en-US" sz="2000"/>
              <a:t>--</a:t>
            </a:r>
            <a:r>
              <a:rPr lang="en-US" altLang="en-US" sz="1800"/>
              <a:t> </a:t>
            </a:r>
            <a:r>
              <a:rPr lang="en-US" altLang="en-US" sz="1600"/>
              <a:t>Interaction between system</a:t>
            </a:r>
            <a:r>
              <a:rPr lang="ja-JP" altLang="en-US" sz="1600">
                <a:latin typeface="Arial" panose="020B0604020202020204" pitchFamily="34" charset="0"/>
              </a:rPr>
              <a:t>’</a:t>
            </a:r>
            <a:r>
              <a:rPr lang="en-US" altLang="ja-JP" sz="1600"/>
              <a:t>s structure &amp; emergence can create a new structure</a:t>
            </a:r>
            <a:endParaRPr lang="en-US" altLang="en-US" sz="1600"/>
          </a:p>
        </p:txBody>
      </p:sp>
      <p:sp>
        <p:nvSpPr>
          <p:cNvPr id="368644" name="Text Box 4">
            <a:extLst>
              <a:ext uri="{FF2B5EF4-FFF2-40B4-BE49-F238E27FC236}">
                <a16:creationId xmlns:a16="http://schemas.microsoft.com/office/drawing/2014/main" id="{14A70512-9D28-548D-CCA3-7C283253E32F}"/>
              </a:ext>
            </a:extLst>
          </p:cNvPr>
          <p:cNvSpPr txBox="1">
            <a:spLocks noChangeArrowheads="1"/>
          </p:cNvSpPr>
          <p:nvPr/>
        </p:nvSpPr>
        <p:spPr bwMode="auto">
          <a:xfrm>
            <a:off x="200025" y="838200"/>
            <a:ext cx="8766175" cy="925513"/>
          </a:xfrm>
          <a:prstGeom prst="rect">
            <a:avLst/>
          </a:prstGeom>
          <a:solidFill>
            <a:srgbClr val="B9FFB9"/>
          </a:solidFill>
          <a:ln w="9525">
            <a:solidFill>
              <a:schemeClr val="hlink"/>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800" b="1" i="1">
                <a:solidFill>
                  <a:srgbClr val="001A5D"/>
                </a:solidFill>
                <a:latin typeface="Times New Roman" charset="0"/>
                <a:ea typeface="ＭＳ Ｐゴシック" charset="0"/>
              </a:rPr>
              <a:t>Working definition:</a:t>
            </a:r>
            <a:r>
              <a:rPr lang="en-US" sz="1800">
                <a:solidFill>
                  <a:srgbClr val="001A5D"/>
                </a:solidFill>
                <a:latin typeface="Times New Roman" charset="0"/>
                <a:ea typeface="ＭＳ Ｐゴシック" charset="0"/>
              </a:rPr>
              <a:t> Enterprises are goal-directed complex adaptive socio-technical systems sharing a common purpose to create value for their multiple stakeholders by performing their defined missions, functions or businesses* </a:t>
            </a:r>
            <a:endParaRPr lang="en-US" sz="1800">
              <a:latin typeface="Times New Roman" charset="0"/>
              <a:ea typeface="ＭＳ Ｐゴシック" charset="0"/>
            </a:endParaRPr>
          </a:p>
        </p:txBody>
      </p:sp>
      <p:sp>
        <p:nvSpPr>
          <p:cNvPr id="368645" name="Text Box 5">
            <a:extLst>
              <a:ext uri="{FF2B5EF4-FFF2-40B4-BE49-F238E27FC236}">
                <a16:creationId xmlns:a16="http://schemas.microsoft.com/office/drawing/2014/main" id="{2D3B0374-5DB9-EF5B-40A8-88004C125C9F}"/>
              </a:ext>
            </a:extLst>
          </p:cNvPr>
          <p:cNvSpPr txBox="1">
            <a:spLocks noChangeArrowheads="1"/>
          </p:cNvSpPr>
          <p:nvPr/>
        </p:nvSpPr>
        <p:spPr bwMode="auto">
          <a:xfrm>
            <a:off x="1558925" y="6207125"/>
            <a:ext cx="9588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defRPr/>
            </a:pPr>
            <a:endParaRPr lang="en-US" sz="2400">
              <a:latin typeface="Arial" charset="0"/>
              <a:ea typeface="ＭＳ Ｐゴシック" charset="0"/>
            </a:endParaRPr>
          </a:p>
        </p:txBody>
      </p:sp>
      <p:sp>
        <p:nvSpPr>
          <p:cNvPr id="368646" name="Text Box 6">
            <a:extLst>
              <a:ext uri="{FF2B5EF4-FFF2-40B4-BE49-F238E27FC236}">
                <a16:creationId xmlns:a16="http://schemas.microsoft.com/office/drawing/2014/main" id="{460E55C2-3062-786C-BCF2-014157E33223}"/>
              </a:ext>
            </a:extLst>
          </p:cNvPr>
          <p:cNvSpPr txBox="1">
            <a:spLocks noChangeArrowheads="1"/>
          </p:cNvSpPr>
          <p:nvPr/>
        </p:nvSpPr>
        <p:spPr bwMode="auto">
          <a:xfrm>
            <a:off x="3667125" y="5153025"/>
            <a:ext cx="1841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endParaRPr lang="en-US" sz="2400">
              <a:latin typeface="Times" charset="0"/>
              <a:ea typeface="ＭＳ Ｐゴシック" charset="0"/>
            </a:endParaRPr>
          </a:p>
        </p:txBody>
      </p:sp>
      <p:pic>
        <p:nvPicPr>
          <p:cNvPr id="368647" name="Picture 7">
            <a:extLst>
              <a:ext uri="{FF2B5EF4-FFF2-40B4-BE49-F238E27FC236}">
                <a16:creationId xmlns:a16="http://schemas.microsoft.com/office/drawing/2014/main" id="{A1C29456-22F6-EC94-EFB1-D404BC741A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4572000"/>
            <a:ext cx="5257800" cy="1524000"/>
          </a:xfrm>
          <a:prstGeom prst="rect">
            <a:avLst/>
          </a:prstGeom>
          <a:noFill/>
          <a:ln>
            <a:noFill/>
          </a:ln>
          <a:effectLst/>
          <a:extLst>
            <a:ext uri="{909E8E84-426E-40dd-AFC4-6F175D3DCCD1}">
              <a14:hiddenFill xmlns:a14="http://schemas.microsoft.com/office/drawing/2010/main" xmlns="">
                <a:solidFill>
                  <a:srgbClr val="FFCC99"/>
                </a:solidFill>
              </a14:hiddenFill>
            </a:ext>
            <a:ext uri="{91240B29-F687-4f45-9708-019B960494DF}">
              <a14:hiddenLine xmlns:a14="http://schemas.microsoft.com/office/drawing/2010/main" xmlns="" w="12700">
                <a:solidFill>
                  <a:srgbClr val="000000"/>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368648" name="Text Box 8">
            <a:extLst>
              <a:ext uri="{FF2B5EF4-FFF2-40B4-BE49-F238E27FC236}">
                <a16:creationId xmlns:a16="http://schemas.microsoft.com/office/drawing/2014/main" id="{C607A625-49DD-FF9B-9E77-EEE3D5751E10}"/>
              </a:ext>
            </a:extLst>
          </p:cNvPr>
          <p:cNvSpPr txBox="1">
            <a:spLocks noChangeArrowheads="1"/>
          </p:cNvSpPr>
          <p:nvPr/>
        </p:nvSpPr>
        <p:spPr bwMode="auto">
          <a:xfrm>
            <a:off x="304800" y="6096000"/>
            <a:ext cx="7543800" cy="517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marL="114300" indent="-114300">
              <a:defRPr sz="2400">
                <a:solidFill>
                  <a:schemeClr val="tx1"/>
                </a:solidFill>
                <a:latin typeface="Times New Roman" charset="0"/>
                <a:ea typeface="ＭＳ Ｐゴシック" charset="0"/>
              </a:defRPr>
            </a:lvl1pPr>
            <a:lvl2pPr>
              <a:defRPr sz="2400">
                <a:solidFill>
                  <a:schemeClr val="tx1"/>
                </a:solidFill>
                <a:latin typeface="Times New Roman" charset="0"/>
                <a:ea typeface="ＭＳ Ｐゴシック" charset="0"/>
              </a:defRPr>
            </a:lvl2pPr>
            <a:lvl3pPr>
              <a:defRPr sz="2400">
                <a:solidFill>
                  <a:schemeClr val="tx1"/>
                </a:solidFill>
                <a:latin typeface="Times New Roman" charset="0"/>
                <a:ea typeface="ＭＳ Ｐゴシック" charset="0"/>
              </a:defRPr>
            </a:lvl3pPr>
            <a:lvl4pPr>
              <a:defRPr sz="2400">
                <a:solidFill>
                  <a:schemeClr val="tx1"/>
                </a:solidFill>
                <a:latin typeface="Times New Roman" charset="0"/>
                <a:ea typeface="ＭＳ Ｐゴシック" charset="0"/>
              </a:defRPr>
            </a:lvl4pPr>
            <a:lvl5pPr>
              <a:defRPr sz="2400">
                <a:solidFill>
                  <a:schemeClr val="tx1"/>
                </a:solidFill>
                <a:latin typeface="Times New Roman" charset="0"/>
                <a:ea typeface="ＭＳ Ｐゴシック" charset="0"/>
              </a:defRPr>
            </a:lvl5pPr>
            <a:lvl6pPr fontAlgn="base">
              <a:spcBef>
                <a:spcPct val="0"/>
              </a:spcBef>
              <a:spcAft>
                <a:spcPct val="0"/>
              </a:spcAft>
              <a:defRPr sz="2400">
                <a:solidFill>
                  <a:schemeClr val="tx1"/>
                </a:solidFill>
                <a:latin typeface="Times New Roman" charset="0"/>
                <a:ea typeface="ＭＳ Ｐゴシック" charset="0"/>
              </a:defRPr>
            </a:lvl6pPr>
            <a:lvl7pPr fontAlgn="base">
              <a:spcBef>
                <a:spcPct val="0"/>
              </a:spcBef>
              <a:spcAft>
                <a:spcPct val="0"/>
              </a:spcAft>
              <a:defRPr sz="2400">
                <a:solidFill>
                  <a:schemeClr val="tx1"/>
                </a:solidFill>
                <a:latin typeface="Times New Roman" charset="0"/>
                <a:ea typeface="ＭＳ Ｐゴシック" charset="0"/>
              </a:defRPr>
            </a:lvl7pPr>
            <a:lvl8pPr fontAlgn="base">
              <a:spcBef>
                <a:spcPct val="0"/>
              </a:spcBef>
              <a:spcAft>
                <a:spcPct val="0"/>
              </a:spcAft>
              <a:defRPr sz="2400">
                <a:solidFill>
                  <a:schemeClr val="tx1"/>
                </a:solidFill>
                <a:latin typeface="Times New Roman" charset="0"/>
                <a:ea typeface="ＭＳ Ｐゴシック" charset="0"/>
              </a:defRPr>
            </a:lvl8pPr>
            <a:lvl9pPr fontAlgn="base">
              <a:spcBef>
                <a:spcPct val="0"/>
              </a:spcBef>
              <a:spcAft>
                <a:spcPct val="0"/>
              </a:spcAft>
              <a:defRPr sz="2400">
                <a:solidFill>
                  <a:schemeClr val="tx1"/>
                </a:solidFill>
                <a:latin typeface="Times New Roman" charset="0"/>
                <a:ea typeface="ＭＳ Ｐゴシック" charset="0"/>
              </a:defRPr>
            </a:lvl9pPr>
          </a:lstStyle>
          <a:p>
            <a:pPr eaLnBrk="0" hangingPunct="0">
              <a:defRPr/>
            </a:pPr>
            <a:r>
              <a:rPr lang="en-US" sz="1400">
                <a:latin typeface="Arial" charset="0"/>
              </a:rPr>
              <a:t>* </a:t>
            </a:r>
            <a:r>
              <a:rPr lang="en-US" sz="1400"/>
              <a:t>Enterprises: Networked entities spanning multiple organizational units (program enterprises, divisions, multi-divisional companies, government agencies or departments)</a:t>
            </a:r>
          </a:p>
        </p:txBody>
      </p:sp>
      <p:sp>
        <p:nvSpPr>
          <p:cNvPr id="368649" name="Text Box 9">
            <a:extLst>
              <a:ext uri="{FF2B5EF4-FFF2-40B4-BE49-F238E27FC236}">
                <a16:creationId xmlns:a16="http://schemas.microsoft.com/office/drawing/2014/main" id="{381D68FA-5A47-2676-EC0D-DF2BC0A094E0}"/>
              </a:ext>
            </a:extLst>
          </p:cNvPr>
          <p:cNvSpPr txBox="1">
            <a:spLocks noChangeArrowheads="1"/>
          </p:cNvSpPr>
          <p:nvPr/>
        </p:nvSpPr>
        <p:spPr bwMode="auto">
          <a:xfrm>
            <a:off x="7239000" y="4876800"/>
            <a:ext cx="1962150" cy="9429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defRPr/>
            </a:pPr>
            <a:r>
              <a:rPr lang="en-US">
                <a:latin typeface="Times New Roman" charset="0"/>
                <a:ea typeface="ＭＳ Ｐゴシック" charset="0"/>
              </a:rPr>
              <a:t>Acknowledgement:</a:t>
            </a:r>
          </a:p>
          <a:p>
            <a:pPr>
              <a:defRPr/>
            </a:pPr>
            <a:r>
              <a:rPr lang="en-US">
                <a:latin typeface="Times New Roman" charset="0"/>
                <a:ea typeface="ＭＳ Ｐゴシック" charset="0"/>
              </a:rPr>
              <a:t>Graphic courtesy of </a:t>
            </a:r>
          </a:p>
          <a:p>
            <a:pPr>
              <a:defRPr/>
            </a:pPr>
            <a:r>
              <a:rPr lang="en-US">
                <a:latin typeface="Times New Roman" charset="0"/>
                <a:ea typeface="ＭＳ Ｐゴシック" charset="0"/>
              </a:rPr>
              <a:t>Dr Kenneth Hoffman,</a:t>
            </a:r>
          </a:p>
          <a:p>
            <a:pPr>
              <a:defRPr/>
            </a:pPr>
            <a:r>
              <a:rPr lang="en-US">
                <a:latin typeface="Times New Roman" charset="0"/>
                <a:ea typeface="ＭＳ Ｐゴシック" charset="0"/>
              </a:rPr>
              <a:t>MITRE (2007)</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a:extLst>
              <a:ext uri="{FF2B5EF4-FFF2-40B4-BE49-F238E27FC236}">
                <a16:creationId xmlns:a16="http://schemas.microsoft.com/office/drawing/2014/main" id="{FD7DD665-7C95-ADA4-309C-0F662E193A8E}"/>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7" name="Footer Placeholder 4">
            <a:extLst>
              <a:ext uri="{FF2B5EF4-FFF2-40B4-BE49-F238E27FC236}">
                <a16:creationId xmlns:a16="http://schemas.microsoft.com/office/drawing/2014/main" id="{6B46EE64-89C0-EB1A-30CB-84AD92F7DA06}"/>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69DABA82-9364-E441-805C-5B7C55BFF781}" type="slidenum">
              <a:rPr lang="en-US" altLang="en-US" sz="1200"/>
              <a:pPr eaLnBrk="1" hangingPunct="1"/>
              <a:t>7</a:t>
            </a:fld>
            <a:endParaRPr lang="en-US" altLang="en-US" sz="1200"/>
          </a:p>
        </p:txBody>
      </p:sp>
      <p:sp>
        <p:nvSpPr>
          <p:cNvPr id="717826" name="Rectangle 2">
            <a:extLst>
              <a:ext uri="{FF2B5EF4-FFF2-40B4-BE49-F238E27FC236}">
                <a16:creationId xmlns:a16="http://schemas.microsoft.com/office/drawing/2014/main" id="{385F4E50-0728-0F67-CE55-04A6437DAE05}"/>
              </a:ext>
            </a:extLst>
          </p:cNvPr>
          <p:cNvSpPr>
            <a:spLocks noGrp="1" noChangeArrowheads="1"/>
          </p:cNvSpPr>
          <p:nvPr>
            <p:ph type="title"/>
          </p:nvPr>
        </p:nvSpPr>
        <p:spPr>
          <a:xfrm>
            <a:off x="1295400" y="0"/>
            <a:ext cx="7467600" cy="838200"/>
          </a:xfrm>
        </p:spPr>
        <p:txBody>
          <a:bodyPr/>
          <a:lstStyle/>
          <a:p>
            <a:pPr eaLnBrk="1" hangingPunct="1"/>
            <a:r>
              <a:rPr lang="en-US" altLang="en-US" sz="2800"/>
              <a:t>Enterprise Architecture</a:t>
            </a:r>
          </a:p>
        </p:txBody>
      </p:sp>
      <p:sp>
        <p:nvSpPr>
          <p:cNvPr id="717827" name="Rectangle 3">
            <a:extLst>
              <a:ext uri="{FF2B5EF4-FFF2-40B4-BE49-F238E27FC236}">
                <a16:creationId xmlns:a16="http://schemas.microsoft.com/office/drawing/2014/main" id="{3CF17540-DE0D-31AD-169E-DE61702762BC}"/>
              </a:ext>
            </a:extLst>
          </p:cNvPr>
          <p:cNvSpPr>
            <a:spLocks noGrp="1" noChangeArrowheads="1"/>
          </p:cNvSpPr>
          <p:nvPr>
            <p:ph type="body" idx="1"/>
          </p:nvPr>
        </p:nvSpPr>
        <p:spPr>
          <a:xfrm>
            <a:off x="228600" y="1828800"/>
            <a:ext cx="8229600" cy="5029200"/>
          </a:xfrm>
        </p:spPr>
        <p:txBody>
          <a:bodyPr/>
          <a:lstStyle/>
          <a:p>
            <a:pPr eaLnBrk="1" hangingPunct="1">
              <a:lnSpc>
                <a:spcPct val="90000"/>
              </a:lnSpc>
            </a:pPr>
            <a:r>
              <a:rPr lang="en-US" altLang="en-US" sz="2000" i="1">
                <a:solidFill>
                  <a:schemeClr val="tx2"/>
                </a:solidFill>
              </a:rPr>
              <a:t>Enterprise architecture</a:t>
            </a:r>
            <a:r>
              <a:rPr lang="en-US" altLang="en-US" sz="1600"/>
              <a:t> </a:t>
            </a:r>
          </a:p>
          <a:p>
            <a:pPr lvl="1" eaLnBrk="1" hangingPunct="1">
              <a:lnSpc>
                <a:spcPct val="90000"/>
              </a:lnSpc>
            </a:pPr>
            <a:r>
              <a:rPr lang="en-US" altLang="en-US" sz="1400"/>
              <a:t>Main source of an organization</a:t>
            </a:r>
            <a:r>
              <a:rPr lang="ja-JP" altLang="en-US" sz="1400">
                <a:latin typeface="Arial" panose="020B0604020202020204" pitchFamily="34" charset="0"/>
              </a:rPr>
              <a:t>’</a:t>
            </a:r>
            <a:r>
              <a:rPr lang="en-US" altLang="ja-JP" sz="1400"/>
              <a:t>s dynamic competitive advantage; basic idea: can improve an organization</a:t>
            </a:r>
            <a:r>
              <a:rPr lang="ja-JP" altLang="en-US" sz="1400">
                <a:latin typeface="Arial" panose="020B0604020202020204" pitchFamily="34" charset="0"/>
              </a:rPr>
              <a:t>’</a:t>
            </a:r>
            <a:r>
              <a:rPr lang="en-US" altLang="ja-JP" sz="1400"/>
              <a:t>s performance by altering its design</a:t>
            </a:r>
          </a:p>
          <a:p>
            <a:pPr lvl="1" eaLnBrk="1" hangingPunct="1">
              <a:lnSpc>
                <a:spcPct val="90000"/>
              </a:lnSpc>
            </a:pPr>
            <a:r>
              <a:rPr lang="en-US" altLang="en-US" sz="1400"/>
              <a:t>Outgrowth of concept of </a:t>
            </a:r>
            <a:r>
              <a:rPr lang="ja-JP" altLang="en-US" sz="1400">
                <a:latin typeface="Arial" panose="020B0604020202020204" pitchFamily="34" charset="0"/>
              </a:rPr>
              <a:t>“</a:t>
            </a:r>
            <a:r>
              <a:rPr lang="en-US" altLang="ja-JP" sz="1400"/>
              <a:t>organizational design,</a:t>
            </a:r>
            <a:r>
              <a:rPr lang="ja-JP" altLang="en-US" sz="1400">
                <a:latin typeface="Arial" panose="020B0604020202020204" pitchFamily="34" charset="0"/>
              </a:rPr>
              <a:t>”</a:t>
            </a:r>
            <a:r>
              <a:rPr lang="en-US" altLang="ja-JP" sz="1400"/>
              <a:t> a dominant theme in theory over many decades </a:t>
            </a:r>
          </a:p>
          <a:p>
            <a:pPr lvl="1" eaLnBrk="1" hangingPunct="1">
              <a:lnSpc>
                <a:spcPct val="90000"/>
              </a:lnSpc>
            </a:pPr>
            <a:r>
              <a:rPr lang="en-US" altLang="en-US" sz="1400"/>
              <a:t>Idea of </a:t>
            </a:r>
            <a:r>
              <a:rPr lang="ja-JP" altLang="en-US" sz="1400">
                <a:latin typeface="Arial" panose="020B0604020202020204" pitchFamily="34" charset="0"/>
              </a:rPr>
              <a:t>“</a:t>
            </a:r>
            <a:r>
              <a:rPr lang="en-US" altLang="ja-JP" sz="1400"/>
              <a:t>architecture</a:t>
            </a:r>
            <a:r>
              <a:rPr lang="ja-JP" altLang="en-US" sz="1400">
                <a:latin typeface="Arial" panose="020B0604020202020204" pitchFamily="34" charset="0"/>
              </a:rPr>
              <a:t>”</a:t>
            </a:r>
            <a:r>
              <a:rPr lang="en-US" altLang="ja-JP" sz="1400"/>
              <a:t> of complex systems due to Simon (1962)</a:t>
            </a:r>
          </a:p>
          <a:p>
            <a:pPr lvl="1" eaLnBrk="1" hangingPunct="1">
              <a:lnSpc>
                <a:spcPct val="90000"/>
              </a:lnSpc>
            </a:pPr>
            <a:r>
              <a:rPr lang="en-US" altLang="en-US" sz="1400"/>
              <a:t>Can be captured by using a variety of methods (natural language, causal loops)</a:t>
            </a:r>
          </a:p>
          <a:p>
            <a:pPr lvl="1" eaLnBrk="1" hangingPunct="1">
              <a:lnSpc>
                <a:spcPct val="90000"/>
              </a:lnSpc>
            </a:pPr>
            <a:r>
              <a:rPr lang="en-US" altLang="en-US" sz="1400"/>
              <a:t>There is no </a:t>
            </a:r>
            <a:r>
              <a:rPr lang="ja-JP" altLang="en-US" sz="1400">
                <a:latin typeface="Arial" panose="020B0604020202020204" pitchFamily="34" charset="0"/>
              </a:rPr>
              <a:t>“</a:t>
            </a:r>
            <a:r>
              <a:rPr lang="en-US" altLang="ja-JP" sz="1400"/>
              <a:t>best</a:t>
            </a:r>
            <a:r>
              <a:rPr lang="ja-JP" altLang="en-US" sz="1400">
                <a:latin typeface="Arial" panose="020B0604020202020204" pitchFamily="34" charset="0"/>
              </a:rPr>
              <a:t>”</a:t>
            </a:r>
            <a:r>
              <a:rPr lang="en-US" altLang="ja-JP" sz="1400"/>
              <a:t> enterprise architecture for/under all circumstances</a:t>
            </a:r>
          </a:p>
          <a:p>
            <a:pPr lvl="1" eaLnBrk="1" hangingPunct="1">
              <a:lnSpc>
                <a:spcPct val="90000"/>
              </a:lnSpc>
            </a:pPr>
            <a:r>
              <a:rPr lang="en-US" altLang="en-US" sz="1400"/>
              <a:t>There is no </a:t>
            </a:r>
            <a:r>
              <a:rPr lang="ja-JP" altLang="en-US" sz="1400">
                <a:latin typeface="Arial" panose="020B0604020202020204" pitchFamily="34" charset="0"/>
              </a:rPr>
              <a:t>“</a:t>
            </a:r>
            <a:r>
              <a:rPr lang="en-US" altLang="ja-JP" sz="1400"/>
              <a:t>perfect</a:t>
            </a:r>
            <a:r>
              <a:rPr lang="ja-JP" altLang="en-US" sz="1400">
                <a:latin typeface="Arial" panose="020B0604020202020204" pitchFamily="34" charset="0"/>
              </a:rPr>
              <a:t>”</a:t>
            </a:r>
            <a:r>
              <a:rPr lang="en-US" altLang="ja-JP" sz="1400"/>
              <a:t> theory of enterprise architecture</a:t>
            </a:r>
          </a:p>
          <a:p>
            <a:pPr eaLnBrk="1" hangingPunct="1">
              <a:lnSpc>
                <a:spcPct val="90000"/>
              </a:lnSpc>
            </a:pPr>
            <a:r>
              <a:rPr lang="en-US" altLang="en-US" sz="2000" i="1">
                <a:solidFill>
                  <a:schemeClr val="tx2"/>
                </a:solidFill>
              </a:rPr>
              <a:t>Enterprise architecture model</a:t>
            </a:r>
          </a:p>
          <a:p>
            <a:pPr lvl="1" eaLnBrk="1" hangingPunct="1">
              <a:lnSpc>
                <a:spcPct val="90000"/>
              </a:lnSpc>
            </a:pPr>
            <a:r>
              <a:rPr lang="en-US" altLang="en-US" sz="1400"/>
              <a:t>High-level formal abstract </a:t>
            </a:r>
            <a:r>
              <a:rPr lang="ja-JP" altLang="en-US" sz="1400">
                <a:latin typeface="Arial" panose="020B0604020202020204" pitchFamily="34" charset="0"/>
              </a:rPr>
              <a:t>“</a:t>
            </a:r>
            <a:r>
              <a:rPr lang="en-US" altLang="ja-JP" sz="1400"/>
              <a:t>causal</a:t>
            </a:r>
            <a:r>
              <a:rPr lang="ja-JP" altLang="en-US" sz="1400">
                <a:latin typeface="Arial" panose="020B0604020202020204" pitchFamily="34" charset="0"/>
              </a:rPr>
              <a:t>”</a:t>
            </a:r>
            <a:r>
              <a:rPr lang="en-US" altLang="ja-JP" sz="1400"/>
              <a:t> representation of an enterprise</a:t>
            </a:r>
            <a:r>
              <a:rPr lang="ja-JP" altLang="en-US" sz="1400">
                <a:latin typeface="Arial" panose="020B0604020202020204" pitchFamily="34" charset="0"/>
              </a:rPr>
              <a:t>’</a:t>
            </a:r>
            <a:r>
              <a:rPr lang="en-US" altLang="ja-JP" sz="1400"/>
              <a:t>s architecture</a:t>
            </a:r>
          </a:p>
          <a:p>
            <a:pPr lvl="1" eaLnBrk="1" hangingPunct="1">
              <a:lnSpc>
                <a:spcPct val="90000"/>
              </a:lnSpc>
            </a:pPr>
            <a:r>
              <a:rPr lang="en-US" altLang="en-US" sz="1400"/>
              <a:t>Can be developed by employing a number of computational modeling techniques </a:t>
            </a:r>
          </a:p>
          <a:p>
            <a:pPr lvl="1" eaLnBrk="1" hangingPunct="1">
              <a:lnSpc>
                <a:spcPct val="90000"/>
              </a:lnSpc>
            </a:pPr>
            <a:r>
              <a:rPr lang="en-US" altLang="en-US" sz="1400"/>
              <a:t>Different from, but complementary with, </a:t>
            </a:r>
            <a:r>
              <a:rPr lang="ja-JP" altLang="en-US" sz="1400">
                <a:latin typeface="Arial" panose="020B0604020202020204" pitchFamily="34" charset="0"/>
              </a:rPr>
              <a:t>“</a:t>
            </a:r>
            <a:r>
              <a:rPr lang="en-US" altLang="ja-JP" sz="1400"/>
              <a:t>enterprise architecture reference frameworks</a:t>
            </a:r>
            <a:r>
              <a:rPr lang="ja-JP" altLang="en-US" sz="1400">
                <a:latin typeface="Arial" panose="020B0604020202020204" pitchFamily="34" charset="0"/>
              </a:rPr>
              <a:t>”</a:t>
            </a:r>
            <a:r>
              <a:rPr lang="en-US" altLang="ja-JP" sz="1400"/>
              <a:t> (e.g. Zachman, DODAF, FEA, AFEAF) -- typically concerned with enterprise information system architecture frameworks supporting business processes; commonly employ various </a:t>
            </a:r>
            <a:r>
              <a:rPr lang="ja-JP" altLang="en-US" sz="1400">
                <a:latin typeface="Arial" panose="020B0604020202020204" pitchFamily="34" charset="0"/>
              </a:rPr>
              <a:t>“</a:t>
            </a:r>
            <a:r>
              <a:rPr lang="en-US" altLang="ja-JP" sz="1400"/>
              <a:t>views</a:t>
            </a:r>
            <a:r>
              <a:rPr lang="ja-JP" altLang="en-US" sz="1400">
                <a:latin typeface="Arial" panose="020B0604020202020204" pitchFamily="34" charset="0"/>
              </a:rPr>
              <a:t>”</a:t>
            </a:r>
            <a:endParaRPr lang="en-US" altLang="ja-JP" sz="1200"/>
          </a:p>
          <a:p>
            <a:pPr eaLnBrk="1" hangingPunct="1">
              <a:lnSpc>
                <a:spcPct val="90000"/>
              </a:lnSpc>
            </a:pPr>
            <a:r>
              <a:rPr lang="en-US" altLang="en-US" sz="2000" i="1">
                <a:solidFill>
                  <a:schemeClr val="tx2"/>
                </a:solidFill>
              </a:rPr>
              <a:t>Enterprise architecture design</a:t>
            </a:r>
          </a:p>
          <a:p>
            <a:pPr lvl="1" eaLnBrk="1" hangingPunct="1">
              <a:lnSpc>
                <a:spcPct val="90000"/>
              </a:lnSpc>
            </a:pPr>
            <a:r>
              <a:rPr lang="en-US" altLang="en-US" sz="1400"/>
              <a:t>As a noun:  Design of an enterprise</a:t>
            </a:r>
            <a:r>
              <a:rPr lang="ja-JP" altLang="en-US" sz="1400">
                <a:latin typeface="Arial" panose="020B0604020202020204" pitchFamily="34" charset="0"/>
              </a:rPr>
              <a:t>’</a:t>
            </a:r>
            <a:r>
              <a:rPr lang="en-US" altLang="ja-JP" sz="1400"/>
              <a:t>s architecture that can be revealed &amp; understood</a:t>
            </a:r>
          </a:p>
          <a:p>
            <a:pPr lvl="1" eaLnBrk="1" hangingPunct="1">
              <a:lnSpc>
                <a:spcPct val="90000"/>
              </a:lnSpc>
            </a:pPr>
            <a:r>
              <a:rPr lang="en-US" altLang="en-US" sz="1400"/>
              <a:t>As a verb: Proactive process of designing an enterprise</a:t>
            </a:r>
            <a:r>
              <a:rPr lang="ja-JP" altLang="en-US" sz="1400">
                <a:latin typeface="Arial" panose="020B0604020202020204" pitchFamily="34" charset="0"/>
              </a:rPr>
              <a:t>’</a:t>
            </a:r>
            <a:r>
              <a:rPr lang="en-US" altLang="ja-JP" sz="1400"/>
              <a:t>s future-state architecture</a:t>
            </a:r>
          </a:p>
          <a:p>
            <a:pPr eaLnBrk="1" hangingPunct="1">
              <a:lnSpc>
                <a:spcPct val="90000"/>
              </a:lnSpc>
            </a:pPr>
            <a:endParaRPr lang="en-US" altLang="en-US" sz="1200"/>
          </a:p>
          <a:p>
            <a:pPr eaLnBrk="1" hangingPunct="1">
              <a:lnSpc>
                <a:spcPct val="90000"/>
              </a:lnSpc>
            </a:pPr>
            <a:endParaRPr lang="en-US" altLang="en-US" sz="1200">
              <a:solidFill>
                <a:srgbClr val="1F1F60"/>
              </a:solidFill>
            </a:endParaRPr>
          </a:p>
          <a:p>
            <a:pPr eaLnBrk="1" hangingPunct="1">
              <a:lnSpc>
                <a:spcPct val="90000"/>
              </a:lnSpc>
            </a:pPr>
            <a:endParaRPr lang="en-US" altLang="en-US" sz="1200"/>
          </a:p>
        </p:txBody>
      </p:sp>
      <p:sp>
        <p:nvSpPr>
          <p:cNvPr id="717828" name="Text Box 4">
            <a:extLst>
              <a:ext uri="{FF2B5EF4-FFF2-40B4-BE49-F238E27FC236}">
                <a16:creationId xmlns:a16="http://schemas.microsoft.com/office/drawing/2014/main" id="{233FF64E-9189-0284-858A-1DF8DAD80683}"/>
              </a:ext>
            </a:extLst>
          </p:cNvPr>
          <p:cNvSpPr txBox="1">
            <a:spLocks noChangeArrowheads="1"/>
          </p:cNvSpPr>
          <p:nvPr/>
        </p:nvSpPr>
        <p:spPr bwMode="auto">
          <a:xfrm>
            <a:off x="152400" y="838200"/>
            <a:ext cx="8839200" cy="838200"/>
          </a:xfrm>
          <a:prstGeom prst="rect">
            <a:avLst/>
          </a:prstGeom>
          <a:noFill/>
          <a:ln w="12700" cap="sq">
            <a:solidFill>
              <a:schemeClr val="tx2"/>
            </a:solidFill>
            <a:miter lim="800000"/>
            <a:headEnd type="none" w="sm" len="sm"/>
            <a:tailEnd type="none" w="sm" len="sm"/>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r>
              <a:rPr lang="en-US" altLang="en-US" sz="1600" b="1" i="1">
                <a:solidFill>
                  <a:schemeClr val="tx2"/>
                </a:solidFill>
              </a:rPr>
              <a:t>Working definition:</a:t>
            </a:r>
            <a:r>
              <a:rPr lang="en-US" altLang="en-US" sz="1600" b="1">
                <a:solidFill>
                  <a:srgbClr val="001A5D"/>
                </a:solidFill>
              </a:rPr>
              <a:t> </a:t>
            </a:r>
            <a:r>
              <a:rPr lang="en-US" altLang="en-US" sz="1600" i="1"/>
              <a:t>An enterprise</a:t>
            </a:r>
            <a:r>
              <a:rPr lang="ja-JP" altLang="en-US" sz="1600" i="1"/>
              <a:t>’</a:t>
            </a:r>
            <a:r>
              <a:rPr lang="en-US" altLang="ja-JP" sz="1600" i="1"/>
              <a:t>s holistic design (gestalt, pattern): (a) revealing the configuration of its purpose, structure, performance, and context; (b) showing its essential elements and the relationships among them; and (c ) mapping its interactions with its external environment, as both co-evolve over time.</a:t>
            </a:r>
            <a:endParaRPr lang="en-US" altLang="en-US" sz="1600"/>
          </a:p>
        </p:txBody>
      </p:sp>
      <p:sp>
        <p:nvSpPr>
          <p:cNvPr id="717829" name="Text Box 5">
            <a:extLst>
              <a:ext uri="{FF2B5EF4-FFF2-40B4-BE49-F238E27FC236}">
                <a16:creationId xmlns:a16="http://schemas.microsoft.com/office/drawing/2014/main" id="{DA1CF1D7-2475-0E7E-3117-5D473FF459C3}"/>
              </a:ext>
            </a:extLst>
          </p:cNvPr>
          <p:cNvSpPr txBox="1">
            <a:spLocks noChangeArrowheads="1"/>
          </p:cNvSpPr>
          <p:nvPr/>
        </p:nvSpPr>
        <p:spPr bwMode="auto">
          <a:xfrm>
            <a:off x="5927725" y="4541838"/>
            <a:ext cx="184150"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endParaRPr lang="en-US" sz="1800">
              <a:latin typeface="Times New Roman" charset="0"/>
              <a:ea typeface="ＭＳ Ｐゴシック"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3">
            <a:extLst>
              <a:ext uri="{FF2B5EF4-FFF2-40B4-BE49-F238E27FC236}">
                <a16:creationId xmlns:a16="http://schemas.microsoft.com/office/drawing/2014/main" id="{A8B82332-48E1-3B9D-26F0-D6C0E0E51324}"/>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10" name="Footer Placeholder 4">
            <a:extLst>
              <a:ext uri="{FF2B5EF4-FFF2-40B4-BE49-F238E27FC236}">
                <a16:creationId xmlns:a16="http://schemas.microsoft.com/office/drawing/2014/main" id="{E5A4F077-1D59-724D-D0B0-1B3C377CF8FF}"/>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133AB70B-7A57-C64D-801C-ED4CAAC84EA3}" type="slidenum">
              <a:rPr lang="en-US" altLang="en-US" sz="1200"/>
              <a:pPr eaLnBrk="1" hangingPunct="1"/>
              <a:t>8</a:t>
            </a:fld>
            <a:endParaRPr lang="en-US" altLang="en-US" sz="1200"/>
          </a:p>
        </p:txBody>
      </p:sp>
      <p:sp>
        <p:nvSpPr>
          <p:cNvPr id="384002" name="Rectangle 2">
            <a:extLst>
              <a:ext uri="{FF2B5EF4-FFF2-40B4-BE49-F238E27FC236}">
                <a16:creationId xmlns:a16="http://schemas.microsoft.com/office/drawing/2014/main" id="{CCB1D27A-1C9E-FE91-EDB5-60A5D3FD7056}"/>
              </a:ext>
            </a:extLst>
          </p:cNvPr>
          <p:cNvSpPr>
            <a:spLocks noGrp="1" noChangeArrowheads="1"/>
          </p:cNvSpPr>
          <p:nvPr>
            <p:ph type="title"/>
          </p:nvPr>
        </p:nvSpPr>
        <p:spPr/>
        <p:txBody>
          <a:bodyPr/>
          <a:lstStyle/>
          <a:p>
            <a:pPr eaLnBrk="1" hangingPunct="1">
              <a:defRPr/>
            </a:pPr>
            <a:r>
              <a:rPr lang="en-US" sz="3200"/>
              <a:t>Enterprise Transformation Process  </a:t>
            </a:r>
            <a:br>
              <a:rPr lang="en-US" sz="3200"/>
            </a:br>
            <a:r>
              <a:rPr lang="en-US" sz="3200"/>
              <a:t>Generalized Current Model*</a:t>
            </a:r>
            <a:endParaRPr lang="en-US"/>
          </a:p>
        </p:txBody>
      </p:sp>
      <p:sp>
        <p:nvSpPr>
          <p:cNvPr id="384003" name="Rectangle 3">
            <a:extLst>
              <a:ext uri="{FF2B5EF4-FFF2-40B4-BE49-F238E27FC236}">
                <a16:creationId xmlns:a16="http://schemas.microsoft.com/office/drawing/2014/main" id="{686BB040-7A81-9550-9D45-5D3C88865955}"/>
              </a:ext>
            </a:extLst>
          </p:cNvPr>
          <p:cNvSpPr>
            <a:spLocks noChangeArrowheads="1"/>
          </p:cNvSpPr>
          <p:nvPr/>
        </p:nvSpPr>
        <p:spPr bwMode="auto">
          <a:xfrm>
            <a:off x="292100" y="1422400"/>
            <a:ext cx="2844800" cy="914400"/>
          </a:xfrm>
          <a:prstGeom prst="rect">
            <a:avLst/>
          </a:prstGeom>
          <a:solidFill>
            <a:srgbClr val="4BCCBF"/>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en-US" sz="2400">
                <a:solidFill>
                  <a:schemeClr val="tx2"/>
                </a:solidFill>
                <a:latin typeface="Arial" charset="0"/>
                <a:ea typeface="ＭＳ Ｐゴシック" charset="0"/>
              </a:rPr>
              <a:t>Current State</a:t>
            </a:r>
          </a:p>
        </p:txBody>
      </p:sp>
      <p:sp>
        <p:nvSpPr>
          <p:cNvPr id="384004" name="Rectangle 4">
            <a:extLst>
              <a:ext uri="{FF2B5EF4-FFF2-40B4-BE49-F238E27FC236}">
                <a16:creationId xmlns:a16="http://schemas.microsoft.com/office/drawing/2014/main" id="{5FB5A84F-50A5-0776-920C-2459FEAACFB8}"/>
              </a:ext>
            </a:extLst>
          </p:cNvPr>
          <p:cNvSpPr>
            <a:spLocks noChangeArrowheads="1"/>
          </p:cNvSpPr>
          <p:nvPr/>
        </p:nvSpPr>
        <p:spPr bwMode="auto">
          <a:xfrm>
            <a:off x="5791200" y="1397000"/>
            <a:ext cx="2959100" cy="901700"/>
          </a:xfrm>
          <a:prstGeom prst="rect">
            <a:avLst/>
          </a:prstGeom>
          <a:solidFill>
            <a:srgbClr val="4BCCBF"/>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en-US" sz="2400">
                <a:solidFill>
                  <a:schemeClr val="tx2"/>
                </a:solidFill>
                <a:latin typeface="Arial" charset="0"/>
                <a:ea typeface="ＭＳ Ｐゴシック" charset="0"/>
              </a:rPr>
              <a:t>Desired Future State</a:t>
            </a:r>
            <a:endParaRPr lang="en-US" sz="2400">
              <a:latin typeface="Arial" charset="0"/>
              <a:ea typeface="ＭＳ Ｐゴシック" charset="0"/>
            </a:endParaRPr>
          </a:p>
        </p:txBody>
      </p:sp>
      <p:sp>
        <p:nvSpPr>
          <p:cNvPr id="384005" name="AutoShape 5">
            <a:extLst>
              <a:ext uri="{FF2B5EF4-FFF2-40B4-BE49-F238E27FC236}">
                <a16:creationId xmlns:a16="http://schemas.microsoft.com/office/drawing/2014/main" id="{66BAE163-718B-8E3C-7F27-AFAB082063AE}"/>
              </a:ext>
            </a:extLst>
          </p:cNvPr>
          <p:cNvSpPr>
            <a:spLocks noChangeArrowheads="1"/>
          </p:cNvSpPr>
          <p:nvPr/>
        </p:nvSpPr>
        <p:spPr bwMode="auto">
          <a:xfrm>
            <a:off x="3302000" y="1320800"/>
            <a:ext cx="2386013" cy="1108075"/>
          </a:xfrm>
          <a:prstGeom prst="rightArrow">
            <a:avLst>
              <a:gd name="adj1" fmla="val 50000"/>
              <a:gd name="adj2" fmla="val 53832"/>
            </a:avLst>
          </a:prstGeom>
          <a:solidFill>
            <a:srgbClr val="4BCCBF"/>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lgn="ctr" eaLnBrk="0" hangingPunct="0">
              <a:defRPr/>
            </a:pPr>
            <a:r>
              <a:rPr lang="en-US" sz="2400">
                <a:solidFill>
                  <a:schemeClr val="tx2"/>
                </a:solidFill>
                <a:latin typeface="Arial" charset="0"/>
                <a:ea typeface="ＭＳ Ｐゴシック" charset="0"/>
              </a:rPr>
              <a:t>Transition State</a:t>
            </a:r>
            <a:endParaRPr lang="en-US" sz="2400">
              <a:latin typeface="Arial" charset="0"/>
              <a:ea typeface="ＭＳ Ｐゴシック" charset="0"/>
            </a:endParaRPr>
          </a:p>
        </p:txBody>
      </p:sp>
      <p:sp>
        <p:nvSpPr>
          <p:cNvPr id="384006" name="Text Box 6">
            <a:extLst>
              <a:ext uri="{FF2B5EF4-FFF2-40B4-BE49-F238E27FC236}">
                <a16:creationId xmlns:a16="http://schemas.microsoft.com/office/drawing/2014/main" id="{CE755123-CA50-1132-9AE3-24082420400B}"/>
              </a:ext>
            </a:extLst>
          </p:cNvPr>
          <p:cNvSpPr txBox="1">
            <a:spLocks noChangeArrowheads="1"/>
          </p:cNvSpPr>
          <p:nvPr/>
        </p:nvSpPr>
        <p:spPr bwMode="auto">
          <a:xfrm>
            <a:off x="185738" y="6096000"/>
            <a:ext cx="7586662"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sz="1200">
                <a:latin typeface="Times New Roman" charset="0"/>
                <a:ea typeface="ＭＳ Ｐゴシック" charset="0"/>
              </a:rPr>
              <a:t>*For the current process description, see David A. Nadler, </a:t>
            </a:r>
            <a:r>
              <a:rPr lang="en-US" sz="1200" i="1">
                <a:latin typeface="Times New Roman" charset="0"/>
                <a:ea typeface="ＭＳ Ｐゴシック" charset="0"/>
              </a:rPr>
              <a:t>et al</a:t>
            </a:r>
            <a:r>
              <a:rPr lang="en-US" sz="1200">
                <a:latin typeface="Times New Roman" charset="0"/>
                <a:ea typeface="ＭＳ Ｐゴシック" charset="0"/>
              </a:rPr>
              <a:t>.,</a:t>
            </a:r>
            <a:r>
              <a:rPr lang="en-US" sz="1200" i="1">
                <a:latin typeface="Times New Roman" charset="0"/>
                <a:ea typeface="ＭＳ Ｐゴシック" charset="0"/>
              </a:rPr>
              <a:t>Organizational Architecture: Designs for Changing Organizations</a:t>
            </a:r>
            <a:r>
              <a:rPr lang="en-US" sz="1200">
                <a:latin typeface="Times New Roman" charset="0"/>
                <a:ea typeface="ＭＳ Ｐゴシック" charset="0"/>
              </a:rPr>
              <a:t> (San Francisco: Jossey-Bass, A Wiley Company, 1992), p.64.  </a:t>
            </a:r>
          </a:p>
        </p:txBody>
      </p:sp>
      <p:sp>
        <p:nvSpPr>
          <p:cNvPr id="384007" name="Text Box 7">
            <a:extLst>
              <a:ext uri="{FF2B5EF4-FFF2-40B4-BE49-F238E27FC236}">
                <a16:creationId xmlns:a16="http://schemas.microsoft.com/office/drawing/2014/main" id="{5ABCDDD1-B77A-520E-E583-7731296078C6}"/>
              </a:ext>
            </a:extLst>
          </p:cNvPr>
          <p:cNvSpPr txBox="1">
            <a:spLocks noChangeArrowheads="1"/>
          </p:cNvSpPr>
          <p:nvPr/>
        </p:nvSpPr>
        <p:spPr bwMode="auto">
          <a:xfrm>
            <a:off x="390525" y="2968625"/>
            <a:ext cx="61595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p>
            <a:pPr algn="ctr" eaLnBrk="0" hangingPunct="0">
              <a:defRPr/>
            </a:pPr>
            <a:endParaRPr lang="en-US" sz="2400">
              <a:latin typeface="Arial" charset="0"/>
              <a:ea typeface="ＭＳ Ｐゴシック" charset="0"/>
            </a:endParaRPr>
          </a:p>
        </p:txBody>
      </p:sp>
      <p:sp>
        <p:nvSpPr>
          <p:cNvPr id="384015" name="Rectangle 15">
            <a:extLst>
              <a:ext uri="{FF2B5EF4-FFF2-40B4-BE49-F238E27FC236}">
                <a16:creationId xmlns:a16="http://schemas.microsoft.com/office/drawing/2014/main" id="{85AC5894-13F2-9204-1DFC-D3A64402F5CD}"/>
              </a:ext>
            </a:extLst>
          </p:cNvPr>
          <p:cNvSpPr>
            <a:spLocks noGrp="1" noChangeArrowheads="1"/>
          </p:cNvSpPr>
          <p:nvPr>
            <p:ph type="body" idx="1"/>
          </p:nvPr>
        </p:nvSpPr>
        <p:spPr>
          <a:xfrm>
            <a:off x="381000" y="2590800"/>
            <a:ext cx="8534400" cy="3505200"/>
          </a:xfrm>
        </p:spPr>
        <p:txBody>
          <a:bodyPr/>
          <a:lstStyle/>
          <a:p>
            <a:pPr eaLnBrk="1" hangingPunct="1">
              <a:buFont typeface="Wingdings" charset="0"/>
              <a:buChar char="n"/>
              <a:defRPr/>
            </a:pPr>
            <a:r>
              <a:rPr lang="en-US" sz="2400"/>
              <a:t>Planning:</a:t>
            </a:r>
            <a:r>
              <a:rPr lang="en-US"/>
              <a:t> </a:t>
            </a:r>
            <a:r>
              <a:rPr lang="en-US" sz="2000"/>
              <a:t>Define the </a:t>
            </a:r>
            <a:r>
              <a:rPr lang="en-US" sz="2000" i="1">
                <a:solidFill>
                  <a:schemeClr val="tx2"/>
                </a:solidFill>
              </a:rPr>
              <a:t>current-state</a:t>
            </a:r>
            <a:r>
              <a:rPr lang="en-US" sz="2000"/>
              <a:t> and the </a:t>
            </a:r>
            <a:r>
              <a:rPr lang="en-US" sz="2000" i="1">
                <a:solidFill>
                  <a:schemeClr val="tx2"/>
                </a:solidFill>
              </a:rPr>
              <a:t>desired future state</a:t>
            </a:r>
            <a:endParaRPr lang="en-US" sz="2000"/>
          </a:p>
          <a:p>
            <a:pPr eaLnBrk="1" hangingPunct="1">
              <a:buFont typeface="Wingdings" charset="0"/>
              <a:buChar char="n"/>
              <a:defRPr/>
            </a:pPr>
            <a:r>
              <a:rPr lang="en-US" sz="2400"/>
              <a:t>Implementation:</a:t>
            </a:r>
            <a:r>
              <a:rPr lang="en-US"/>
              <a:t> </a:t>
            </a:r>
            <a:r>
              <a:rPr lang="en-US" sz="2000" i="1">
                <a:solidFill>
                  <a:schemeClr val="tx2"/>
                </a:solidFill>
              </a:rPr>
              <a:t>Transition state</a:t>
            </a:r>
            <a:r>
              <a:rPr lang="en-US" sz="2000"/>
              <a:t> -- concerted action to move the enterprise from the </a:t>
            </a:r>
            <a:r>
              <a:rPr lang="en-US" sz="2000" i="1"/>
              <a:t>current-state</a:t>
            </a:r>
            <a:r>
              <a:rPr lang="en-US" sz="2000"/>
              <a:t> to the </a:t>
            </a:r>
            <a:r>
              <a:rPr lang="en-US" sz="2000" i="1"/>
              <a:t>desired future-state</a:t>
            </a:r>
            <a:endParaRPr lang="en-US" sz="2000"/>
          </a:p>
          <a:p>
            <a:pPr lvl="1" eaLnBrk="1" hangingPunct="1">
              <a:defRPr/>
            </a:pPr>
            <a:r>
              <a:rPr lang="en-US" sz="2000"/>
              <a:t>Transition state may entail short or long jump</a:t>
            </a:r>
          </a:p>
          <a:p>
            <a:pPr lvl="1" eaLnBrk="1" hangingPunct="1">
              <a:defRPr/>
            </a:pPr>
            <a:r>
              <a:rPr lang="en-US" sz="2000"/>
              <a:t>Transformation implementation process involves the managed process of steering the enterprise through the transition state, by anticipating and addressing the (predictable) problems and challenges along the way. </a:t>
            </a:r>
            <a:endParaRPr lang="en-US" sz="2000" b="1">
              <a:latin typeface="Times New Roman Bold"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EC720101-9D7E-2A2B-B09A-1595C240CF05}"/>
              </a:ext>
            </a:extLst>
          </p:cNvPr>
          <p:cNvSpPr>
            <a:spLocks noGrp="1"/>
          </p:cNvSpPr>
          <p:nvPr>
            <p:ph type="dt" sz="quarter" idx="10"/>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p>
            <a:pPr>
              <a:defRPr/>
            </a:pPr>
            <a:endParaRPr lang="en-US"/>
          </a:p>
          <a:p>
            <a:pPr>
              <a:defRPr/>
            </a:pPr>
            <a:r>
              <a:rPr lang="en-US"/>
              <a:t>09/25-26/08</a:t>
            </a:r>
          </a:p>
        </p:txBody>
      </p:sp>
      <p:sp>
        <p:nvSpPr>
          <p:cNvPr id="5" name="Footer Placeholder 4">
            <a:extLst>
              <a:ext uri="{FF2B5EF4-FFF2-40B4-BE49-F238E27FC236}">
                <a16:creationId xmlns:a16="http://schemas.microsoft.com/office/drawing/2014/main" id="{37AAE8ED-F131-D38B-0FDA-6EBBFB14418C}"/>
              </a:ext>
            </a:extLst>
          </p:cNvPr>
          <p:cNvSpPr>
            <a:spLocks noGrp="1"/>
          </p:cNvSpPr>
          <p:nvPr>
            <p:ph type="ftr" sz="quarter" idx="11"/>
          </p:nvPr>
        </p:nvSpPr>
        <p:spPr>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cap="sq">
                <a:solidFill>
                  <a:schemeClr val="tx1"/>
                </a:solidFill>
                <a:miter lim="800000"/>
                <a:headEnd type="none" w="sm" len="sm"/>
                <a:tailEnd type="none" w="sm" len="sm"/>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a:lstStyle>
            <a:lvl1pPr eaLnBrk="0" hangingPunct="0">
              <a:defRPr sz="1400">
                <a:solidFill>
                  <a:schemeClr val="tx1"/>
                </a:solidFill>
                <a:latin typeface="Times New Roman" panose="02020603050405020304" pitchFamily="18" charset="0"/>
                <a:ea typeface="ＭＳ Ｐゴシック" panose="020B0600070205080204" pitchFamily="34" charset="-128"/>
              </a:defRPr>
            </a:lvl1pPr>
            <a:lvl2pPr marL="742950" indent="-285750" eaLnBrk="0" hangingPunct="0">
              <a:defRPr sz="1400">
                <a:solidFill>
                  <a:schemeClr val="tx1"/>
                </a:solidFill>
                <a:latin typeface="Times New Roman" panose="02020603050405020304" pitchFamily="18" charset="0"/>
                <a:ea typeface="ＭＳ Ｐゴシック" panose="020B0600070205080204" pitchFamily="34" charset="-128"/>
              </a:defRPr>
            </a:lvl2pPr>
            <a:lvl3pPr marL="1143000" indent="-228600" eaLnBrk="0" hangingPunct="0">
              <a:defRPr sz="1400">
                <a:solidFill>
                  <a:schemeClr val="tx1"/>
                </a:solidFill>
                <a:latin typeface="Times New Roman" panose="02020603050405020304" pitchFamily="18" charset="0"/>
                <a:ea typeface="ＭＳ Ｐゴシック" panose="020B0600070205080204" pitchFamily="34" charset="-128"/>
              </a:defRPr>
            </a:lvl3pPr>
            <a:lvl4pPr marL="1600200" indent="-228600" eaLnBrk="0" hangingPunct="0">
              <a:defRPr sz="1400">
                <a:solidFill>
                  <a:schemeClr val="tx1"/>
                </a:solidFill>
                <a:latin typeface="Times New Roman" panose="02020603050405020304" pitchFamily="18" charset="0"/>
                <a:ea typeface="ＭＳ Ｐゴシック" panose="020B0600070205080204" pitchFamily="34" charset="-128"/>
              </a:defRPr>
            </a:lvl4pPr>
            <a:lvl5pPr marL="2057400" indent="-228600" eaLnBrk="0" hangingPunct="0">
              <a:defRPr sz="1400">
                <a:solidFill>
                  <a:schemeClr val="tx1"/>
                </a:solidFill>
                <a:latin typeface="Times New Roman" panose="02020603050405020304" pitchFamily="18" charset="0"/>
                <a:ea typeface="ＭＳ Ｐゴシック" panose="020B0600070205080204" pitchFamily="34" charset="-128"/>
              </a:defRPr>
            </a:lvl5pPr>
            <a:lvl6pPr marL="25146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6pPr>
            <a:lvl7pPr marL="29718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7pPr>
            <a:lvl8pPr marL="34290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8pPr>
            <a:lvl9pPr marL="3886200" indent="-228600" eaLnBrk="0" fontAlgn="base" hangingPunct="0">
              <a:spcBef>
                <a:spcPct val="0"/>
              </a:spcBef>
              <a:spcAft>
                <a:spcPct val="0"/>
              </a:spcAft>
              <a:defRPr sz="1400">
                <a:solidFill>
                  <a:schemeClr val="tx1"/>
                </a:solidFill>
                <a:latin typeface="Times New Roman" panose="02020603050405020304" pitchFamily="18" charset="0"/>
                <a:ea typeface="ＭＳ Ｐゴシック" panose="020B0600070205080204" pitchFamily="34" charset="-128"/>
              </a:defRPr>
            </a:lvl9pPr>
          </a:lstStyle>
          <a:p>
            <a:pPr eaLnBrk="1" hangingPunct="1"/>
            <a:endParaRPr lang="en-US" altLang="en-US"/>
          </a:p>
          <a:p>
            <a:pPr eaLnBrk="1" hangingPunct="1"/>
            <a:r>
              <a:rPr lang="en-US" altLang="en-US" sz="1200"/>
              <a:t>Bozdogan  </a:t>
            </a:r>
            <a:fld id="{B76B95DF-C8EC-7644-A058-4C5F291AF9D1}" type="slidenum">
              <a:rPr lang="en-US" altLang="en-US" sz="1200"/>
              <a:pPr eaLnBrk="1" hangingPunct="1"/>
              <a:t>9</a:t>
            </a:fld>
            <a:endParaRPr lang="en-US" altLang="en-US" sz="1200"/>
          </a:p>
        </p:txBody>
      </p:sp>
      <p:sp>
        <p:nvSpPr>
          <p:cNvPr id="965634" name="Rectangle 2">
            <a:extLst>
              <a:ext uri="{FF2B5EF4-FFF2-40B4-BE49-F238E27FC236}">
                <a16:creationId xmlns:a16="http://schemas.microsoft.com/office/drawing/2014/main" id="{B8451BDC-B3F6-FFAA-789B-C65FB3E3B62A}"/>
              </a:ext>
            </a:extLst>
          </p:cNvPr>
          <p:cNvSpPr>
            <a:spLocks noGrp="1" noChangeArrowheads="1"/>
          </p:cNvSpPr>
          <p:nvPr>
            <p:ph type="title"/>
          </p:nvPr>
        </p:nvSpPr>
        <p:spPr/>
        <p:txBody>
          <a:bodyPr/>
          <a:lstStyle/>
          <a:p>
            <a:pPr eaLnBrk="1" hangingPunct="1"/>
            <a:r>
              <a:rPr lang="en-US" altLang="en-US" sz="3200"/>
              <a:t>What</a:t>
            </a:r>
            <a:r>
              <a:rPr lang="ja-JP" altLang="en-US" sz="3200">
                <a:latin typeface="Arial" panose="020B0604020202020204" pitchFamily="34" charset="0"/>
              </a:rPr>
              <a:t>’</a:t>
            </a:r>
            <a:r>
              <a:rPr lang="en-US" altLang="ja-JP" sz="3200"/>
              <a:t>s Wrong with this Picture? </a:t>
            </a:r>
            <a:endParaRPr lang="en-US" altLang="en-US"/>
          </a:p>
        </p:txBody>
      </p:sp>
      <p:sp>
        <p:nvSpPr>
          <p:cNvPr id="965635" name="Rectangle 3">
            <a:extLst>
              <a:ext uri="{FF2B5EF4-FFF2-40B4-BE49-F238E27FC236}">
                <a16:creationId xmlns:a16="http://schemas.microsoft.com/office/drawing/2014/main" id="{E06F4F6D-EAF7-C3A8-B659-02CE21E9D8A1}"/>
              </a:ext>
            </a:extLst>
          </p:cNvPr>
          <p:cNvSpPr>
            <a:spLocks noGrp="1" noChangeArrowheads="1"/>
          </p:cNvSpPr>
          <p:nvPr>
            <p:ph type="body" idx="1"/>
          </p:nvPr>
        </p:nvSpPr>
        <p:spPr>
          <a:xfrm>
            <a:off x="177800" y="914400"/>
            <a:ext cx="8750300" cy="5638800"/>
          </a:xfrm>
        </p:spPr>
        <p:txBody>
          <a:bodyPr/>
          <a:lstStyle/>
          <a:p>
            <a:pPr eaLnBrk="1" hangingPunct="1">
              <a:lnSpc>
                <a:spcPct val="90000"/>
              </a:lnSpc>
            </a:pPr>
            <a:r>
              <a:rPr lang="en-US" altLang="en-US" sz="2000">
                <a:solidFill>
                  <a:schemeClr val="tx2"/>
                </a:solidFill>
              </a:rPr>
              <a:t>Atheoretical -- Simple linear </a:t>
            </a:r>
            <a:r>
              <a:rPr lang="ja-JP" altLang="en-US" sz="2000">
                <a:solidFill>
                  <a:schemeClr val="tx2"/>
                </a:solidFill>
                <a:latin typeface="Arial" panose="020B0604020202020204" pitchFamily="34" charset="0"/>
              </a:rPr>
              <a:t>“</a:t>
            </a:r>
            <a:r>
              <a:rPr lang="en-US" altLang="ja-JP" sz="2000">
                <a:solidFill>
                  <a:schemeClr val="tx2"/>
                </a:solidFill>
              </a:rPr>
              <a:t>control</a:t>
            </a:r>
            <a:r>
              <a:rPr lang="ja-JP" altLang="en-US" sz="2000">
                <a:solidFill>
                  <a:schemeClr val="tx2"/>
                </a:solidFill>
                <a:latin typeface="Arial" panose="020B0604020202020204" pitchFamily="34" charset="0"/>
              </a:rPr>
              <a:t>”</a:t>
            </a:r>
            <a:r>
              <a:rPr lang="en-US" altLang="ja-JP" sz="2000">
                <a:solidFill>
                  <a:schemeClr val="tx2"/>
                </a:solidFill>
              </a:rPr>
              <a:t> model lacking a theory-based conceptual framework</a:t>
            </a:r>
            <a:r>
              <a:rPr lang="en-US" altLang="ja-JP" sz="2000"/>
              <a:t>    </a:t>
            </a:r>
          </a:p>
          <a:p>
            <a:pPr lvl="1" eaLnBrk="1" hangingPunct="1">
              <a:lnSpc>
                <a:spcPct val="90000"/>
              </a:lnSpc>
            </a:pPr>
            <a:r>
              <a:rPr lang="en-US" altLang="en-US" sz="1600"/>
              <a:t>Enterprise: how is it conceptualized? As a closed-system? An open-system? A complex adaptive system? Makes a big difference. More on this later. </a:t>
            </a:r>
          </a:p>
          <a:p>
            <a:pPr lvl="1" eaLnBrk="1" hangingPunct="1">
              <a:lnSpc>
                <a:spcPct val="90000"/>
              </a:lnSpc>
            </a:pPr>
            <a:r>
              <a:rPr lang="en-US" altLang="en-US" sz="1600"/>
              <a:t>Environment: How is it conceptualized? Stable? Unstable? Hyperturbulent? What are the external contingency conditions &amp; their implications for actionable decisions? </a:t>
            </a:r>
          </a:p>
          <a:p>
            <a:pPr lvl="1" eaLnBrk="1" hangingPunct="1">
              <a:lnSpc>
                <a:spcPct val="90000"/>
              </a:lnSpc>
            </a:pPr>
            <a:r>
              <a:rPr lang="en-US" altLang="en-US" sz="1600"/>
              <a:t>Enterprise-environment interactions: How are they considered? Implications?</a:t>
            </a:r>
          </a:p>
          <a:p>
            <a:pPr lvl="1" eaLnBrk="1" hangingPunct="1">
              <a:lnSpc>
                <a:spcPct val="90000"/>
              </a:lnSpc>
            </a:pPr>
            <a:r>
              <a:rPr lang="en-US" altLang="en-US" sz="1600"/>
              <a:t>Change: rich literature on enterprise change, adaptation, evolution not tapped </a:t>
            </a:r>
          </a:p>
          <a:p>
            <a:pPr eaLnBrk="1" hangingPunct="1">
              <a:lnSpc>
                <a:spcPct val="90000"/>
              </a:lnSpc>
            </a:pPr>
            <a:r>
              <a:rPr lang="en-US" altLang="en-US" sz="2000">
                <a:solidFill>
                  <a:schemeClr val="tx2"/>
                </a:solidFill>
              </a:rPr>
              <a:t>Unconstrained definition of the desired future-state</a:t>
            </a:r>
            <a:r>
              <a:rPr lang="en-US" altLang="en-US" sz="1800"/>
              <a:t> </a:t>
            </a:r>
          </a:p>
          <a:p>
            <a:pPr lvl="1" eaLnBrk="1" hangingPunct="1">
              <a:lnSpc>
                <a:spcPct val="90000"/>
              </a:lnSpc>
            </a:pPr>
            <a:r>
              <a:rPr lang="en-US" altLang="en-US" sz="1600"/>
              <a:t>Single-point definition of the desired future state</a:t>
            </a:r>
          </a:p>
          <a:p>
            <a:pPr lvl="1" eaLnBrk="1" hangingPunct="1">
              <a:lnSpc>
                <a:spcPct val="90000"/>
              </a:lnSpc>
            </a:pPr>
            <a:r>
              <a:rPr lang="en-US" altLang="en-US" sz="1600"/>
              <a:t>Properties of the desired future-state are unconstrained (unaffected by contingency conditions)</a:t>
            </a:r>
          </a:p>
          <a:p>
            <a:pPr eaLnBrk="1" hangingPunct="1">
              <a:lnSpc>
                <a:spcPct val="90000"/>
              </a:lnSpc>
            </a:pPr>
            <a:r>
              <a:rPr lang="en-US" altLang="en-US" sz="2000">
                <a:solidFill>
                  <a:schemeClr val="tx2"/>
                </a:solidFill>
              </a:rPr>
              <a:t>Time-dynamics (temporal dimension) of the change process not considered</a:t>
            </a:r>
            <a:r>
              <a:rPr lang="en-US" altLang="en-US" sz="1800">
                <a:solidFill>
                  <a:schemeClr val="tx2"/>
                </a:solidFill>
              </a:rPr>
              <a:t> </a:t>
            </a:r>
          </a:p>
          <a:p>
            <a:pPr lvl="1" eaLnBrk="1" hangingPunct="1">
              <a:lnSpc>
                <a:spcPct val="90000"/>
              </a:lnSpc>
            </a:pPr>
            <a:r>
              <a:rPr lang="en-US" altLang="en-US" sz="1600"/>
              <a:t>Near-term vs. longer-term: Enterprise and external environment are both co-evolving over time</a:t>
            </a:r>
          </a:p>
          <a:p>
            <a:pPr lvl="1" eaLnBrk="1" hangingPunct="1">
              <a:lnSpc>
                <a:spcPct val="90000"/>
              </a:lnSpc>
            </a:pPr>
            <a:r>
              <a:rPr lang="en-US" altLang="en-US" sz="1600"/>
              <a:t>The desired future-state is not a fixed but a moving target. How to deal with this? </a:t>
            </a:r>
          </a:p>
          <a:p>
            <a:pPr lvl="1" eaLnBrk="1" hangingPunct="1">
              <a:lnSpc>
                <a:spcPct val="90000"/>
              </a:lnSpc>
            </a:pPr>
            <a:r>
              <a:rPr lang="en-US" altLang="en-US" sz="1600"/>
              <a:t>The transition path itself is not linear, nor completely predictable</a:t>
            </a:r>
          </a:p>
          <a:p>
            <a:pPr eaLnBrk="1" hangingPunct="1">
              <a:lnSpc>
                <a:spcPct val="90000"/>
              </a:lnSpc>
            </a:pPr>
            <a:r>
              <a:rPr lang="en-US" altLang="en-US" sz="1800">
                <a:solidFill>
                  <a:schemeClr val="tx2"/>
                </a:solidFill>
              </a:rPr>
              <a:t>Nature, pace &amp; direction of the change process is not directly addressed as part of the up-front </a:t>
            </a:r>
            <a:r>
              <a:rPr lang="ja-JP" altLang="en-US" sz="1800">
                <a:solidFill>
                  <a:schemeClr val="tx2"/>
                </a:solidFill>
                <a:latin typeface="Arial" panose="020B0604020202020204" pitchFamily="34" charset="0"/>
              </a:rPr>
              <a:t>“</a:t>
            </a:r>
            <a:r>
              <a:rPr lang="en-US" altLang="ja-JP" sz="1800">
                <a:solidFill>
                  <a:schemeClr val="tx2"/>
                </a:solidFill>
              </a:rPr>
              <a:t>change planning package</a:t>
            </a:r>
            <a:r>
              <a:rPr lang="ja-JP" altLang="en-US" sz="1800">
                <a:solidFill>
                  <a:schemeClr val="tx2"/>
                </a:solidFill>
                <a:latin typeface="Arial" panose="020B0604020202020204" pitchFamily="34" charset="0"/>
              </a:rPr>
              <a:t>”</a:t>
            </a:r>
            <a:r>
              <a:rPr lang="en-US" altLang="ja-JP" sz="1800">
                <a:solidFill>
                  <a:schemeClr val="tx2"/>
                </a:solidFill>
              </a:rPr>
              <a:t> </a:t>
            </a:r>
          </a:p>
          <a:p>
            <a:pPr lvl="1" eaLnBrk="1" hangingPunct="1">
              <a:lnSpc>
                <a:spcPct val="90000"/>
              </a:lnSpc>
            </a:pPr>
            <a:r>
              <a:rPr lang="en-US" altLang="en-US" sz="1600"/>
              <a:t>Typically left to be addressed as part of the change management process</a:t>
            </a:r>
          </a:p>
          <a:p>
            <a:pPr lvl="1" eaLnBrk="1" hangingPunct="1">
              <a:lnSpc>
                <a:spcPct val="90000"/>
              </a:lnSpc>
            </a:pPr>
            <a:r>
              <a:rPr lang="en-US" altLang="en-US" sz="1600"/>
              <a:t>Needs to be considered as an integral part of the change planning process </a:t>
            </a:r>
          </a:p>
          <a:p>
            <a:pPr eaLnBrk="1" hangingPunct="1">
              <a:lnSpc>
                <a:spcPct val="90000"/>
              </a:lnSpc>
            </a:pPr>
            <a:endParaRPr lang="en-US" altLang="en-US" sz="1800"/>
          </a:p>
        </p:txBody>
      </p:sp>
    </p:spTree>
  </p:cSld>
  <p:clrMapOvr>
    <a:masterClrMapping/>
  </p:clrMapOvr>
</p:sld>
</file>

<file path=ppt/theme/theme1.xml><?xml version="1.0" encoding="utf-8"?>
<a:theme xmlns:a="http://schemas.openxmlformats.org/drawingml/2006/main" name="KB_MITRE/MIT(9/25-26,08)_v2">
  <a:themeElements>
    <a:clrScheme name="KB_MITRE/MIT(9/25-26,08)_v2 4">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fontScheme name="KB_MITRE/MIT(9/25-26,08)_v2">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00" b="0" i="0" u="none" strike="noStrike" cap="none" normalizeH="0" baseline="0">
            <a:ln>
              <a:noFill/>
            </a:ln>
            <a:solidFill>
              <a:srgbClr val="FFFFFF"/>
            </a:solidFill>
            <a:effectLst/>
            <a:latin typeface="Times New Roman" charset="0"/>
            <a:ea typeface="ＭＳ Ｐゴシック"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00" b="0" i="0" u="none" strike="noStrike" cap="none" normalizeH="0" baseline="0">
            <a:ln>
              <a:noFill/>
            </a:ln>
            <a:solidFill>
              <a:srgbClr val="FFFFFF"/>
            </a:solidFill>
            <a:effectLst/>
            <a:latin typeface="Times New Roman" charset="0"/>
            <a:ea typeface="ＭＳ Ｐゴシック" charset="0"/>
          </a:defRPr>
        </a:defPPr>
      </a:lstStyle>
    </a:lnDef>
  </a:objectDefaults>
  <a:extraClrSchemeLst>
    <a:extraClrScheme>
      <a:clrScheme name="KB_MITRE/MIT(9/25-26,08)_v2 1">
        <a:dk1>
          <a:srgbClr val="000000"/>
        </a:dk1>
        <a:lt1>
          <a:srgbClr val="FFFFFF"/>
        </a:lt1>
        <a:dk2>
          <a:srgbClr val="000000"/>
        </a:dk2>
        <a:lt2>
          <a:srgbClr val="CBCBCB"/>
        </a:lt2>
        <a:accent1>
          <a:srgbClr val="DDDDDD"/>
        </a:accent1>
        <a:accent2>
          <a:srgbClr val="B2B2B2"/>
        </a:accent2>
        <a:accent3>
          <a:srgbClr val="FFFFFF"/>
        </a:accent3>
        <a:accent4>
          <a:srgbClr val="000000"/>
        </a:accent4>
        <a:accent5>
          <a:srgbClr val="EBEBEB"/>
        </a:accent5>
        <a:accent6>
          <a:srgbClr val="A1A1A1"/>
        </a:accent6>
        <a:hlink>
          <a:srgbClr val="4D4D4D"/>
        </a:hlink>
        <a:folHlink>
          <a:srgbClr val="777777"/>
        </a:folHlink>
      </a:clrScheme>
      <a:clrMap bg1="lt1" tx1="dk1" bg2="lt2" tx2="dk2" accent1="accent1" accent2="accent2" accent3="accent3" accent4="accent4" accent5="accent5" accent6="accent6" hlink="hlink" folHlink="folHlink"/>
    </a:extraClrScheme>
    <a:extraClrScheme>
      <a:clrScheme name="KB_MITRE/MIT(9/25-26,08)_v2 2">
        <a:dk1>
          <a:srgbClr val="000000"/>
        </a:dk1>
        <a:lt1>
          <a:srgbClr val="FFFFFF"/>
        </a:lt1>
        <a:dk2>
          <a:srgbClr val="990066"/>
        </a:dk2>
        <a:lt2>
          <a:srgbClr val="FFFF00"/>
        </a:lt2>
        <a:accent1>
          <a:srgbClr val="996633"/>
        </a:accent1>
        <a:accent2>
          <a:srgbClr val="CC6600"/>
        </a:accent2>
        <a:accent3>
          <a:srgbClr val="CAAAB8"/>
        </a:accent3>
        <a:accent4>
          <a:srgbClr val="DADADA"/>
        </a:accent4>
        <a:accent5>
          <a:srgbClr val="CAB8AD"/>
        </a:accent5>
        <a:accent6>
          <a:srgbClr val="B95C00"/>
        </a:accent6>
        <a:hlink>
          <a:srgbClr val="999933"/>
        </a:hlink>
        <a:folHlink>
          <a:srgbClr val="CCCCFF"/>
        </a:folHlink>
      </a:clrScheme>
      <a:clrMap bg1="dk2" tx1="lt1" bg2="dk1" tx2="lt2" accent1="accent1" accent2="accent2" accent3="accent3" accent4="accent4" accent5="accent5" accent6="accent6" hlink="hlink" folHlink="folHlink"/>
    </a:extraClrScheme>
    <a:extraClrScheme>
      <a:clrScheme name="KB_MITRE/MIT(9/25-26,08)_v2 3">
        <a:dk1>
          <a:srgbClr val="000000"/>
        </a:dk1>
        <a:lt1>
          <a:srgbClr val="9999FF"/>
        </a:lt1>
        <a:dk2>
          <a:srgbClr val="6600FF"/>
        </a:dk2>
        <a:lt2>
          <a:srgbClr val="FFFFFF"/>
        </a:lt2>
        <a:accent1>
          <a:srgbClr val="CCCCFF"/>
        </a:accent1>
        <a:accent2>
          <a:srgbClr val="FF99FF"/>
        </a:accent2>
        <a:accent3>
          <a:srgbClr val="CACAFF"/>
        </a:accent3>
        <a:accent4>
          <a:srgbClr val="000000"/>
        </a:accent4>
        <a:accent5>
          <a:srgbClr val="E2E2FF"/>
        </a:accent5>
        <a:accent6>
          <a:srgbClr val="E78AE7"/>
        </a:accent6>
        <a:hlink>
          <a:srgbClr val="00CC66"/>
        </a:hlink>
        <a:folHlink>
          <a:srgbClr val="CCECFF"/>
        </a:folHlink>
      </a:clrScheme>
      <a:clrMap bg1="lt1" tx1="dk1" bg2="lt2" tx2="dk2" accent1="accent1" accent2="accent2" accent3="accent3" accent4="accent4" accent5="accent5" accent6="accent6" hlink="hlink" folHlink="folHlink"/>
    </a:extraClrScheme>
    <a:extraClrScheme>
      <a:clrScheme name="KB_MITRE/MIT(9/25-26,08)_v2 4">
        <a:dk1>
          <a:srgbClr val="000000"/>
        </a:dk1>
        <a:lt1>
          <a:srgbClr val="FFFFFF"/>
        </a:lt1>
        <a:dk2>
          <a:srgbClr val="0066FF"/>
        </a:dk2>
        <a:lt2>
          <a:srgbClr val="FFFF00"/>
        </a:lt2>
        <a:accent1>
          <a:srgbClr val="00CCCC"/>
        </a:accent1>
        <a:accent2>
          <a:srgbClr val="FF33CC"/>
        </a:accent2>
        <a:accent3>
          <a:srgbClr val="AAB8FF"/>
        </a:accent3>
        <a:accent4>
          <a:srgbClr val="DADADA"/>
        </a:accent4>
        <a:accent5>
          <a:srgbClr val="AAE2E2"/>
        </a:accent5>
        <a:accent6>
          <a:srgbClr val="E72DB9"/>
        </a:accent6>
        <a:hlink>
          <a:srgbClr val="FF4568"/>
        </a:hlink>
        <a:folHlink>
          <a:srgbClr val="CCEC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HD:Users:kirk:Desktop:KB_MITRE/MIT(9/25-26,08)_v2.ppt</Template>
  <TotalTime>32823</TotalTime>
  <Words>7096</Words>
  <Application>Microsoft Macintosh PowerPoint</Application>
  <PresentationFormat>On-screen Show (4:3)</PresentationFormat>
  <Paragraphs>831</Paragraphs>
  <Slides>38</Slides>
  <Notes>30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38</vt:i4>
      </vt:variant>
    </vt:vector>
  </HeadingPairs>
  <TitlesOfParts>
    <vt:vector size="52" baseType="lpstr">
      <vt:lpstr>Times New Roman</vt:lpstr>
      <vt:lpstr>ＭＳ Ｐゴシック</vt:lpstr>
      <vt:lpstr>Arial</vt:lpstr>
      <vt:lpstr>Wingdings</vt:lpstr>
      <vt:lpstr>Times</vt:lpstr>
      <vt:lpstr>Times New Roman Bold</vt:lpstr>
      <vt:lpstr>Symbol</vt:lpstr>
      <vt:lpstr>Princetown LET</vt:lpstr>
      <vt:lpstr>Lucida Handwriting</vt:lpstr>
      <vt:lpstr>Haettenschweiler</vt:lpstr>
      <vt:lpstr>Mistral</vt:lpstr>
      <vt:lpstr>Helvetica</vt:lpstr>
      <vt:lpstr>宋体</vt:lpstr>
      <vt:lpstr>KB_MITRE/MIT(9/25-26,08)_v2</vt:lpstr>
      <vt:lpstr>PowerPoint Presentation</vt:lpstr>
      <vt:lpstr>Problem: Failure of Most Enterprise Transformation Efforts </vt:lpstr>
      <vt:lpstr>Focus</vt:lpstr>
      <vt:lpstr>A Few Conceptual &amp; Methodological Issues </vt:lpstr>
      <vt:lpstr>A Few Organizing Ideas</vt:lpstr>
      <vt:lpstr>Summary: Viewing Enterprises as  Purposeful Complex Adaptive Systems</vt:lpstr>
      <vt:lpstr>Enterprise Architecture</vt:lpstr>
      <vt:lpstr>Enterprise Transformation Process   Generalized Current Model*</vt:lpstr>
      <vt:lpstr>What’s Wrong with this Picture? </vt:lpstr>
      <vt:lpstr>How To Think About Enterprise Change and Transformation</vt:lpstr>
      <vt:lpstr>Enterprise Transformation by Design --  Proposed Conceptual Framework (Schematics) </vt:lpstr>
      <vt:lpstr>Concentrating on the “Fuzzy-Front-End”      </vt:lpstr>
      <vt:lpstr>Closer Look -- Role of Modeling</vt:lpstr>
      <vt:lpstr>How Computational Enterprise Architecture Modeling and Simulation Can Help</vt:lpstr>
      <vt:lpstr>Computational Enterprise Modeling and Simulation Has Come of Age: Some Recent Examples </vt:lpstr>
      <vt:lpstr>Linking Modeling to Specific Change Regimes, Design Objectives, and Change Strategies </vt:lpstr>
      <vt:lpstr> Mapping Out Enterprise State (Time) - Space (Environment) Contingency Configurations: An Illustrative Example1</vt:lpstr>
      <vt:lpstr>  Change Strategies</vt:lpstr>
      <vt:lpstr>Mapping Out Enterprise State-Space-Contingent Design Targets &amp; Change Strategies to Guide Model Selection</vt:lpstr>
      <vt:lpstr>Linking Model Selection to State-Space-Contingent Enterprise Design Targets and Change Strategies </vt:lpstr>
      <vt:lpstr>Major Implications for Complex Enterprise Systems Architecting and Engineering - 1 </vt:lpstr>
      <vt:lpstr>Major Implications for Complex Enterprise Systems Architecting and Engineering - 2</vt:lpstr>
      <vt:lpstr>Towards a Larger Future Agenda: Complex Enterprise Systems Science, Architecting and Engineering </vt:lpstr>
      <vt:lpstr>PowerPoint Presentation</vt:lpstr>
      <vt:lpstr>How Well Do Our Concepts and Tools Address Enterprise Complexity and Dynamics? </vt:lpstr>
      <vt:lpstr>Perspective: MITRE-MIT ESD Collaborative Project</vt:lpstr>
      <vt:lpstr>An Example of System Architecture: Typical Brain Network Architecture from Functional Resonance Imaging</vt:lpstr>
      <vt:lpstr>Enterprises as Complex Systems: Evolution of Theoretical Perspective</vt:lpstr>
      <vt:lpstr>Basic Properties of Enterprises: Contemporary Theoretical Perspective</vt:lpstr>
      <vt:lpstr>Air Force’s Sustainment Enterprise Architecture (“Logistics Pipeline”): A Simple Pictorial Representation</vt:lpstr>
      <vt:lpstr>High-Level System Dynamics Model of the Air Force’s Sustainment Enterprise Architecture</vt:lpstr>
      <vt:lpstr>Designing the Enterprise Transformation Process: Insights from the Academic Literature </vt:lpstr>
      <vt:lpstr> Thinking About The Design-Science Interface in Designing Enterprise Transformation</vt:lpstr>
      <vt:lpstr>Enterprise Transformation*: Dominant Theoretical Perspective -- The Punctuated Equilibrium Model  </vt:lpstr>
      <vt:lpstr>Defining and Modeling the Concept of Enterprise (Fitness) Landscape*</vt:lpstr>
      <vt:lpstr>Simplified View of the Enterprise Landscape External Environment*</vt:lpstr>
      <vt:lpstr>Managing Enterprise Change:  Planned Change and Its Critics </vt:lpstr>
      <vt:lpstr>Managing Enterprise Change:  Emergence of Emergent Change</vt:lpstr>
    </vt:vector>
  </TitlesOfParts>
  <Manager/>
  <Company>ASU-CEAS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Sustainment in Aviation is Big Business  or What to Do When Seattle Looks Like Detroit </dc:title>
  <dc:subject/>
  <dc:creator>wharris</dc:creator>
  <cp:keywords/>
  <dc:description/>
  <cp:lastModifiedBy>Kirkor Bozdogan</cp:lastModifiedBy>
  <cp:revision>407</cp:revision>
  <cp:lastPrinted>2008-09-22T16:18:29Z</cp:lastPrinted>
  <dcterms:created xsi:type="dcterms:W3CDTF">2001-04-02T21:22:10Z</dcterms:created>
  <dcterms:modified xsi:type="dcterms:W3CDTF">2022-09-07T01:55:02Z</dcterms:modified>
  <cp:category/>
</cp:coreProperties>
</file>