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5" r:id="rId2"/>
    <p:sldId id="441" r:id="rId3"/>
    <p:sldId id="442" r:id="rId4"/>
    <p:sldId id="404" r:id="rId5"/>
    <p:sldId id="381" r:id="rId6"/>
    <p:sldId id="434" r:id="rId7"/>
    <p:sldId id="483" r:id="rId8"/>
    <p:sldId id="476" r:id="rId9"/>
    <p:sldId id="451" r:id="rId10"/>
    <p:sldId id="455" r:id="rId11"/>
    <p:sldId id="459" r:id="rId12"/>
    <p:sldId id="485" r:id="rId13"/>
    <p:sldId id="486" r:id="rId14"/>
    <p:sldId id="478" r:id="rId15"/>
    <p:sldId id="479" r:id="rId16"/>
    <p:sldId id="491" r:id="rId17"/>
    <p:sldId id="487" r:id="rId18"/>
    <p:sldId id="490" r:id="rId19"/>
    <p:sldId id="492" r:id="rId20"/>
    <p:sldId id="488" r:id="rId21"/>
    <p:sldId id="480" r:id="rId22"/>
    <p:sldId id="489" r:id="rId2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4">
          <p15:clr>
            <a:srgbClr val="A4A3A4"/>
          </p15:clr>
        </p15:guide>
        <p15:guide id="2" pos="31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0" autoAdjust="0"/>
    <p:restoredTop sz="90915"/>
  </p:normalViewPr>
  <p:slideViewPr>
    <p:cSldViewPr snapToGrid="0">
      <p:cViewPr varScale="1">
        <p:scale>
          <a:sx n="112" d="100"/>
          <a:sy n="112" d="100"/>
        </p:scale>
        <p:origin x="1768" y="176"/>
      </p:cViewPr>
      <p:guideLst>
        <p:guide orient="horz" pos="4174"/>
        <p:guide pos="31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AD5ED38E-18C2-A8B1-1BC8-DE52A5C6C4B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3359ADDA-D557-7C75-F741-1781AF5A4BD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15716" name="Rectangle 4">
            <a:extLst>
              <a:ext uri="{FF2B5EF4-FFF2-40B4-BE49-F238E27FC236}">
                <a16:creationId xmlns:a16="http://schemas.microsoft.com/office/drawing/2014/main" id="{A68A91ED-CB68-02EF-8511-67718A6250F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115717" name="Rectangle 5">
            <a:extLst>
              <a:ext uri="{FF2B5EF4-FFF2-40B4-BE49-F238E27FC236}">
                <a16:creationId xmlns:a16="http://schemas.microsoft.com/office/drawing/2014/main" id="{17D97FD5-4293-4189-5E4A-83EE84CD159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20536F-2C99-7C46-B0C2-59479EB77F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2D9E267-E80D-D0B1-97B4-35326B88E2D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FE8C2C4-2B7D-9C39-3D8C-24C14C62794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C76F5679-D1A5-7833-F999-25C64A9D9F4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FDBBEF85-8094-89D1-18D1-0E7737F7783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58124CF5-B433-A814-D8ED-D5ACACB761A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EA33C477-F64B-84D8-D509-558DED3C77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F8F2AD-A064-0C4C-9B80-E463E2CAD2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2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2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2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D4F22F20-849D-E118-C806-076CD68484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99A30-E0D7-EF4D-9C38-1A5817AD4F6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72386" name="Rectangle 2">
            <a:extLst>
              <a:ext uri="{FF2B5EF4-FFF2-40B4-BE49-F238E27FC236}">
                <a16:creationId xmlns:a16="http://schemas.microsoft.com/office/drawing/2014/main" id="{BB47CED3-5367-7BEF-9300-A8AE09878E94}"/>
              </a:ext>
            </a:extLst>
          </p:cNvPr>
          <p:cNvSpPr>
            <a:spLocks noChangeArrowheads="1"/>
          </p:cNvSpPr>
          <p:nvPr>
            <p:ph type="sldImg"/>
          </p:nvPr>
        </p:nvSpPr>
        <p:spPr bwMode="auto">
          <a:xfrm>
            <a:off x="1087438" y="685800"/>
            <a:ext cx="4706937" cy="3530600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2387" name="Rectangle 3">
            <a:extLst>
              <a:ext uri="{FF2B5EF4-FFF2-40B4-BE49-F238E27FC236}">
                <a16:creationId xmlns:a16="http://schemas.microsoft.com/office/drawing/2014/main" id="{3FEE321D-5EEB-87B2-8A31-5F7D3B6F75D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46" tIns="46029" rIns="93646" bIns="46029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CD07A-43AF-DBC1-B838-A2769BF5A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E17E54-C06D-2042-D10C-26A6AF3D28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18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7437C-E0C7-A478-C70B-FCAE3A8F7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228AB7-3097-C972-D8B4-CE5C0CC35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165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C08FA6-1F10-4BB3-A8F0-013235573A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19875" y="228600"/>
            <a:ext cx="1990725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53A05-02D9-CD41-EFE1-FC1776DD29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7700" y="228600"/>
            <a:ext cx="5819775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32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95128-B237-8748-EB66-7232F6B3B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6A24B-3415-E0DE-46AA-9D0A370ED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619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72592-D940-8D7A-1382-50C7FDB0B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2DBD2-A02B-C8A2-55AC-4820988CA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66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DE9BB-766D-7A90-3F92-6BAE021C5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399A4-35D1-AB82-6287-F7E6102943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7700" y="1689100"/>
            <a:ext cx="38481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3286C-8785-E27A-D8EB-85728FE4D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89100"/>
            <a:ext cx="38481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584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4F390-F3D8-8D0A-7EAE-69D62A166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99A86-116F-EF5F-7057-C4168A584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EFA3D-93DC-166A-81E3-EE277F260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6D733-7990-3B3C-8DAD-349AD31E28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740187-801A-A954-0D31-E8B7E0941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268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F11E6-CB2D-AF8B-F1AC-6E3D44790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658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82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D91D5-1710-48F6-65CD-59D94AF69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D121B-79A7-F922-6F9A-7D39D0A89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C102D-3E6B-28E0-D035-D97407047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0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855C6-0E71-EB8D-51F7-39CFD4D18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C2CF57-A181-9C02-1ED0-60720428F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E63AE-B0D8-4CF8-5C48-6F996DC97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677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7E23F14-1AA3-6C0B-20EB-9B3250E31E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5525" y="228600"/>
            <a:ext cx="63150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172747D-BF70-2808-C00C-B573CCFA48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689100"/>
            <a:ext cx="7848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0" name="Text Box 16">
            <a:extLst>
              <a:ext uri="{FF2B5EF4-FFF2-40B4-BE49-F238E27FC236}">
                <a16:creationId xmlns:a16="http://schemas.microsoft.com/office/drawing/2014/main" id="{FF1D5B2D-B043-75B4-333D-A27EC95992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3400" y="6591300"/>
            <a:ext cx="1981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900" b="1" i="1">
                <a:solidFill>
                  <a:srgbClr val="09355A"/>
                </a:solidFill>
                <a:latin typeface="Arial" panose="020B0604020202020204" pitchFamily="34" charset="0"/>
              </a:rPr>
              <a:t>web.mit.edu/lean</a:t>
            </a:r>
          </a:p>
        </p:txBody>
      </p:sp>
      <p:pic>
        <p:nvPicPr>
          <p:cNvPr id="1047" name="Picture 23">
            <a:extLst>
              <a:ext uri="{FF2B5EF4-FFF2-40B4-BE49-F238E27FC236}">
                <a16:creationId xmlns:a16="http://schemas.microsoft.com/office/drawing/2014/main" id="{A3979B2D-1836-B7A4-75D6-B364842D2B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95525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Rectangle 24">
            <a:extLst>
              <a:ext uri="{FF2B5EF4-FFF2-40B4-BE49-F238E27FC236}">
                <a16:creationId xmlns:a16="http://schemas.microsoft.com/office/drawing/2014/main" id="{38C532CF-8A8D-8C8E-7CBF-B10106B3EB3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094163" y="6443663"/>
            <a:ext cx="47625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800" i="1">
                <a:solidFill>
                  <a:srgbClr val="09355A"/>
                </a:solidFill>
                <a:latin typeface="Arial" panose="020B0604020202020204" pitchFamily="34" charset="0"/>
              </a:rPr>
              <a:t>© 2004 Massachusetts Institute of Technology   KBozdogan 02/16/05 - </a:t>
            </a:r>
            <a:fld id="{C8EE64E0-BCAC-934D-A3F4-BEE9122A2D2F}" type="slidenum">
              <a:rPr lang="en-US" altLang="en-US" sz="800" i="1">
                <a:solidFill>
                  <a:srgbClr val="09355A"/>
                </a:solidFill>
                <a:latin typeface="Arial" panose="020B0604020202020204" pitchFamily="34" charset="0"/>
              </a:rPr>
              <a:pPr/>
              <a:t>‹#›</a:t>
            </a:fld>
            <a:endParaRPr lang="en-US" altLang="en-US" sz="800" i="1">
              <a:solidFill>
                <a:srgbClr val="09355A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3000" b="1" kern="1200">
          <a:solidFill>
            <a:srgbClr val="001A5D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 b="1">
          <a:solidFill>
            <a:srgbClr val="001A5D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D98"/>
        </a:buClr>
        <a:buSzPct val="125000"/>
        <a:buFont typeface="Times" pitchFamily="2" charset="0"/>
        <a:buChar char="•"/>
        <a:defRPr sz="2600" b="1" kern="1200">
          <a:solidFill>
            <a:srgbClr val="001A5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3D98"/>
        </a:buClr>
        <a:buSzPct val="125000"/>
        <a:buFont typeface="Times" pitchFamily="2" charset="0"/>
        <a:buChar char="•"/>
        <a:defRPr sz="2000" b="1" kern="1200">
          <a:solidFill>
            <a:srgbClr val="001A5D"/>
          </a:solidFill>
          <a:latin typeface="+mn-lt"/>
          <a:ea typeface="+mn-ea"/>
          <a:cs typeface="+mn-cs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rgbClr val="003D98"/>
        </a:buClr>
        <a:buSzPct val="125000"/>
        <a:buFont typeface="Times" pitchFamily="2" charset="0"/>
        <a:buChar char="•"/>
        <a:defRPr b="1" kern="1200">
          <a:solidFill>
            <a:srgbClr val="001A5D"/>
          </a:solidFill>
          <a:latin typeface="+mn-lt"/>
          <a:ea typeface="+mn-ea"/>
          <a:cs typeface="+mn-cs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rgbClr val="003D98"/>
        </a:buClr>
        <a:buSzPct val="125000"/>
        <a:buFont typeface="Times" pitchFamily="2" charset="0"/>
        <a:buChar char="•"/>
        <a:defRPr sz="1400" b="1" kern="1200">
          <a:solidFill>
            <a:srgbClr val="001A5D"/>
          </a:solidFill>
          <a:latin typeface="+mn-lt"/>
          <a:ea typeface="+mn-ea"/>
          <a:cs typeface="+mn-cs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rgbClr val="003D98"/>
        </a:buClr>
        <a:buSzPct val="125000"/>
        <a:buFont typeface="Times" pitchFamily="2" charset="0"/>
        <a:buChar char="•"/>
        <a:defRPr sz="1400" b="1" kern="1200">
          <a:solidFill>
            <a:srgbClr val="001A5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Hamid.Akhbari@wpafb.af.mil" TargetMode="External"/><Relationship Id="rId2" Type="http://schemas.openxmlformats.org/officeDocument/2006/relationships/hyperlink" Target="mailto:bozdogan@mit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F67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>
            <a:extLst>
              <a:ext uri="{FF2B5EF4-FFF2-40B4-BE49-F238E27FC236}">
                <a16:creationId xmlns:a16="http://schemas.microsoft.com/office/drawing/2014/main" id="{740FC105-A721-E0BB-9611-491D9484B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888" y="3937000"/>
            <a:ext cx="8129587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003D98"/>
              </a:buClr>
              <a:buFont typeface="Times" pitchFamily="2" charset="0"/>
              <a:buNone/>
            </a:pPr>
            <a:r>
              <a:rPr lang="en-US" altLang="en-US" b="1">
                <a:solidFill>
                  <a:srgbClr val="D7E5FF"/>
                </a:solidFill>
                <a:latin typeface="Arial" panose="020B0604020202020204" pitchFamily="34" charset="0"/>
              </a:rPr>
              <a:t> Supplier Networks Working Group</a:t>
            </a:r>
          </a:p>
          <a:p>
            <a:pPr eaLnBrk="1" hangingPunct="1">
              <a:spcBef>
                <a:spcPct val="20000"/>
              </a:spcBef>
              <a:buClr>
                <a:srgbClr val="003D98"/>
              </a:buClr>
              <a:buFont typeface="Times" pitchFamily="2" charset="0"/>
              <a:buNone/>
            </a:pPr>
            <a:r>
              <a:rPr lang="en-US" altLang="en-US" b="1">
                <a:solidFill>
                  <a:srgbClr val="D7E5FF"/>
                </a:solidFill>
                <a:latin typeface="Arial" panose="020B0604020202020204" pitchFamily="34" charset="0"/>
              </a:rPr>
              <a:t>The </a:t>
            </a:r>
            <a:r>
              <a:rPr lang="en-US" altLang="en-US" b="1" i="1">
                <a:solidFill>
                  <a:srgbClr val="D7E5FF"/>
                </a:solidFill>
                <a:latin typeface="Arial" panose="020B0604020202020204" pitchFamily="34" charset="0"/>
              </a:rPr>
              <a:t>Lean Supply Chain Now</a:t>
            </a:r>
            <a:r>
              <a:rPr lang="en-US" altLang="en-US" b="1">
                <a:solidFill>
                  <a:srgbClr val="D7E5FF"/>
                </a:solidFill>
                <a:latin typeface="Arial" panose="020B0604020202020204" pitchFamily="34" charset="0"/>
              </a:rPr>
              <a:t> Pilot Demonstration Project </a:t>
            </a:r>
            <a:endParaRPr lang="en-US" altLang="en-US" sz="2000" b="1">
              <a:solidFill>
                <a:srgbClr val="D7E5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3D98"/>
              </a:buClr>
              <a:buFont typeface="Times" pitchFamily="2" charset="0"/>
              <a:buNone/>
            </a:pPr>
            <a:r>
              <a:rPr lang="en-US" altLang="en-US" sz="2000" b="1">
                <a:solidFill>
                  <a:srgbClr val="D7E5FF"/>
                </a:solidFill>
                <a:latin typeface="Arial" panose="020B0604020202020204" pitchFamily="34" charset="0"/>
              </a:rPr>
              <a:t>Presented by</a:t>
            </a:r>
          </a:p>
          <a:p>
            <a:pPr>
              <a:buClr>
                <a:srgbClr val="003D98"/>
              </a:buClr>
            </a:pPr>
            <a:r>
              <a:rPr lang="en-US" altLang="en-US" sz="2000" b="1">
                <a:solidFill>
                  <a:srgbClr val="D7E5FF"/>
                </a:solidFill>
                <a:latin typeface="Arial" panose="020B0604020202020204" pitchFamily="34" charset="0"/>
              </a:rPr>
              <a:t>Kirk Bozdogan, MIT</a:t>
            </a:r>
          </a:p>
          <a:p>
            <a:pPr>
              <a:buClr>
                <a:srgbClr val="003D98"/>
              </a:buClr>
            </a:pPr>
            <a:r>
              <a:rPr lang="en-US" altLang="en-US" sz="2000" b="1">
                <a:solidFill>
                  <a:srgbClr val="D7E5FF"/>
                </a:solidFill>
                <a:latin typeface="Arial" panose="020B0604020202020204" pitchFamily="34" charset="0"/>
              </a:rPr>
              <a:t>Hamid Akhbari, US Air Force</a:t>
            </a:r>
          </a:p>
          <a:p>
            <a:pPr>
              <a:buClr>
                <a:srgbClr val="003D98"/>
              </a:buClr>
            </a:pPr>
            <a:r>
              <a:rPr lang="en-US" altLang="en-US" sz="2000" b="1">
                <a:solidFill>
                  <a:srgbClr val="D7E5FF"/>
                </a:solidFill>
                <a:latin typeface="Arial" panose="020B0604020202020204" pitchFamily="34" charset="0"/>
              </a:rPr>
              <a:t>Chris Darden, Northrop Grumman</a:t>
            </a:r>
          </a:p>
          <a:p>
            <a:pPr>
              <a:buClr>
                <a:srgbClr val="003D98"/>
              </a:buClr>
            </a:pPr>
            <a:r>
              <a:rPr lang="en-US" altLang="en-US" sz="2000" b="1">
                <a:solidFill>
                  <a:srgbClr val="D7E5FF"/>
                </a:solidFill>
                <a:latin typeface="Arial" panose="020B0604020202020204" pitchFamily="34" charset="0"/>
              </a:rPr>
              <a:t>24 March 2005</a:t>
            </a:r>
          </a:p>
          <a:p>
            <a:pPr>
              <a:buClr>
                <a:srgbClr val="003D98"/>
              </a:buClr>
            </a:pPr>
            <a:endParaRPr lang="en-US" altLang="en-US" sz="2000" b="1">
              <a:solidFill>
                <a:srgbClr val="D7E5FF"/>
              </a:solidFill>
              <a:latin typeface="Arial" panose="020B0604020202020204" pitchFamily="34" charset="0"/>
            </a:endParaRPr>
          </a:p>
          <a:p>
            <a:pPr>
              <a:buClr>
                <a:srgbClr val="003D98"/>
              </a:buClr>
            </a:pPr>
            <a:endParaRPr lang="en-US" altLang="en-US" sz="2000" b="1">
              <a:solidFill>
                <a:srgbClr val="D7E5FF"/>
              </a:solidFill>
              <a:latin typeface="Arial" panose="020B0604020202020204" pitchFamily="34" charset="0"/>
            </a:endParaRPr>
          </a:p>
          <a:p>
            <a:pPr>
              <a:buClr>
                <a:srgbClr val="003D98"/>
              </a:buClr>
            </a:pPr>
            <a:endParaRPr lang="en-US" altLang="en-US" sz="2000" b="1">
              <a:solidFill>
                <a:srgbClr val="D7E5FF"/>
              </a:solidFill>
              <a:latin typeface="Arial" panose="020B0604020202020204" pitchFamily="34" charset="0"/>
            </a:endParaRPr>
          </a:p>
          <a:p>
            <a:pPr>
              <a:buClr>
                <a:srgbClr val="003D98"/>
              </a:buClr>
            </a:pPr>
            <a:endParaRPr lang="en-US" altLang="en-US" sz="2000" b="1">
              <a:solidFill>
                <a:srgbClr val="D7E5FF"/>
              </a:solidFill>
              <a:latin typeface="Arial" panose="020B0604020202020204" pitchFamily="34" charset="0"/>
            </a:endParaRPr>
          </a:p>
        </p:txBody>
      </p:sp>
      <p:pic>
        <p:nvPicPr>
          <p:cNvPr id="97286" name="Picture 6">
            <a:extLst>
              <a:ext uri="{FF2B5EF4-FFF2-40B4-BE49-F238E27FC236}">
                <a16:creationId xmlns:a16="http://schemas.microsoft.com/office/drawing/2014/main" id="{20929029-3CBF-1ACF-507C-D15D12D88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976313"/>
            <a:ext cx="4941887" cy="2762250"/>
          </a:xfrm>
          <a:prstGeom prst="rect">
            <a:avLst/>
          </a:prstGeom>
          <a:noFill/>
          <a:ln w="57150">
            <a:solidFill>
              <a:srgbClr val="EB822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>
            <a:extLst>
              <a:ext uri="{FF2B5EF4-FFF2-40B4-BE49-F238E27FC236}">
                <a16:creationId xmlns:a16="http://schemas.microsoft.com/office/drawing/2014/main" id="{CC005F0D-7B9E-073D-E122-A4277317A9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2013" y="228600"/>
            <a:ext cx="6707187" cy="793750"/>
          </a:xfrm>
        </p:spPr>
        <p:txBody>
          <a:bodyPr/>
          <a:lstStyle/>
          <a:p>
            <a:pPr defTabSz="915988"/>
            <a:r>
              <a:rPr lang="en-US" altLang="en-US" sz="2700" i="1"/>
              <a:t>Lean Supply Chain Now --</a:t>
            </a:r>
            <a:br>
              <a:rPr lang="en-US" altLang="en-US" sz="2700"/>
            </a:br>
            <a:r>
              <a:rPr lang="en-US" altLang="en-US" sz="2700"/>
              <a:t>Builds on </a:t>
            </a:r>
            <a:r>
              <a:rPr lang="en-US" altLang="en-US" sz="2700" i="1"/>
              <a:t>Lean Now</a:t>
            </a:r>
            <a:r>
              <a:rPr lang="en-US" altLang="en-US" sz="2700"/>
              <a:t> Success </a:t>
            </a:r>
          </a:p>
        </p:txBody>
      </p:sp>
      <p:sp>
        <p:nvSpPr>
          <p:cNvPr id="329731" name="Rectangle 3">
            <a:extLst>
              <a:ext uri="{FF2B5EF4-FFF2-40B4-BE49-F238E27FC236}">
                <a16:creationId xmlns:a16="http://schemas.microsoft.com/office/drawing/2014/main" id="{24E20C80-EDB7-8E4A-B0EC-1E78EE865E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2111375"/>
            <a:ext cx="5049838" cy="4332288"/>
          </a:xfrm>
          <a:solidFill>
            <a:schemeClr val="accent1"/>
          </a:solidFill>
        </p:spPr>
        <p:txBody>
          <a:bodyPr/>
          <a:lstStyle/>
          <a:p>
            <a:pPr defTabSz="915988"/>
            <a:r>
              <a:rPr lang="en-US" altLang="en-US" sz="1900"/>
              <a:t>A Government Initiative…a total enterprise team facilitated through the LAI venue</a:t>
            </a:r>
          </a:p>
          <a:p>
            <a:pPr defTabSz="915988"/>
            <a:r>
              <a:rPr lang="en-US" altLang="en-US" sz="1900"/>
              <a:t>GOAL: Help with transformation of government enterprises</a:t>
            </a:r>
          </a:p>
          <a:p>
            <a:pPr defTabSz="915988"/>
            <a:r>
              <a:rPr lang="en-US" altLang="en-US" sz="1900"/>
              <a:t>Leverages collective knowledge to eliminate barriers…capitalize on government and industry teamwork</a:t>
            </a:r>
          </a:p>
          <a:p>
            <a:pPr defTabSz="915988"/>
            <a:r>
              <a:rPr lang="en-US" altLang="en-US" sz="1900"/>
              <a:t>Industry’s experience in large-scale enterprise-wide change</a:t>
            </a:r>
          </a:p>
          <a:p>
            <a:pPr defTabSz="915988"/>
            <a:r>
              <a:rPr lang="en-US" altLang="en-US" sz="1900"/>
              <a:t>Cadre of coaches… Subject Matter Experts (SMEs)</a:t>
            </a:r>
          </a:p>
          <a:p>
            <a:pPr defTabSz="915988"/>
            <a:r>
              <a:rPr lang="en-US" altLang="en-US" sz="1900"/>
              <a:t>Spiral approach</a:t>
            </a:r>
          </a:p>
        </p:txBody>
      </p:sp>
      <p:sp>
        <p:nvSpPr>
          <p:cNvPr id="329732" name="WordArt 4">
            <a:extLst>
              <a:ext uri="{FF2B5EF4-FFF2-40B4-BE49-F238E27FC236}">
                <a16:creationId xmlns:a16="http://schemas.microsoft.com/office/drawing/2014/main" id="{B74BF110-9E52-A39B-E605-86AB0493787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92138" y="1265238"/>
            <a:ext cx="2309812" cy="388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Lean Now</a:t>
            </a:r>
          </a:p>
        </p:txBody>
      </p:sp>
      <p:sp>
        <p:nvSpPr>
          <p:cNvPr id="329733" name="Text Box 5">
            <a:extLst>
              <a:ext uri="{FF2B5EF4-FFF2-40B4-BE49-F238E27FC236}">
                <a16:creationId xmlns:a16="http://schemas.microsoft.com/office/drawing/2014/main" id="{42EDD94C-510A-661D-39F6-0B08C15AD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0" y="2286000"/>
            <a:ext cx="3505200" cy="3387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127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2" tIns="45710" rIns="91422" bIns="45710">
            <a:spAutoFit/>
            <a:flatTx/>
          </a:bodyPr>
          <a:lstStyle>
            <a:lvl1pPr algn="l" defTabSz="915988">
              <a:defRPr sz="2400">
                <a:solidFill>
                  <a:schemeClr val="tx1"/>
                </a:solidFill>
                <a:latin typeface="Times" pitchFamily="2" charset="0"/>
              </a:defRPr>
            </a:lvl1pPr>
            <a:lvl2pPr marL="973138" indent="-458788" algn="l" defTabSz="915988">
              <a:defRPr sz="2400">
                <a:solidFill>
                  <a:schemeClr val="tx1"/>
                </a:solidFill>
                <a:latin typeface="Times" pitchFamily="2" charset="0"/>
              </a:defRPr>
            </a:lvl2pPr>
            <a:lvl3pPr marL="1544638" indent="-457200" algn="l" defTabSz="915988"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2117725" indent="-460375" algn="l" defTabSz="915988">
              <a:defRPr sz="2400">
                <a:solidFill>
                  <a:schemeClr val="tx1"/>
                </a:solidFill>
                <a:latin typeface="Times" pitchFamily="2" charset="0"/>
              </a:defRPr>
            </a:lvl4pPr>
            <a:lvl5pPr marL="2687638" indent="-455613" algn="l" defTabSz="915988">
              <a:defRPr sz="2400">
                <a:solidFill>
                  <a:schemeClr val="tx1"/>
                </a:solidFill>
                <a:latin typeface="Times" pitchFamily="2" charset="0"/>
              </a:defRPr>
            </a:lvl5pPr>
            <a:lvl6pPr marL="3144838" indent="-455613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6pPr>
            <a:lvl7pPr marL="3602038" indent="-455613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7pPr>
            <a:lvl8pPr marL="4059238" indent="-455613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8pPr>
            <a:lvl9pPr marL="4516438" indent="-455613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Accelerate value creation and eliminate non-essential activity – Apply lean principles to government-industry critical processes: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1800" b="1">
                <a:latin typeface="Arial" panose="020B0604020202020204" pitchFamily="34" charset="0"/>
              </a:rPr>
              <a:t>User-SPO-industry program interfaces</a:t>
            </a:r>
          </a:p>
          <a:p>
            <a:pPr>
              <a:buFontTx/>
              <a:buAutoNum type="arabicPeriod"/>
            </a:pPr>
            <a:r>
              <a:rPr lang="en-US" altLang="en-US" sz="1800" b="1">
                <a:latin typeface="Arial" panose="020B0604020202020204" pitchFamily="34" charset="0"/>
              </a:rPr>
              <a:t>AF-industry business processes</a:t>
            </a:r>
          </a:p>
          <a:p>
            <a:pPr>
              <a:buFontTx/>
              <a:buAutoNum type="arabicPeriod"/>
            </a:pPr>
            <a:r>
              <a:rPr lang="en-US" altLang="en-US" sz="1800" b="1">
                <a:latin typeface="Arial" panose="020B0604020202020204" pitchFamily="34" charset="0"/>
              </a:rPr>
              <a:t>AF-industry operating processes</a:t>
            </a:r>
          </a:p>
        </p:txBody>
      </p:sp>
      <p:sp>
        <p:nvSpPr>
          <p:cNvPr id="329734" name="Text Box 6">
            <a:extLst>
              <a:ext uri="{FF2B5EF4-FFF2-40B4-BE49-F238E27FC236}">
                <a16:creationId xmlns:a16="http://schemas.microsoft.com/office/drawing/2014/main" id="{7880723D-6AA1-778B-C32C-B0F97AC82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863" y="1284288"/>
            <a:ext cx="4843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>
                <a:solidFill>
                  <a:srgbClr val="D7120D"/>
                </a:solidFill>
                <a:latin typeface="Arial" panose="020B0604020202020204" pitchFamily="34" charset="0"/>
              </a:rPr>
              <a:t>-- LAI consortium working </a:t>
            </a:r>
            <a:r>
              <a:rPr lang="en-US" altLang="en-US" i="1">
                <a:solidFill>
                  <a:srgbClr val="D7120D"/>
                </a:solidFill>
                <a:latin typeface="Arial" panose="020B0604020202020204" pitchFamily="34" charset="0"/>
              </a:rPr>
              <a:t>together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>
            <a:extLst>
              <a:ext uri="{FF2B5EF4-FFF2-40B4-BE49-F238E27FC236}">
                <a16:creationId xmlns:a16="http://schemas.microsoft.com/office/drawing/2014/main" id="{48126EFE-1CC1-CA32-B95A-F3CCBB252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08138"/>
            <a:ext cx="5562600" cy="3657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b="1" i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35875" name="Rectangle 3">
            <a:extLst>
              <a:ext uri="{FF2B5EF4-FFF2-40B4-BE49-F238E27FC236}">
                <a16:creationId xmlns:a16="http://schemas.microsoft.com/office/drawing/2014/main" id="{2ADA2E14-096C-1D86-2555-F1AFA3AA1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7600" y="1701800"/>
            <a:ext cx="2895600" cy="3657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5876" name="Group 4">
            <a:extLst>
              <a:ext uri="{FF2B5EF4-FFF2-40B4-BE49-F238E27FC236}">
                <a16:creationId xmlns:a16="http://schemas.microsoft.com/office/drawing/2014/main" id="{AFE591CE-6FDC-791C-B3B4-13E8DD4A7ACB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5173663"/>
            <a:ext cx="3722688" cy="1398587"/>
            <a:chOff x="3216" y="2880"/>
            <a:chExt cx="2345" cy="881"/>
          </a:xfrm>
        </p:grpSpPr>
        <p:sp>
          <p:nvSpPr>
            <p:cNvPr id="335877" name="AutoShape 5">
              <a:extLst>
                <a:ext uri="{FF2B5EF4-FFF2-40B4-BE49-F238E27FC236}">
                  <a16:creationId xmlns:a16="http://schemas.microsoft.com/office/drawing/2014/main" id="{ED3398AD-DDF7-88DA-001C-878656403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880"/>
              <a:ext cx="1245" cy="510"/>
            </a:xfrm>
            <a:prstGeom prst="curvedUpArrow">
              <a:avLst>
                <a:gd name="adj1" fmla="val 48824"/>
                <a:gd name="adj2" fmla="val 97647"/>
                <a:gd name="adj3" fmla="val 33333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78" name="Text Box 6">
              <a:extLst>
                <a:ext uri="{FF2B5EF4-FFF2-40B4-BE49-F238E27FC236}">
                  <a16:creationId xmlns:a16="http://schemas.microsoft.com/office/drawing/2014/main" id="{62968264-CFF8-F236-4676-D4E0213BCD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3319"/>
              <a:ext cx="152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b="1" i="1">
                  <a:solidFill>
                    <a:srgbClr val="D0482B"/>
                  </a:solidFill>
                  <a:latin typeface="Arial" panose="020B0604020202020204" pitchFamily="34" charset="0"/>
                </a:rPr>
                <a:t>Enabling Products</a:t>
              </a:r>
            </a:p>
            <a:p>
              <a:r>
                <a:rPr lang="en-US" altLang="en-US" sz="2000" b="1" i="1">
                  <a:solidFill>
                    <a:srgbClr val="D0482B"/>
                  </a:solidFill>
                  <a:latin typeface="Arial" panose="020B0604020202020204" pitchFamily="34" charset="0"/>
                </a:rPr>
                <a:t> &amp; Services</a:t>
              </a:r>
              <a:endParaRPr lang="en-US" altLang="en-US" sz="2000" b="1" i="1">
                <a:solidFill>
                  <a:srgbClr val="FF99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35879" name="Group 7">
            <a:extLst>
              <a:ext uri="{FF2B5EF4-FFF2-40B4-BE49-F238E27FC236}">
                <a16:creationId xmlns:a16="http://schemas.microsoft.com/office/drawing/2014/main" id="{425C5F31-4589-D2BD-205B-A69E6F4563D5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787400"/>
            <a:ext cx="3200400" cy="1066800"/>
            <a:chOff x="3072" y="192"/>
            <a:chExt cx="2016" cy="672"/>
          </a:xfrm>
        </p:grpSpPr>
        <p:sp>
          <p:nvSpPr>
            <p:cNvPr id="335880" name="AutoShape 8">
              <a:extLst>
                <a:ext uri="{FF2B5EF4-FFF2-40B4-BE49-F238E27FC236}">
                  <a16:creationId xmlns:a16="http://schemas.microsoft.com/office/drawing/2014/main" id="{AE08EEF5-2126-C76F-FE0D-9B0BFD5B36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2" y="384"/>
              <a:ext cx="1200" cy="480"/>
            </a:xfrm>
            <a:prstGeom prst="curvedDownArrow">
              <a:avLst>
                <a:gd name="adj1" fmla="val 50000"/>
                <a:gd name="adj2" fmla="val 100000"/>
                <a:gd name="adj3" fmla="val 33333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81" name="Text Box 9">
              <a:extLst>
                <a:ext uri="{FF2B5EF4-FFF2-40B4-BE49-F238E27FC236}">
                  <a16:creationId xmlns:a16="http://schemas.microsoft.com/office/drawing/2014/main" id="{D89FAA1E-2BB3-B821-E6B2-F12FFA9D9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5" y="192"/>
              <a:ext cx="1183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b="1" i="1">
                  <a:solidFill>
                    <a:srgbClr val="D0482B"/>
                  </a:solidFill>
                  <a:latin typeface="Arial" panose="020B0604020202020204" pitchFamily="34" charset="0"/>
                </a:rPr>
                <a:t>Requirements</a:t>
              </a:r>
            </a:p>
            <a:p>
              <a:r>
                <a:rPr lang="en-US" altLang="en-US" sz="2000" b="1" i="1">
                  <a:solidFill>
                    <a:srgbClr val="D0482B"/>
                  </a:solidFill>
                  <a:latin typeface="Arial" panose="020B0604020202020204" pitchFamily="34" charset="0"/>
                </a:rPr>
                <a:t>&amp; Needs</a:t>
              </a:r>
            </a:p>
          </p:txBody>
        </p:sp>
      </p:grpSp>
      <p:sp>
        <p:nvSpPr>
          <p:cNvPr id="335882" name="Rectangle 10">
            <a:extLst>
              <a:ext uri="{FF2B5EF4-FFF2-40B4-BE49-F238E27FC236}">
                <a16:creationId xmlns:a16="http://schemas.microsoft.com/office/drawing/2014/main" id="{D0B42BB7-7CA6-0DC5-2A3E-483DC7ABA6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08275" y="0"/>
            <a:ext cx="6207125" cy="957263"/>
          </a:xfrm>
        </p:spPr>
        <p:txBody>
          <a:bodyPr/>
          <a:lstStyle/>
          <a:p>
            <a:r>
              <a:rPr lang="en-US" altLang="en-US" sz="2400" i="1"/>
              <a:t>Opportunity for  Collaborative Action  to Address Vertical Interfaces</a:t>
            </a:r>
            <a:endParaRPr lang="en-US" altLang="en-US"/>
          </a:p>
        </p:txBody>
      </p:sp>
      <p:sp>
        <p:nvSpPr>
          <p:cNvPr id="335883" name="Oval 11">
            <a:extLst>
              <a:ext uri="{FF2B5EF4-FFF2-40B4-BE49-F238E27FC236}">
                <a16:creationId xmlns:a16="http://schemas.microsoft.com/office/drawing/2014/main" id="{102D3233-914F-127C-8B04-3DC44874E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2582863"/>
            <a:ext cx="1447800" cy="822325"/>
          </a:xfrm>
          <a:prstGeom prst="ellipse">
            <a:avLst/>
          </a:prstGeom>
          <a:solidFill>
            <a:srgbClr val="096B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3200" b="1">
                <a:solidFill>
                  <a:schemeClr val="bg1"/>
                </a:solidFill>
                <a:latin typeface="Arial" panose="020B0604020202020204" pitchFamily="34" charset="0"/>
              </a:rPr>
              <a:t>LAI</a:t>
            </a:r>
            <a:endParaRPr lang="en-US" altLang="en-US" sz="3200" b="1">
              <a:latin typeface="Arial" panose="020B0604020202020204" pitchFamily="34" charset="0"/>
            </a:endParaRPr>
          </a:p>
        </p:txBody>
      </p:sp>
      <p:sp>
        <p:nvSpPr>
          <p:cNvPr id="335884" name="Oval 12">
            <a:extLst>
              <a:ext uri="{FF2B5EF4-FFF2-40B4-BE49-F238E27FC236}">
                <a16:creationId xmlns:a16="http://schemas.microsoft.com/office/drawing/2014/main" id="{39743D68-46AF-B31E-30A3-7FF764BC9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2788" y="2590800"/>
            <a:ext cx="1727200" cy="1000125"/>
          </a:xfrm>
          <a:prstGeom prst="ellipse">
            <a:avLst/>
          </a:prstGeom>
          <a:solidFill>
            <a:srgbClr val="FFFB5C"/>
          </a:solidFill>
          <a:ln w="9525">
            <a:solidFill>
              <a:srgbClr val="13034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>
                <a:latin typeface="Arial" panose="020B0604020202020204" pitchFamily="34" charset="0"/>
              </a:rPr>
              <a:t>NIST-MEP</a:t>
            </a:r>
          </a:p>
          <a:p>
            <a:r>
              <a:rPr lang="en-US" altLang="en-US" b="1">
                <a:latin typeface="Arial" panose="020B0604020202020204" pitchFamily="34" charset="0"/>
              </a:rPr>
              <a:t>360 vu</a:t>
            </a:r>
          </a:p>
        </p:txBody>
      </p:sp>
      <p:sp>
        <p:nvSpPr>
          <p:cNvPr id="335885" name="Oval 13">
            <a:extLst>
              <a:ext uri="{FF2B5EF4-FFF2-40B4-BE49-F238E27FC236}">
                <a16:creationId xmlns:a16="http://schemas.microsoft.com/office/drawing/2014/main" id="{46819EEB-417A-B8AA-18BD-0E8647A07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788" y="2184400"/>
            <a:ext cx="1541462" cy="473075"/>
          </a:xfrm>
          <a:prstGeom prst="ellipse">
            <a:avLst/>
          </a:prstGeom>
          <a:solidFill>
            <a:srgbClr val="FFFB5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1800" b="1">
                <a:latin typeface="Arial" panose="020B0604020202020204" pitchFamily="34" charset="0"/>
              </a:rPr>
              <a:t>CMTC</a:t>
            </a:r>
          </a:p>
        </p:txBody>
      </p:sp>
      <p:sp>
        <p:nvSpPr>
          <p:cNvPr id="335886" name="Oval 14">
            <a:extLst>
              <a:ext uri="{FF2B5EF4-FFF2-40B4-BE49-F238E27FC236}">
                <a16:creationId xmlns:a16="http://schemas.microsoft.com/office/drawing/2014/main" id="{F25E3B6D-65E4-823F-7C31-2D3D9419A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1744663"/>
            <a:ext cx="1693862" cy="490537"/>
          </a:xfrm>
          <a:prstGeom prst="ellipse">
            <a:avLst/>
          </a:prstGeom>
          <a:solidFill>
            <a:srgbClr val="FFFB5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1800" b="1">
                <a:latin typeface="Arial" panose="020B0604020202020204" pitchFamily="34" charset="0"/>
              </a:rPr>
              <a:t>TECHSOLVE</a:t>
            </a:r>
          </a:p>
        </p:txBody>
      </p:sp>
      <p:sp>
        <p:nvSpPr>
          <p:cNvPr id="335887" name="Oval 15">
            <a:extLst>
              <a:ext uri="{FF2B5EF4-FFF2-40B4-BE49-F238E27FC236}">
                <a16:creationId xmlns:a16="http://schemas.microsoft.com/office/drawing/2014/main" id="{46926FF4-69F1-F9F3-FFEC-947A16DF2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" y="3116263"/>
            <a:ext cx="1439863" cy="611187"/>
          </a:xfrm>
          <a:prstGeom prst="ellipse">
            <a:avLst/>
          </a:prstGeom>
          <a:solidFill>
            <a:srgbClr val="FFFB5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1800" b="1">
                <a:latin typeface="Arial" panose="020B0604020202020204" pitchFamily="34" charset="0"/>
              </a:rPr>
              <a:t>MASS-MEP</a:t>
            </a:r>
          </a:p>
        </p:txBody>
      </p:sp>
      <p:sp>
        <p:nvSpPr>
          <p:cNvPr id="335888" name="Oval 16">
            <a:extLst>
              <a:ext uri="{FF2B5EF4-FFF2-40B4-BE49-F238E27FC236}">
                <a16:creationId xmlns:a16="http://schemas.microsoft.com/office/drawing/2014/main" id="{97822164-C1C8-1520-21CD-B3FC68B5F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" y="3876675"/>
            <a:ext cx="1457325" cy="652463"/>
          </a:xfrm>
          <a:prstGeom prst="ellipse">
            <a:avLst/>
          </a:prstGeom>
          <a:solidFill>
            <a:srgbClr val="FFFB5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1400" b="1">
                <a:latin typeface="Arial" panose="020B0604020202020204" pitchFamily="34" charset="0"/>
              </a:rPr>
              <a:t>OTHER MEP</a:t>
            </a:r>
          </a:p>
          <a:p>
            <a:r>
              <a:rPr lang="en-US" altLang="en-US" sz="1400" b="1">
                <a:latin typeface="Arial" panose="020B0604020202020204" pitchFamily="34" charset="0"/>
              </a:rPr>
              <a:t>CENTERS</a:t>
            </a:r>
          </a:p>
        </p:txBody>
      </p:sp>
      <p:sp>
        <p:nvSpPr>
          <p:cNvPr id="335889" name="Oval 17">
            <a:extLst>
              <a:ext uri="{FF2B5EF4-FFF2-40B4-BE49-F238E27FC236}">
                <a16:creationId xmlns:a16="http://schemas.microsoft.com/office/drawing/2014/main" id="{807F234F-FAF1-A2EE-BBAC-57DB1A6CE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4000" y="3641725"/>
            <a:ext cx="1268413" cy="650875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>
                <a:latin typeface="Arial" panose="020B0604020202020204" pitchFamily="34" charset="0"/>
              </a:rPr>
              <a:t>SEA</a:t>
            </a:r>
            <a:endParaRPr lang="en-US" altLang="en-US"/>
          </a:p>
        </p:txBody>
      </p:sp>
      <p:sp>
        <p:nvSpPr>
          <p:cNvPr id="335890" name="Oval 18">
            <a:extLst>
              <a:ext uri="{FF2B5EF4-FFF2-40B4-BE49-F238E27FC236}">
                <a16:creationId xmlns:a16="http://schemas.microsoft.com/office/drawing/2014/main" id="{928944A6-1FC8-A20D-99C5-1309859B7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738" y="3878263"/>
            <a:ext cx="1373187" cy="676275"/>
          </a:xfrm>
          <a:prstGeom prst="ellipse">
            <a:avLst/>
          </a:prstGeom>
          <a:solidFill>
            <a:srgbClr val="E39DD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>
                <a:latin typeface="Arial" panose="020B0604020202020204" pitchFamily="34" charset="0"/>
              </a:rPr>
              <a:t>AIA</a:t>
            </a:r>
          </a:p>
        </p:txBody>
      </p:sp>
      <p:sp>
        <p:nvSpPr>
          <p:cNvPr id="335891" name="Oval 19">
            <a:extLst>
              <a:ext uri="{FF2B5EF4-FFF2-40B4-BE49-F238E27FC236}">
                <a16:creationId xmlns:a16="http://schemas.microsoft.com/office/drawing/2014/main" id="{DE7E18F8-703B-7201-F46B-DF757E710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4275" y="1852613"/>
            <a:ext cx="1422400" cy="476250"/>
          </a:xfrm>
          <a:prstGeom prst="ellipse">
            <a:avLst/>
          </a:prstGeom>
          <a:solidFill>
            <a:srgbClr val="A7F70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35892" name="Text Box 20">
            <a:extLst>
              <a:ext uri="{FF2B5EF4-FFF2-40B4-BE49-F238E27FC236}">
                <a16:creationId xmlns:a16="http://schemas.microsoft.com/office/drawing/2014/main" id="{780F24AC-03F9-1456-7222-23B91E191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200" y="1903413"/>
            <a:ext cx="1455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>
                <a:latin typeface="Arial" panose="020B0604020202020204" pitchFamily="34" charset="0"/>
              </a:rPr>
              <a:t>NACFAM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35893" name="Oval 21">
            <a:extLst>
              <a:ext uri="{FF2B5EF4-FFF2-40B4-BE49-F238E27FC236}">
                <a16:creationId xmlns:a16="http://schemas.microsoft.com/office/drawing/2014/main" id="{E5459CC8-270D-C596-E1B1-C963D5EAC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606925"/>
            <a:ext cx="1270000" cy="566738"/>
          </a:xfrm>
          <a:prstGeom prst="ellipse">
            <a:avLst/>
          </a:prstGeom>
          <a:solidFill>
            <a:srgbClr val="0EFFE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>
                <a:latin typeface="Arial" panose="020B0604020202020204" pitchFamily="34" charset="0"/>
              </a:rPr>
              <a:t>OTHER</a:t>
            </a:r>
          </a:p>
        </p:txBody>
      </p:sp>
      <p:sp>
        <p:nvSpPr>
          <p:cNvPr id="335894" name="Text Box 22">
            <a:extLst>
              <a:ext uri="{FF2B5EF4-FFF2-40B4-BE49-F238E27FC236}">
                <a16:creationId xmlns:a16="http://schemas.microsoft.com/office/drawing/2014/main" id="{6C7149E6-FBC4-0EDA-F74D-E44E51EE9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25" y="564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cxnSp>
        <p:nvCxnSpPr>
          <p:cNvPr id="335895" name="AutoShape 23">
            <a:extLst>
              <a:ext uri="{FF2B5EF4-FFF2-40B4-BE49-F238E27FC236}">
                <a16:creationId xmlns:a16="http://schemas.microsoft.com/office/drawing/2014/main" id="{935F8B3D-A875-0019-804B-01727FBED44C}"/>
              </a:ext>
            </a:extLst>
          </p:cNvPr>
          <p:cNvCxnSpPr>
            <a:cxnSpLocks noChangeShapeType="1"/>
            <a:stCxn id="335886" idx="4"/>
            <a:endCxn id="335884" idx="0"/>
          </p:cNvCxnSpPr>
          <p:nvPr/>
        </p:nvCxnSpPr>
        <p:spPr bwMode="auto">
          <a:xfrm>
            <a:off x="2776538" y="2235200"/>
            <a:ext cx="69850" cy="355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96" name="AutoShape 24">
            <a:extLst>
              <a:ext uri="{FF2B5EF4-FFF2-40B4-BE49-F238E27FC236}">
                <a16:creationId xmlns:a16="http://schemas.microsoft.com/office/drawing/2014/main" id="{B3DF86DA-24F5-1219-8E78-786E1A5BEE1D}"/>
              </a:ext>
            </a:extLst>
          </p:cNvPr>
          <p:cNvCxnSpPr>
            <a:cxnSpLocks noChangeShapeType="1"/>
            <a:stCxn id="335885" idx="5"/>
            <a:endCxn id="335884" idx="1"/>
          </p:cNvCxnSpPr>
          <p:nvPr/>
        </p:nvCxnSpPr>
        <p:spPr bwMode="auto">
          <a:xfrm>
            <a:off x="1774825" y="2587625"/>
            <a:ext cx="460375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97" name="AutoShape 25">
            <a:extLst>
              <a:ext uri="{FF2B5EF4-FFF2-40B4-BE49-F238E27FC236}">
                <a16:creationId xmlns:a16="http://schemas.microsoft.com/office/drawing/2014/main" id="{0B6C2B36-F45B-9312-1F8C-36734CD1D22C}"/>
              </a:ext>
            </a:extLst>
          </p:cNvPr>
          <p:cNvCxnSpPr>
            <a:cxnSpLocks noChangeShapeType="1"/>
            <a:endCxn id="335887" idx="6"/>
          </p:cNvCxnSpPr>
          <p:nvPr/>
        </p:nvCxnSpPr>
        <p:spPr bwMode="auto">
          <a:xfrm flipH="1">
            <a:off x="1862138" y="3352800"/>
            <a:ext cx="254000" cy="69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98" name="AutoShape 26">
            <a:extLst>
              <a:ext uri="{FF2B5EF4-FFF2-40B4-BE49-F238E27FC236}">
                <a16:creationId xmlns:a16="http://schemas.microsoft.com/office/drawing/2014/main" id="{A3FEF83D-9BC1-C932-75F8-2658100177B5}"/>
              </a:ext>
            </a:extLst>
          </p:cNvPr>
          <p:cNvCxnSpPr>
            <a:cxnSpLocks noChangeShapeType="1"/>
            <a:stCxn id="335884" idx="3"/>
            <a:endCxn id="335888" idx="7"/>
          </p:cNvCxnSpPr>
          <p:nvPr/>
        </p:nvCxnSpPr>
        <p:spPr bwMode="auto">
          <a:xfrm flipH="1">
            <a:off x="1717675" y="3444875"/>
            <a:ext cx="517525" cy="527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99" name="AutoShape 27">
            <a:extLst>
              <a:ext uri="{FF2B5EF4-FFF2-40B4-BE49-F238E27FC236}">
                <a16:creationId xmlns:a16="http://schemas.microsoft.com/office/drawing/2014/main" id="{32304D0B-E041-261C-94D4-686FA5982FC3}"/>
              </a:ext>
            </a:extLst>
          </p:cNvPr>
          <p:cNvCxnSpPr>
            <a:cxnSpLocks noChangeShapeType="1"/>
            <a:endCxn id="335885" idx="0"/>
          </p:cNvCxnSpPr>
          <p:nvPr/>
        </p:nvCxnSpPr>
        <p:spPr bwMode="auto">
          <a:xfrm rot="10800000" flipV="1">
            <a:off x="1230313" y="1889125"/>
            <a:ext cx="698500" cy="2952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00" name="AutoShape 28">
            <a:extLst>
              <a:ext uri="{FF2B5EF4-FFF2-40B4-BE49-F238E27FC236}">
                <a16:creationId xmlns:a16="http://schemas.microsoft.com/office/drawing/2014/main" id="{7E13703E-2938-1F48-0920-E2A7484DB75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128713" y="2640013"/>
            <a:ext cx="1587" cy="1587"/>
          </a:xfrm>
          <a:prstGeom prst="bentConnector3">
            <a:avLst>
              <a:gd name="adj1" fmla="val 2819999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01" name="AutoShape 29">
            <a:extLst>
              <a:ext uri="{FF2B5EF4-FFF2-40B4-BE49-F238E27FC236}">
                <a16:creationId xmlns:a16="http://schemas.microsoft.com/office/drawing/2014/main" id="{469B11A2-8ACD-B3D9-D08C-58E74C3395B1}"/>
              </a:ext>
            </a:extLst>
          </p:cNvPr>
          <p:cNvCxnSpPr>
            <a:cxnSpLocks noChangeShapeType="1"/>
            <a:stCxn id="335887" idx="4"/>
            <a:endCxn id="335887" idx="4"/>
          </p:cNvCxnSpPr>
          <p:nvPr/>
        </p:nvCxnSpPr>
        <p:spPr bwMode="auto">
          <a:xfrm rot="16200000" flipH="1">
            <a:off x="1143000" y="3727450"/>
            <a:ext cx="1588" cy="1588"/>
          </a:xfrm>
          <a:prstGeom prst="bentConnector3">
            <a:avLst>
              <a:gd name="adj1" fmla="val 899999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5902" name="Text Box 30">
            <a:extLst>
              <a:ext uri="{FF2B5EF4-FFF2-40B4-BE49-F238E27FC236}">
                <a16:creationId xmlns:a16="http://schemas.microsoft.com/office/drawing/2014/main" id="{513BFD0F-E17E-825A-EE09-3977189BE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5270500"/>
            <a:ext cx="68008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100" b="1">
                <a:latin typeface="Arial" panose="020B0604020202020204" pitchFamily="34" charset="0"/>
              </a:rPr>
              <a:t>AIA: Aerospace Industries Association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CMTC: California Manufacturing Technology Center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LAI: Lean Aerospace Initiative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MEP MSI: Manufacturing Extension Partnership Management Services, Inc.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NACFAM: National Coalition for Advanced Manufacturing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NIST- MEP: National Institute of Standards and Technology Manufacturing Extension Partnership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SEA: Supplier Excellence Alliance</a:t>
            </a:r>
          </a:p>
          <a:p>
            <a:pPr algn="l"/>
            <a:r>
              <a:rPr lang="en-US" altLang="en-US" sz="1100" b="1">
                <a:latin typeface="Arial" panose="020B0604020202020204" pitchFamily="34" charset="0"/>
              </a:rPr>
              <a:t>360 vu: 360 vu Research &amp; Education Foundation</a:t>
            </a:r>
          </a:p>
        </p:txBody>
      </p:sp>
      <p:sp>
        <p:nvSpPr>
          <p:cNvPr id="335903" name="Text Box 31">
            <a:extLst>
              <a:ext uri="{FF2B5EF4-FFF2-40B4-BE49-F238E27FC236}">
                <a16:creationId xmlns:a16="http://schemas.microsoft.com/office/drawing/2014/main" id="{88542E39-50C6-1AC3-D2EE-C1C8CB6B4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446338"/>
            <a:ext cx="1031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Primes</a:t>
            </a:r>
          </a:p>
        </p:txBody>
      </p:sp>
      <p:sp>
        <p:nvSpPr>
          <p:cNvPr id="335904" name="Text Box 32">
            <a:extLst>
              <a:ext uri="{FF2B5EF4-FFF2-40B4-BE49-F238E27FC236}">
                <a16:creationId xmlns:a16="http://schemas.microsoft.com/office/drawing/2014/main" id="{7501726A-9142-89E2-5C26-465DB31A2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9763" y="1703388"/>
            <a:ext cx="1731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Customers</a:t>
            </a:r>
          </a:p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(e.g., SPOs)</a:t>
            </a:r>
          </a:p>
        </p:txBody>
      </p:sp>
      <p:sp>
        <p:nvSpPr>
          <p:cNvPr id="335905" name="Text Box 33">
            <a:extLst>
              <a:ext uri="{FF2B5EF4-FFF2-40B4-BE49-F238E27FC236}">
                <a16:creationId xmlns:a16="http://schemas.microsoft.com/office/drawing/2014/main" id="{F42E2F9C-04A7-B00A-A65F-2A31E483C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8763" y="2482850"/>
            <a:ext cx="1214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Partners</a:t>
            </a:r>
          </a:p>
        </p:txBody>
      </p:sp>
      <p:sp>
        <p:nvSpPr>
          <p:cNvPr id="335906" name="Text Box 34">
            <a:extLst>
              <a:ext uri="{FF2B5EF4-FFF2-40B4-BE49-F238E27FC236}">
                <a16:creationId xmlns:a16="http://schemas.microsoft.com/office/drawing/2014/main" id="{85AD4575-5164-D079-AF95-4D31660F4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1363" y="3092450"/>
            <a:ext cx="12715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First Tier</a:t>
            </a:r>
          </a:p>
        </p:txBody>
      </p:sp>
      <p:sp>
        <p:nvSpPr>
          <p:cNvPr id="335907" name="Text Box 35">
            <a:extLst>
              <a:ext uri="{FF2B5EF4-FFF2-40B4-BE49-F238E27FC236}">
                <a16:creationId xmlns:a16="http://schemas.microsoft.com/office/drawing/2014/main" id="{F215B6EA-76EB-7527-6C9D-723D69279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963" y="3625850"/>
            <a:ext cx="163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Second Tier</a:t>
            </a:r>
          </a:p>
        </p:txBody>
      </p:sp>
      <p:sp>
        <p:nvSpPr>
          <p:cNvPr id="335908" name="Text Box 36">
            <a:extLst>
              <a:ext uri="{FF2B5EF4-FFF2-40B4-BE49-F238E27FC236}">
                <a16:creationId xmlns:a16="http://schemas.microsoft.com/office/drawing/2014/main" id="{613F16E3-5791-6BEB-3C56-F96D4B3E8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1363" y="431165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000" b="1" i="1">
                <a:latin typeface="Arial" panose="020B0604020202020204" pitchFamily="34" charset="0"/>
              </a:rPr>
              <a:t>Third Tier</a:t>
            </a:r>
          </a:p>
        </p:txBody>
      </p:sp>
      <p:sp>
        <p:nvSpPr>
          <p:cNvPr id="335909" name="Text Box 37">
            <a:extLst>
              <a:ext uri="{FF2B5EF4-FFF2-40B4-BE49-F238E27FC236}">
                <a16:creationId xmlns:a16="http://schemas.microsoft.com/office/drawing/2014/main" id="{0145336B-3E01-2C8F-45BF-A3266A79F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1275" y="4886325"/>
            <a:ext cx="254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25000"/>
              </a:lnSpc>
            </a:pPr>
            <a:r>
              <a:rPr lang="en-US" altLang="en-US" sz="2000" b="1" i="1">
                <a:latin typeface="Arial" panose="020B0604020202020204" pitchFamily="34" charset="0"/>
              </a:rPr>
              <a:t>.</a:t>
            </a:r>
          </a:p>
          <a:p>
            <a:pPr algn="l">
              <a:lnSpc>
                <a:spcPct val="25000"/>
              </a:lnSpc>
            </a:pPr>
            <a:r>
              <a:rPr lang="en-US" altLang="en-US" sz="2000" b="1" i="1">
                <a:latin typeface="Arial" panose="020B0604020202020204" pitchFamily="34" charset="0"/>
              </a:rPr>
              <a:t>.</a:t>
            </a:r>
          </a:p>
          <a:p>
            <a:pPr algn="l">
              <a:lnSpc>
                <a:spcPct val="25000"/>
              </a:lnSpc>
            </a:pPr>
            <a:r>
              <a:rPr lang="en-US" altLang="en-US" sz="2000" b="1" i="1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35910" name="Text Box 38">
            <a:extLst>
              <a:ext uri="{FF2B5EF4-FFF2-40B4-BE49-F238E27FC236}">
                <a16:creationId xmlns:a16="http://schemas.microsoft.com/office/drawing/2014/main" id="{C3EDC72B-35F5-541E-4D3F-2CC4F2DC11B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075112" y="3338513"/>
            <a:ext cx="284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600" b="1" i="1">
                <a:solidFill>
                  <a:srgbClr val="080808"/>
                </a:solidFill>
                <a:latin typeface="Arial" panose="020B0604020202020204" pitchFamily="34" charset="0"/>
              </a:rPr>
              <a:t>Existing, Funded Capability</a:t>
            </a:r>
          </a:p>
        </p:txBody>
      </p:sp>
      <p:sp>
        <p:nvSpPr>
          <p:cNvPr id="335911" name="Text Box 39">
            <a:extLst>
              <a:ext uri="{FF2B5EF4-FFF2-40B4-BE49-F238E27FC236}">
                <a16:creationId xmlns:a16="http://schemas.microsoft.com/office/drawing/2014/main" id="{29E7C9EA-DA53-E2B7-1E8F-A126D40E1217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752181" y="3444082"/>
            <a:ext cx="3379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600" b="1" i="1">
                <a:solidFill>
                  <a:srgbClr val="080808"/>
                </a:solidFill>
                <a:latin typeface="Arial" panose="020B0604020202020204" pitchFamily="34" charset="0"/>
              </a:rPr>
              <a:t>Fragmented, Duplicative Support</a:t>
            </a:r>
          </a:p>
        </p:txBody>
      </p:sp>
      <p:sp>
        <p:nvSpPr>
          <p:cNvPr id="335912" name="Oval 40">
            <a:extLst>
              <a:ext uri="{FF2B5EF4-FFF2-40B4-BE49-F238E27FC236}">
                <a16:creationId xmlns:a16="http://schemas.microsoft.com/office/drawing/2014/main" id="{320DEB0B-26AC-9725-B94F-E93B7796F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338" y="4521200"/>
            <a:ext cx="1473200" cy="650875"/>
          </a:xfrm>
          <a:prstGeom prst="ellipse">
            <a:avLst/>
          </a:prstGeom>
          <a:solidFill>
            <a:srgbClr val="F08E2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>
                <a:latin typeface="Arial" panose="020B0604020202020204" pitchFamily="34" charset="0"/>
              </a:rPr>
              <a:t>MEP MSI</a:t>
            </a:r>
            <a:endParaRPr lang="en-US" altLang="en-US"/>
          </a:p>
        </p:txBody>
      </p:sp>
      <p:cxnSp>
        <p:nvCxnSpPr>
          <p:cNvPr id="335914" name="AutoShape 42">
            <a:extLst>
              <a:ext uri="{FF2B5EF4-FFF2-40B4-BE49-F238E27FC236}">
                <a16:creationId xmlns:a16="http://schemas.microsoft.com/office/drawing/2014/main" id="{22DFDD66-466B-0375-0934-46EC30135D42}"/>
              </a:ext>
            </a:extLst>
          </p:cNvPr>
          <p:cNvCxnSpPr>
            <a:cxnSpLocks noChangeShapeType="1"/>
            <a:endCxn id="335912" idx="0"/>
          </p:cNvCxnSpPr>
          <p:nvPr/>
        </p:nvCxnSpPr>
        <p:spPr bwMode="auto">
          <a:xfrm flipH="1">
            <a:off x="2293938" y="3590925"/>
            <a:ext cx="468312" cy="930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15" name="AutoShape 43">
            <a:extLst>
              <a:ext uri="{FF2B5EF4-FFF2-40B4-BE49-F238E27FC236}">
                <a16:creationId xmlns:a16="http://schemas.microsoft.com/office/drawing/2014/main" id="{506A47E7-33C9-39FF-815D-5E2FCD2A270B}"/>
              </a:ext>
            </a:extLst>
          </p:cNvPr>
          <p:cNvCxnSpPr>
            <a:cxnSpLocks noChangeShapeType="1"/>
            <a:stCxn id="335912" idx="1"/>
            <a:endCxn id="335912" idx="1"/>
          </p:cNvCxnSpPr>
          <p:nvPr/>
        </p:nvCxnSpPr>
        <p:spPr bwMode="auto">
          <a:xfrm>
            <a:off x="1773238" y="461645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16" name="AutoShape 44">
            <a:extLst>
              <a:ext uri="{FF2B5EF4-FFF2-40B4-BE49-F238E27FC236}">
                <a16:creationId xmlns:a16="http://schemas.microsoft.com/office/drawing/2014/main" id="{E6F636B5-5AF3-BBEE-C623-1413B9197C3D}"/>
              </a:ext>
            </a:extLst>
          </p:cNvPr>
          <p:cNvCxnSpPr>
            <a:cxnSpLocks noChangeShapeType="1"/>
            <a:stCxn id="335888" idx="5"/>
            <a:endCxn id="335912" idx="1"/>
          </p:cNvCxnSpPr>
          <p:nvPr/>
        </p:nvCxnSpPr>
        <p:spPr bwMode="auto">
          <a:xfrm>
            <a:off x="1717675" y="4433888"/>
            <a:ext cx="55563" cy="182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>
            <a:extLst>
              <a:ext uri="{FF2B5EF4-FFF2-40B4-BE49-F238E27FC236}">
                <a16:creationId xmlns:a16="http://schemas.microsoft.com/office/drawing/2014/main" id="{C9982325-704B-B2B9-BF5F-D733C4B4BB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65325" y="0"/>
            <a:ext cx="6781800" cy="998538"/>
          </a:xfrm>
        </p:spPr>
        <p:txBody>
          <a:bodyPr/>
          <a:lstStyle/>
          <a:p>
            <a:r>
              <a:rPr lang="en-US" altLang="en-US" sz="2800" i="1"/>
              <a:t>Lean Supply Chain Now -- Some Operational Details</a:t>
            </a:r>
            <a:endParaRPr lang="en-US" altLang="en-US"/>
          </a:p>
        </p:txBody>
      </p:sp>
      <p:sp>
        <p:nvSpPr>
          <p:cNvPr id="366595" name="Rectangle 3">
            <a:extLst>
              <a:ext uri="{FF2B5EF4-FFF2-40B4-BE49-F238E27FC236}">
                <a16:creationId xmlns:a16="http://schemas.microsoft.com/office/drawing/2014/main" id="{5483E55A-01E0-152A-A936-E522E5C9CE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392238"/>
            <a:ext cx="8677275" cy="5465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800"/>
              <a:t>Directly focusing on critical vertical interface issues in the supply chain (e.g., requirements flowdown)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Deploying LAI tools and methods, as well as supplier lean development tools and best practices from all member organizations to redesign and streamline vertical interfaces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Demonstrating concept through test-bed application in one or more pilot projects framed around major acquisition program enterprises (e.g., Global Hawk, C-17, F/A-22), by conducting a controlled experiment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Concentration on common suppliers &amp; drilling down vertically to subtier level in the supply chain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Establishing collaborative relationships for lean deployment</a:t>
            </a:r>
            <a:endParaRPr lang="en-US" altLang="en-US" sz="2000"/>
          </a:p>
          <a:p>
            <a:pPr lvl="1">
              <a:lnSpc>
                <a:spcPct val="90000"/>
              </a:lnSpc>
            </a:pPr>
            <a:r>
              <a:rPr lang="en-US" altLang="en-US" sz="1400"/>
              <a:t>AFMC: Transformation (Acquisition, Sustainment)</a:t>
            </a:r>
          </a:p>
          <a:p>
            <a:pPr lvl="1">
              <a:lnSpc>
                <a:spcPct val="90000"/>
              </a:lnSpc>
            </a:pPr>
            <a:r>
              <a:rPr lang="en-US" altLang="en-US" sz="1400"/>
              <a:t>System Program Offices (SPOs)</a:t>
            </a:r>
          </a:p>
          <a:p>
            <a:pPr lvl="1">
              <a:lnSpc>
                <a:spcPct val="90000"/>
              </a:lnSpc>
            </a:pPr>
            <a:r>
              <a:rPr lang="en-US" altLang="en-US" sz="1400"/>
              <a:t>DCMA, DFAS</a:t>
            </a:r>
          </a:p>
          <a:p>
            <a:pPr lvl="1">
              <a:lnSpc>
                <a:spcPct val="90000"/>
              </a:lnSpc>
            </a:pPr>
            <a:r>
              <a:rPr lang="en-US" altLang="en-US" sz="1400"/>
              <a:t>Primes; major subcontractors/suppliers; lower-tier suppliers</a:t>
            </a:r>
          </a:p>
          <a:p>
            <a:pPr lvl="1">
              <a:lnSpc>
                <a:spcPct val="90000"/>
              </a:lnSpc>
            </a:pPr>
            <a:r>
              <a:rPr lang="en-US" altLang="en-US" sz="1400"/>
              <a:t>LAI Supplier Networks Team</a:t>
            </a:r>
          </a:p>
          <a:p>
            <a:pPr lvl="1">
              <a:lnSpc>
                <a:spcPct val="90000"/>
              </a:lnSpc>
            </a:pPr>
            <a:r>
              <a:rPr lang="en-US" altLang="en-US" sz="1400"/>
              <a:t>“Lean-delivery” service organizations; “Lean-enabling” alliances 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We are on our way towards fleshing out an executable plan</a:t>
            </a:r>
          </a:p>
          <a:p>
            <a:pPr>
              <a:lnSpc>
                <a:spcPct val="90000"/>
              </a:lnSpc>
            </a:pPr>
            <a:endParaRPr lang="en-US" altLang="en-US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>
            <a:extLst>
              <a:ext uri="{FF2B5EF4-FFF2-40B4-BE49-F238E27FC236}">
                <a16:creationId xmlns:a16="http://schemas.microsoft.com/office/drawing/2014/main" id="{11188C92-9191-0EA8-D3AC-CF9FA86CB1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Pilot Project Process </a:t>
            </a:r>
          </a:p>
        </p:txBody>
      </p:sp>
      <p:sp>
        <p:nvSpPr>
          <p:cNvPr id="367619" name="Rectangle 3">
            <a:extLst>
              <a:ext uri="{FF2B5EF4-FFF2-40B4-BE49-F238E27FC236}">
                <a16:creationId xmlns:a16="http://schemas.microsoft.com/office/drawing/2014/main" id="{DA7FD0E6-99C8-0FAF-333A-6A4077C72C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5438" y="1603375"/>
            <a:ext cx="8559800" cy="4886325"/>
          </a:xfrm>
        </p:spPr>
        <p:txBody>
          <a:bodyPr/>
          <a:lstStyle/>
          <a:p>
            <a:r>
              <a:rPr lang="en-US" altLang="en-US"/>
              <a:t>Develop concept and draft execution plan</a:t>
            </a:r>
          </a:p>
          <a:p>
            <a:r>
              <a:rPr lang="en-US" altLang="en-US"/>
              <a:t>Provide briefings to leadership and get buy-in</a:t>
            </a:r>
          </a:p>
          <a:p>
            <a:r>
              <a:rPr lang="en-US" altLang="en-US"/>
              <a:t>Obtain go-ahead &amp; budgetary support</a:t>
            </a:r>
          </a:p>
          <a:p>
            <a:r>
              <a:rPr lang="en-US" altLang="en-US"/>
              <a:t>Develop detailed design and implementation plan</a:t>
            </a:r>
          </a:p>
          <a:p>
            <a:r>
              <a:rPr lang="en-US" altLang="en-US"/>
              <a:t>Conduct data collection and analysis</a:t>
            </a:r>
          </a:p>
          <a:p>
            <a:r>
              <a:rPr lang="en-US" altLang="en-US"/>
              <a:t>Document pilot project results </a:t>
            </a:r>
          </a:p>
          <a:p>
            <a:r>
              <a:rPr lang="en-US" altLang="en-US"/>
              <a:t>Brief results and build wider acceptance of deployment model</a:t>
            </a:r>
          </a:p>
          <a:p>
            <a:r>
              <a:rPr lang="en-US" altLang="en-US"/>
              <a:t>Prepare and provide portable deployment package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>
            <a:extLst>
              <a:ext uri="{FF2B5EF4-FFF2-40B4-BE49-F238E27FC236}">
                <a16:creationId xmlns:a16="http://schemas.microsoft.com/office/drawing/2014/main" id="{2734B731-4E7B-1AA5-293F-85EC74A79C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261938"/>
            <a:ext cx="7094538" cy="971550"/>
          </a:xfrm>
        </p:spPr>
        <p:txBody>
          <a:bodyPr/>
          <a:lstStyle/>
          <a:p>
            <a:r>
              <a:rPr lang="en-US" altLang="en-US" sz="2800" i="1"/>
              <a:t>Lean Supply Chain Now</a:t>
            </a:r>
            <a:r>
              <a:rPr lang="en-US" altLang="en-US" sz="2800"/>
              <a:t> Pilot Project -- Hypothesis &amp; Methodology </a:t>
            </a:r>
            <a:endParaRPr lang="en-US" altLang="en-US"/>
          </a:p>
        </p:txBody>
      </p:sp>
      <p:sp>
        <p:nvSpPr>
          <p:cNvPr id="359427" name="Rectangle 3">
            <a:extLst>
              <a:ext uri="{FF2B5EF4-FFF2-40B4-BE49-F238E27FC236}">
                <a16:creationId xmlns:a16="http://schemas.microsoft.com/office/drawing/2014/main" id="{3851999C-ACBB-DA61-66B0-A96FF1B4B5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3550" y="1455738"/>
            <a:ext cx="8210550" cy="4962525"/>
          </a:xfrm>
        </p:spPr>
        <p:txBody>
          <a:bodyPr/>
          <a:lstStyle/>
          <a:p>
            <a:r>
              <a:rPr lang="en-US" altLang="en-US" sz="2000"/>
              <a:t>Hypothesis:  </a:t>
            </a:r>
          </a:p>
          <a:p>
            <a:pPr>
              <a:buFont typeface="Times" pitchFamily="2" charset="0"/>
              <a:buNone/>
            </a:pPr>
            <a:r>
              <a:rPr lang="en-US" altLang="en-US" sz="2000"/>
              <a:t>    </a:t>
            </a:r>
            <a:r>
              <a:rPr lang="en-US" altLang="en-US" sz="1800"/>
              <a:t>A supplier network with streamlined vertical interfaces between customers and suppliers in the multi-level DOD supplier base, enabled through “lean-intervention,” provides superior performance in terms of cost, quality and delivery. </a:t>
            </a:r>
          </a:p>
          <a:p>
            <a:r>
              <a:rPr lang="en-US" altLang="en-US" sz="2000"/>
              <a:t>Methodology: </a:t>
            </a:r>
          </a:p>
          <a:p>
            <a:pPr>
              <a:buFont typeface="Times" pitchFamily="2" charset="0"/>
              <a:buNone/>
            </a:pPr>
            <a:r>
              <a:rPr lang="en-US" altLang="en-US" sz="1800"/>
              <a:t>    Test for significant differences between the performance of a supplier network receiving “lean-intervention” (serving as the </a:t>
            </a:r>
            <a:r>
              <a:rPr lang="en-US" altLang="en-US" sz="1800" i="1"/>
              <a:t>experimental group</a:t>
            </a:r>
            <a:r>
              <a:rPr lang="en-US" altLang="en-US" sz="1800"/>
              <a:t>) AND the performance of another, equivalent, supplier network not receiving such “lean-intervention” (serving as the </a:t>
            </a:r>
            <a:r>
              <a:rPr lang="en-US" altLang="en-US" sz="1800" i="1"/>
              <a:t>control group</a:t>
            </a:r>
            <a:r>
              <a:rPr lang="en-US" altLang="en-US" sz="1800"/>
              <a:t>), where the observed performance differences can be directly attributed to the “lean-intervention” event.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Freeform 2">
            <a:extLst>
              <a:ext uri="{FF2B5EF4-FFF2-40B4-BE49-F238E27FC236}">
                <a16:creationId xmlns:a16="http://schemas.microsoft.com/office/drawing/2014/main" id="{E7B0F734-2CE7-0738-00F1-04EB44884967}"/>
              </a:ext>
            </a:extLst>
          </p:cNvPr>
          <p:cNvSpPr>
            <a:spLocks/>
          </p:cNvSpPr>
          <p:nvPr/>
        </p:nvSpPr>
        <p:spPr bwMode="auto">
          <a:xfrm>
            <a:off x="5978525" y="1646238"/>
            <a:ext cx="2216150" cy="4525962"/>
          </a:xfrm>
          <a:custGeom>
            <a:avLst/>
            <a:gdLst>
              <a:gd name="T0" fmla="*/ 0 w 1396"/>
              <a:gd name="T1" fmla="*/ 2671 h 2851"/>
              <a:gd name="T2" fmla="*/ 7 w 1396"/>
              <a:gd name="T3" fmla="*/ 2851 h 2851"/>
              <a:gd name="T4" fmla="*/ 511 w 1396"/>
              <a:gd name="T5" fmla="*/ 2851 h 2851"/>
              <a:gd name="T6" fmla="*/ 1396 w 1396"/>
              <a:gd name="T7" fmla="*/ 1145 h 2851"/>
              <a:gd name="T8" fmla="*/ 1396 w 1396"/>
              <a:gd name="T9" fmla="*/ 0 h 2851"/>
              <a:gd name="T10" fmla="*/ 691 w 1396"/>
              <a:gd name="T11" fmla="*/ 0 h 2851"/>
              <a:gd name="T12" fmla="*/ 691 w 1396"/>
              <a:gd name="T13" fmla="*/ 1145 h 2851"/>
              <a:gd name="T14" fmla="*/ 345 w 1396"/>
              <a:gd name="T15" fmla="*/ 1944 h 2851"/>
              <a:gd name="T16" fmla="*/ 0 w 1396"/>
              <a:gd name="T17" fmla="*/ 2671 h 2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6" h="2851">
                <a:moveTo>
                  <a:pt x="0" y="2671"/>
                </a:moveTo>
                <a:lnTo>
                  <a:pt x="7" y="2851"/>
                </a:lnTo>
                <a:lnTo>
                  <a:pt x="511" y="2851"/>
                </a:lnTo>
                <a:lnTo>
                  <a:pt x="1396" y="1145"/>
                </a:lnTo>
                <a:lnTo>
                  <a:pt x="1396" y="0"/>
                </a:lnTo>
                <a:lnTo>
                  <a:pt x="691" y="0"/>
                </a:lnTo>
                <a:lnTo>
                  <a:pt x="691" y="1145"/>
                </a:lnTo>
                <a:lnTo>
                  <a:pt x="345" y="1944"/>
                </a:lnTo>
                <a:lnTo>
                  <a:pt x="0" y="2671"/>
                </a:lnTo>
                <a:close/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451" name="Rectangle 3">
            <a:extLst>
              <a:ext uri="{FF2B5EF4-FFF2-40B4-BE49-F238E27FC236}">
                <a16:creationId xmlns:a16="http://schemas.microsoft.com/office/drawing/2014/main" id="{1593E193-2149-E8A8-D717-16BBF82103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95525" y="231775"/>
            <a:ext cx="6315075" cy="1060450"/>
          </a:xfrm>
        </p:spPr>
        <p:txBody>
          <a:bodyPr/>
          <a:lstStyle/>
          <a:p>
            <a:r>
              <a:rPr lang="en-US" altLang="en-US"/>
              <a:t>Design Pilot Project as a “Controlled” Experiment </a:t>
            </a:r>
          </a:p>
        </p:txBody>
      </p:sp>
      <p:sp>
        <p:nvSpPr>
          <p:cNvPr id="360452" name="Rectangle 4">
            <a:extLst>
              <a:ext uri="{FF2B5EF4-FFF2-40B4-BE49-F238E27FC236}">
                <a16:creationId xmlns:a16="http://schemas.microsoft.com/office/drawing/2014/main" id="{DE4B9ACB-B30A-D442-2B48-927BB11AC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5" y="1890713"/>
            <a:ext cx="2419350" cy="4286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r>
              <a:rPr lang="en-US" altLang="en-US" sz="1800">
                <a:latin typeface="Arial" panose="020B0604020202020204" pitchFamily="34" charset="0"/>
              </a:rPr>
              <a:t>Program C/Prime C</a:t>
            </a:r>
          </a:p>
        </p:txBody>
      </p:sp>
      <p:sp>
        <p:nvSpPr>
          <p:cNvPr id="360453" name="Rectangle 5">
            <a:extLst>
              <a:ext uri="{FF2B5EF4-FFF2-40B4-BE49-F238E27FC236}">
                <a16:creationId xmlns:a16="http://schemas.microsoft.com/office/drawing/2014/main" id="{AC003637-6095-5F2A-4D74-48A7B3258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125" y="3475038"/>
            <a:ext cx="771525" cy="192087"/>
          </a:xfrm>
          <a:prstGeom prst="rect">
            <a:avLst/>
          </a:prstGeom>
          <a:solidFill>
            <a:srgbClr val="FFCC0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latin typeface="Arial" panose="020B0604020202020204" pitchFamily="34" charset="0"/>
              </a:rPr>
              <a:t>Supplier A</a:t>
            </a:r>
          </a:p>
        </p:txBody>
      </p:sp>
      <p:sp>
        <p:nvSpPr>
          <p:cNvPr id="360454" name="Rectangle 6">
            <a:extLst>
              <a:ext uri="{FF2B5EF4-FFF2-40B4-BE49-F238E27FC236}">
                <a16:creationId xmlns:a16="http://schemas.microsoft.com/office/drawing/2014/main" id="{5F4A30F4-B6C6-BF41-8AE2-B33A13055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325" y="3475038"/>
            <a:ext cx="771525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B</a:t>
            </a:r>
          </a:p>
        </p:txBody>
      </p:sp>
      <p:sp>
        <p:nvSpPr>
          <p:cNvPr id="360455" name="Rectangle 7">
            <a:extLst>
              <a:ext uri="{FF2B5EF4-FFF2-40B4-BE49-F238E27FC236}">
                <a16:creationId xmlns:a16="http://schemas.microsoft.com/office/drawing/2014/main" id="{B8C1E92A-E4D7-1160-BE9E-187CD5E81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8525" y="3475038"/>
            <a:ext cx="771525" cy="192087"/>
          </a:xfrm>
          <a:prstGeom prst="rect">
            <a:avLst/>
          </a:prstGeom>
          <a:solidFill>
            <a:srgbClr val="CC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latin typeface="Arial" panose="020B0604020202020204" pitchFamily="34" charset="0"/>
              </a:rPr>
              <a:t>Supplier C</a:t>
            </a:r>
          </a:p>
        </p:txBody>
      </p:sp>
      <p:sp>
        <p:nvSpPr>
          <p:cNvPr id="360456" name="Rectangle 8">
            <a:extLst>
              <a:ext uri="{FF2B5EF4-FFF2-40B4-BE49-F238E27FC236}">
                <a16:creationId xmlns:a16="http://schemas.microsoft.com/office/drawing/2014/main" id="{CE3F1EFD-BE43-9647-CBBD-1B70B9A63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725" y="3475038"/>
            <a:ext cx="771525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D</a:t>
            </a:r>
          </a:p>
        </p:txBody>
      </p:sp>
      <p:sp>
        <p:nvSpPr>
          <p:cNvPr id="360457" name="Rectangle 9">
            <a:extLst>
              <a:ext uri="{FF2B5EF4-FFF2-40B4-BE49-F238E27FC236}">
                <a16:creationId xmlns:a16="http://schemas.microsoft.com/office/drawing/2014/main" id="{EAE420D0-B049-E985-40DC-767AAC279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1688" y="3475038"/>
            <a:ext cx="763587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E</a:t>
            </a:r>
          </a:p>
        </p:txBody>
      </p:sp>
      <p:sp>
        <p:nvSpPr>
          <p:cNvPr id="360458" name="Rectangle 10">
            <a:extLst>
              <a:ext uri="{FF2B5EF4-FFF2-40B4-BE49-F238E27FC236}">
                <a16:creationId xmlns:a16="http://schemas.microsoft.com/office/drawing/2014/main" id="{B14A6099-F576-4799-ED94-22D26DA6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4646613"/>
            <a:ext cx="746125" cy="192087"/>
          </a:xfrm>
          <a:prstGeom prst="rect">
            <a:avLst/>
          </a:prstGeom>
          <a:solidFill>
            <a:srgbClr val="CC00FF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latin typeface="Arial" panose="020B0604020202020204" pitchFamily="34" charset="0"/>
              </a:rPr>
              <a:t>Supplier 1</a:t>
            </a:r>
          </a:p>
        </p:txBody>
      </p:sp>
      <p:sp>
        <p:nvSpPr>
          <p:cNvPr id="360459" name="Rectangle 11">
            <a:extLst>
              <a:ext uri="{FF2B5EF4-FFF2-40B4-BE49-F238E27FC236}">
                <a16:creationId xmlns:a16="http://schemas.microsoft.com/office/drawing/2014/main" id="{612ECD02-5D6B-C1E3-978D-D38CEC6E5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6875" y="4646613"/>
            <a:ext cx="746125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2</a:t>
            </a:r>
          </a:p>
        </p:txBody>
      </p:sp>
      <p:sp>
        <p:nvSpPr>
          <p:cNvPr id="360460" name="Rectangle 12">
            <a:extLst>
              <a:ext uri="{FF2B5EF4-FFF2-40B4-BE49-F238E27FC236}">
                <a16:creationId xmlns:a16="http://schemas.microsoft.com/office/drawing/2014/main" id="{F9130CE5-98F8-3DED-8B26-BD35C590F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075" y="4646613"/>
            <a:ext cx="746125" cy="1920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latin typeface="Arial" panose="020B0604020202020204" pitchFamily="34" charset="0"/>
              </a:rPr>
              <a:t>Supplier 3</a:t>
            </a:r>
          </a:p>
        </p:txBody>
      </p:sp>
      <p:sp>
        <p:nvSpPr>
          <p:cNvPr id="360461" name="Rectangle 13">
            <a:extLst>
              <a:ext uri="{FF2B5EF4-FFF2-40B4-BE49-F238E27FC236}">
                <a16:creationId xmlns:a16="http://schemas.microsoft.com/office/drawing/2014/main" id="{8FEA57C4-2876-A6FF-DCE1-37EF15B5C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4646613"/>
            <a:ext cx="746125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4</a:t>
            </a:r>
          </a:p>
        </p:txBody>
      </p:sp>
      <p:sp>
        <p:nvSpPr>
          <p:cNvPr id="360462" name="Rectangle 14">
            <a:extLst>
              <a:ext uri="{FF2B5EF4-FFF2-40B4-BE49-F238E27FC236}">
                <a16:creationId xmlns:a16="http://schemas.microsoft.com/office/drawing/2014/main" id="{C4669AF2-2CF2-C3A2-0D10-3965F60AE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338" y="5875338"/>
            <a:ext cx="763587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X</a:t>
            </a:r>
          </a:p>
        </p:txBody>
      </p:sp>
      <p:sp>
        <p:nvSpPr>
          <p:cNvPr id="360463" name="Rectangle 15">
            <a:extLst>
              <a:ext uri="{FF2B5EF4-FFF2-40B4-BE49-F238E27FC236}">
                <a16:creationId xmlns:a16="http://schemas.microsoft.com/office/drawing/2014/main" id="{D6A860E3-53A1-14EE-E1AD-75D5A6EE4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8538" y="5875338"/>
            <a:ext cx="763587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latin typeface="Arial" panose="020B0604020202020204" pitchFamily="34" charset="0"/>
              </a:rPr>
              <a:t>Supplier Y</a:t>
            </a:r>
          </a:p>
        </p:txBody>
      </p:sp>
      <p:sp>
        <p:nvSpPr>
          <p:cNvPr id="360464" name="Rectangle 16">
            <a:extLst>
              <a:ext uri="{FF2B5EF4-FFF2-40B4-BE49-F238E27FC236}">
                <a16:creationId xmlns:a16="http://schemas.microsoft.com/office/drawing/2014/main" id="{3B45995E-9398-5DBF-902E-FE559B000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5875338"/>
            <a:ext cx="754063" cy="1920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/>
            <a:r>
              <a:rPr lang="en-US" altLang="en-US" sz="1200" b="1">
                <a:solidFill>
                  <a:schemeClr val="folHlink"/>
                </a:solidFill>
                <a:latin typeface="Arial" panose="020B0604020202020204" pitchFamily="34" charset="0"/>
              </a:rPr>
              <a:t>Supplier Z</a:t>
            </a:r>
          </a:p>
        </p:txBody>
      </p:sp>
      <p:sp>
        <p:nvSpPr>
          <p:cNvPr id="360465" name="Text Box 17">
            <a:extLst>
              <a:ext uri="{FF2B5EF4-FFF2-40B4-BE49-F238E27FC236}">
                <a16:creationId xmlns:a16="http://schemas.microsoft.com/office/drawing/2014/main" id="{E13EF257-49E1-C5A5-AA1B-40E719F71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0100" y="3409950"/>
            <a:ext cx="723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Tier 1</a:t>
            </a:r>
          </a:p>
        </p:txBody>
      </p:sp>
      <p:sp>
        <p:nvSpPr>
          <p:cNvPr id="360466" name="Text Box 18">
            <a:extLst>
              <a:ext uri="{FF2B5EF4-FFF2-40B4-BE49-F238E27FC236}">
                <a16:creationId xmlns:a16="http://schemas.microsoft.com/office/drawing/2014/main" id="{90F6A170-D859-D5F9-F1FE-CC207F36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0100" y="4572000"/>
            <a:ext cx="723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Tier 2</a:t>
            </a:r>
          </a:p>
        </p:txBody>
      </p:sp>
      <p:sp>
        <p:nvSpPr>
          <p:cNvPr id="360467" name="Text Box 19">
            <a:extLst>
              <a:ext uri="{FF2B5EF4-FFF2-40B4-BE49-F238E27FC236}">
                <a16:creationId xmlns:a16="http://schemas.microsoft.com/office/drawing/2014/main" id="{5EA67881-784E-0357-6159-F4C368D64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0100" y="5810250"/>
            <a:ext cx="723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Tier 3</a:t>
            </a:r>
          </a:p>
        </p:txBody>
      </p:sp>
      <p:cxnSp>
        <p:nvCxnSpPr>
          <p:cNvPr id="360468" name="AutoShape 20">
            <a:extLst>
              <a:ext uri="{FF2B5EF4-FFF2-40B4-BE49-F238E27FC236}">
                <a16:creationId xmlns:a16="http://schemas.microsoft.com/office/drawing/2014/main" id="{54172254-9DB8-AE71-8F1B-074CBFDB71E8}"/>
              </a:ext>
            </a:extLst>
          </p:cNvPr>
          <p:cNvCxnSpPr>
            <a:cxnSpLocks noChangeShapeType="1"/>
            <a:stCxn id="360516" idx="2"/>
            <a:endCxn id="360456" idx="0"/>
          </p:cNvCxnSpPr>
          <p:nvPr/>
        </p:nvCxnSpPr>
        <p:spPr bwMode="auto">
          <a:xfrm rot="16200000" flipH="1">
            <a:off x="3374232" y="535781"/>
            <a:ext cx="1155700" cy="47228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69" name="AutoShape 21">
            <a:extLst>
              <a:ext uri="{FF2B5EF4-FFF2-40B4-BE49-F238E27FC236}">
                <a16:creationId xmlns:a16="http://schemas.microsoft.com/office/drawing/2014/main" id="{E0858FCE-2CA6-486A-FA6A-D07B0D18BE0E}"/>
              </a:ext>
            </a:extLst>
          </p:cNvPr>
          <p:cNvCxnSpPr>
            <a:cxnSpLocks noChangeShapeType="1"/>
            <a:stCxn id="360516" idx="2"/>
            <a:endCxn id="360453" idx="0"/>
          </p:cNvCxnSpPr>
          <p:nvPr/>
        </p:nvCxnSpPr>
        <p:spPr bwMode="auto">
          <a:xfrm rot="16200000" flipH="1">
            <a:off x="1545432" y="2364581"/>
            <a:ext cx="1155700" cy="10652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0" name="AutoShape 22">
            <a:extLst>
              <a:ext uri="{FF2B5EF4-FFF2-40B4-BE49-F238E27FC236}">
                <a16:creationId xmlns:a16="http://schemas.microsoft.com/office/drawing/2014/main" id="{310F2B2D-D1BE-049E-F237-40DB5F6FCEAF}"/>
              </a:ext>
            </a:extLst>
          </p:cNvPr>
          <p:cNvCxnSpPr>
            <a:cxnSpLocks noChangeShapeType="1"/>
            <a:stCxn id="360516" idx="2"/>
            <a:endCxn id="360454" idx="0"/>
          </p:cNvCxnSpPr>
          <p:nvPr/>
        </p:nvCxnSpPr>
        <p:spPr bwMode="auto">
          <a:xfrm rot="16200000" flipH="1">
            <a:off x="2155032" y="1754981"/>
            <a:ext cx="1155700" cy="22844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1" name="AutoShape 23">
            <a:extLst>
              <a:ext uri="{FF2B5EF4-FFF2-40B4-BE49-F238E27FC236}">
                <a16:creationId xmlns:a16="http://schemas.microsoft.com/office/drawing/2014/main" id="{E6970ED0-5E20-5EA9-0BE6-911EDE5CF145}"/>
              </a:ext>
            </a:extLst>
          </p:cNvPr>
          <p:cNvCxnSpPr>
            <a:cxnSpLocks noChangeShapeType="1"/>
            <a:stCxn id="360516" idx="2"/>
            <a:endCxn id="360455" idx="0"/>
          </p:cNvCxnSpPr>
          <p:nvPr/>
        </p:nvCxnSpPr>
        <p:spPr bwMode="auto">
          <a:xfrm rot="16200000" flipH="1">
            <a:off x="2764632" y="1145381"/>
            <a:ext cx="1155700" cy="35036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2" name="AutoShape 24">
            <a:extLst>
              <a:ext uri="{FF2B5EF4-FFF2-40B4-BE49-F238E27FC236}">
                <a16:creationId xmlns:a16="http://schemas.microsoft.com/office/drawing/2014/main" id="{835F5027-8B85-1D2B-703B-355C5DC2B202}"/>
              </a:ext>
            </a:extLst>
          </p:cNvPr>
          <p:cNvCxnSpPr>
            <a:cxnSpLocks noChangeShapeType="1"/>
            <a:stCxn id="360515" idx="2"/>
            <a:endCxn id="360453" idx="0"/>
          </p:cNvCxnSpPr>
          <p:nvPr/>
        </p:nvCxnSpPr>
        <p:spPr bwMode="auto">
          <a:xfrm rot="5400000">
            <a:off x="3028951" y="1946275"/>
            <a:ext cx="1155700" cy="19018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CC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3" name="AutoShape 25">
            <a:extLst>
              <a:ext uri="{FF2B5EF4-FFF2-40B4-BE49-F238E27FC236}">
                <a16:creationId xmlns:a16="http://schemas.microsoft.com/office/drawing/2014/main" id="{8547D76C-D323-0566-E401-B64011184A78}"/>
              </a:ext>
            </a:extLst>
          </p:cNvPr>
          <p:cNvCxnSpPr>
            <a:cxnSpLocks noChangeShapeType="1"/>
            <a:stCxn id="360515" idx="2"/>
            <a:endCxn id="360455" idx="0"/>
          </p:cNvCxnSpPr>
          <p:nvPr/>
        </p:nvCxnSpPr>
        <p:spPr bwMode="auto">
          <a:xfrm rot="16200000" flipH="1">
            <a:off x="4248151" y="2628900"/>
            <a:ext cx="1155700" cy="5365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4" name="AutoShape 26">
            <a:extLst>
              <a:ext uri="{FF2B5EF4-FFF2-40B4-BE49-F238E27FC236}">
                <a16:creationId xmlns:a16="http://schemas.microsoft.com/office/drawing/2014/main" id="{76C6287D-C458-372B-7673-4D4AC1B51E8C}"/>
              </a:ext>
            </a:extLst>
          </p:cNvPr>
          <p:cNvCxnSpPr>
            <a:cxnSpLocks noChangeShapeType="1"/>
            <a:stCxn id="360515" idx="2"/>
            <a:endCxn id="360457" idx="0"/>
          </p:cNvCxnSpPr>
          <p:nvPr/>
        </p:nvCxnSpPr>
        <p:spPr bwMode="auto">
          <a:xfrm rot="16200000" flipH="1">
            <a:off x="5468144" y="1408907"/>
            <a:ext cx="1155700" cy="29765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5" name="AutoShape 27">
            <a:extLst>
              <a:ext uri="{FF2B5EF4-FFF2-40B4-BE49-F238E27FC236}">
                <a16:creationId xmlns:a16="http://schemas.microsoft.com/office/drawing/2014/main" id="{9522CF04-2420-5EAB-AF3C-0A8B99582192}"/>
              </a:ext>
            </a:extLst>
          </p:cNvPr>
          <p:cNvCxnSpPr>
            <a:cxnSpLocks noChangeShapeType="1"/>
            <a:stCxn id="360453" idx="0"/>
            <a:endCxn id="360452" idx="2"/>
          </p:cNvCxnSpPr>
          <p:nvPr/>
        </p:nvCxnSpPr>
        <p:spPr bwMode="auto">
          <a:xfrm rot="16200000">
            <a:off x="4512469" y="462757"/>
            <a:ext cx="1155700" cy="48688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6" name="AutoShape 28">
            <a:extLst>
              <a:ext uri="{FF2B5EF4-FFF2-40B4-BE49-F238E27FC236}">
                <a16:creationId xmlns:a16="http://schemas.microsoft.com/office/drawing/2014/main" id="{81151C32-C968-84FF-FD42-CCF67E648D24}"/>
              </a:ext>
            </a:extLst>
          </p:cNvPr>
          <p:cNvCxnSpPr>
            <a:cxnSpLocks noChangeShapeType="1"/>
            <a:stCxn id="360456" idx="0"/>
            <a:endCxn id="360452" idx="2"/>
          </p:cNvCxnSpPr>
          <p:nvPr/>
        </p:nvCxnSpPr>
        <p:spPr bwMode="auto">
          <a:xfrm rot="16200000">
            <a:off x="6341269" y="2291557"/>
            <a:ext cx="1155700" cy="12112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7" name="AutoShape 29">
            <a:extLst>
              <a:ext uri="{FF2B5EF4-FFF2-40B4-BE49-F238E27FC236}">
                <a16:creationId xmlns:a16="http://schemas.microsoft.com/office/drawing/2014/main" id="{E4D016EB-E09E-450B-3D32-04ABF8026CE8}"/>
              </a:ext>
            </a:extLst>
          </p:cNvPr>
          <p:cNvCxnSpPr>
            <a:cxnSpLocks noChangeShapeType="1"/>
            <a:stCxn id="360457" idx="0"/>
            <a:endCxn id="360452" idx="2"/>
          </p:cNvCxnSpPr>
          <p:nvPr/>
        </p:nvCxnSpPr>
        <p:spPr bwMode="auto">
          <a:xfrm rot="5400000" flipH="1">
            <a:off x="6951663" y="2892425"/>
            <a:ext cx="1155700" cy="95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8" name="AutoShape 30">
            <a:extLst>
              <a:ext uri="{FF2B5EF4-FFF2-40B4-BE49-F238E27FC236}">
                <a16:creationId xmlns:a16="http://schemas.microsoft.com/office/drawing/2014/main" id="{513FC8A9-EF3C-E0A6-C466-A988E6B9B1C2}"/>
              </a:ext>
            </a:extLst>
          </p:cNvPr>
          <p:cNvCxnSpPr>
            <a:cxnSpLocks noChangeShapeType="1"/>
            <a:stCxn id="360453" idx="2"/>
            <a:endCxn id="360458" idx="0"/>
          </p:cNvCxnSpPr>
          <p:nvPr/>
        </p:nvCxnSpPr>
        <p:spPr bwMode="auto">
          <a:xfrm rot="16200000" flipH="1">
            <a:off x="2518569" y="3804444"/>
            <a:ext cx="979488" cy="7048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79" name="AutoShape 31">
            <a:extLst>
              <a:ext uri="{FF2B5EF4-FFF2-40B4-BE49-F238E27FC236}">
                <a16:creationId xmlns:a16="http://schemas.microsoft.com/office/drawing/2014/main" id="{7FFBF760-E365-D10D-15B8-3BB405DC691A}"/>
              </a:ext>
            </a:extLst>
          </p:cNvPr>
          <p:cNvCxnSpPr>
            <a:cxnSpLocks noChangeShapeType="1"/>
            <a:stCxn id="360453" idx="2"/>
            <a:endCxn id="360460" idx="0"/>
          </p:cNvCxnSpPr>
          <p:nvPr/>
        </p:nvCxnSpPr>
        <p:spPr bwMode="auto">
          <a:xfrm rot="16200000" flipH="1">
            <a:off x="3737769" y="2585244"/>
            <a:ext cx="979488" cy="31432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0" name="AutoShape 32">
            <a:extLst>
              <a:ext uri="{FF2B5EF4-FFF2-40B4-BE49-F238E27FC236}">
                <a16:creationId xmlns:a16="http://schemas.microsoft.com/office/drawing/2014/main" id="{976C01C2-261B-84F9-6E18-A908575F87A1}"/>
              </a:ext>
            </a:extLst>
          </p:cNvPr>
          <p:cNvCxnSpPr>
            <a:cxnSpLocks noChangeShapeType="1"/>
            <a:stCxn id="360453" idx="2"/>
            <a:endCxn id="360459" idx="0"/>
          </p:cNvCxnSpPr>
          <p:nvPr/>
        </p:nvCxnSpPr>
        <p:spPr bwMode="auto">
          <a:xfrm rot="16200000" flipH="1">
            <a:off x="3128169" y="3194844"/>
            <a:ext cx="979488" cy="19240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1" name="AutoShape 33">
            <a:extLst>
              <a:ext uri="{FF2B5EF4-FFF2-40B4-BE49-F238E27FC236}">
                <a16:creationId xmlns:a16="http://schemas.microsoft.com/office/drawing/2014/main" id="{AB166CF9-3922-3483-2274-BA5AD0CE59F8}"/>
              </a:ext>
            </a:extLst>
          </p:cNvPr>
          <p:cNvCxnSpPr>
            <a:cxnSpLocks noChangeShapeType="1"/>
            <a:stCxn id="360454" idx="2"/>
            <a:endCxn id="360458" idx="0"/>
          </p:cNvCxnSpPr>
          <p:nvPr/>
        </p:nvCxnSpPr>
        <p:spPr bwMode="auto">
          <a:xfrm rot="5400000">
            <a:off x="3128169" y="3899694"/>
            <a:ext cx="979488" cy="5143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2" name="AutoShape 34">
            <a:extLst>
              <a:ext uri="{FF2B5EF4-FFF2-40B4-BE49-F238E27FC236}">
                <a16:creationId xmlns:a16="http://schemas.microsoft.com/office/drawing/2014/main" id="{945AE474-8140-B437-972C-0FEC9D013D16}"/>
              </a:ext>
            </a:extLst>
          </p:cNvPr>
          <p:cNvCxnSpPr>
            <a:cxnSpLocks noChangeShapeType="1"/>
            <a:stCxn id="360454" idx="2"/>
            <a:endCxn id="360460" idx="0"/>
          </p:cNvCxnSpPr>
          <p:nvPr/>
        </p:nvCxnSpPr>
        <p:spPr bwMode="auto">
          <a:xfrm rot="16200000" flipH="1">
            <a:off x="4347369" y="3194844"/>
            <a:ext cx="979488" cy="19240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3" name="AutoShape 35">
            <a:extLst>
              <a:ext uri="{FF2B5EF4-FFF2-40B4-BE49-F238E27FC236}">
                <a16:creationId xmlns:a16="http://schemas.microsoft.com/office/drawing/2014/main" id="{84DAE6FF-E5F7-3D1E-D258-5CEA33784CF5}"/>
              </a:ext>
            </a:extLst>
          </p:cNvPr>
          <p:cNvCxnSpPr>
            <a:cxnSpLocks noChangeShapeType="1"/>
            <a:stCxn id="360455" idx="2"/>
            <a:endCxn id="360460" idx="0"/>
          </p:cNvCxnSpPr>
          <p:nvPr/>
        </p:nvCxnSpPr>
        <p:spPr bwMode="auto">
          <a:xfrm rot="16200000" flipH="1">
            <a:off x="4956969" y="3804444"/>
            <a:ext cx="979488" cy="7048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4" name="AutoShape 36">
            <a:extLst>
              <a:ext uri="{FF2B5EF4-FFF2-40B4-BE49-F238E27FC236}">
                <a16:creationId xmlns:a16="http://schemas.microsoft.com/office/drawing/2014/main" id="{2D97E730-0B0A-2F2F-8DF7-0BD064FFD198}"/>
              </a:ext>
            </a:extLst>
          </p:cNvPr>
          <p:cNvCxnSpPr>
            <a:cxnSpLocks noChangeShapeType="1"/>
            <a:stCxn id="360455" idx="2"/>
            <a:endCxn id="360459" idx="0"/>
          </p:cNvCxnSpPr>
          <p:nvPr/>
        </p:nvCxnSpPr>
        <p:spPr bwMode="auto">
          <a:xfrm rot="5400000">
            <a:off x="4347369" y="3899694"/>
            <a:ext cx="979488" cy="5143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5" name="AutoShape 37">
            <a:extLst>
              <a:ext uri="{FF2B5EF4-FFF2-40B4-BE49-F238E27FC236}">
                <a16:creationId xmlns:a16="http://schemas.microsoft.com/office/drawing/2014/main" id="{F11C9A11-429F-A5FB-8799-B3B86612DC16}"/>
              </a:ext>
            </a:extLst>
          </p:cNvPr>
          <p:cNvCxnSpPr>
            <a:cxnSpLocks noChangeShapeType="1"/>
            <a:stCxn id="360456" idx="2"/>
            <a:endCxn id="360460" idx="0"/>
          </p:cNvCxnSpPr>
          <p:nvPr/>
        </p:nvCxnSpPr>
        <p:spPr bwMode="auto">
          <a:xfrm rot="5400000">
            <a:off x="5566569" y="3899694"/>
            <a:ext cx="979488" cy="5143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6" name="AutoShape 38">
            <a:extLst>
              <a:ext uri="{FF2B5EF4-FFF2-40B4-BE49-F238E27FC236}">
                <a16:creationId xmlns:a16="http://schemas.microsoft.com/office/drawing/2014/main" id="{EB571D70-0DA5-4205-C748-AD523ED37B9B}"/>
              </a:ext>
            </a:extLst>
          </p:cNvPr>
          <p:cNvCxnSpPr>
            <a:cxnSpLocks noChangeShapeType="1"/>
            <a:stCxn id="360457" idx="2"/>
            <a:endCxn id="360461" idx="0"/>
          </p:cNvCxnSpPr>
          <p:nvPr/>
        </p:nvCxnSpPr>
        <p:spPr bwMode="auto">
          <a:xfrm rot="5400000">
            <a:off x="6786563" y="3898900"/>
            <a:ext cx="979488" cy="515937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7" name="AutoShape 39">
            <a:extLst>
              <a:ext uri="{FF2B5EF4-FFF2-40B4-BE49-F238E27FC236}">
                <a16:creationId xmlns:a16="http://schemas.microsoft.com/office/drawing/2014/main" id="{486FDCC5-0666-3CA0-03DC-E3AC7610EDCD}"/>
              </a:ext>
            </a:extLst>
          </p:cNvPr>
          <p:cNvCxnSpPr>
            <a:cxnSpLocks noChangeShapeType="1"/>
            <a:stCxn id="360455" idx="2"/>
            <a:endCxn id="360458" idx="0"/>
          </p:cNvCxnSpPr>
          <p:nvPr/>
        </p:nvCxnSpPr>
        <p:spPr bwMode="auto">
          <a:xfrm rot="5400000">
            <a:off x="3737769" y="3290094"/>
            <a:ext cx="979488" cy="173355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8" name="AutoShape 40">
            <a:extLst>
              <a:ext uri="{FF2B5EF4-FFF2-40B4-BE49-F238E27FC236}">
                <a16:creationId xmlns:a16="http://schemas.microsoft.com/office/drawing/2014/main" id="{EF26BB70-E265-01CB-4763-0D76E00BE9C4}"/>
              </a:ext>
            </a:extLst>
          </p:cNvPr>
          <p:cNvCxnSpPr>
            <a:cxnSpLocks noChangeShapeType="1"/>
            <a:stCxn id="360457" idx="2"/>
            <a:endCxn id="360460" idx="0"/>
          </p:cNvCxnSpPr>
          <p:nvPr/>
        </p:nvCxnSpPr>
        <p:spPr bwMode="auto">
          <a:xfrm rot="5400000">
            <a:off x="6176963" y="3289300"/>
            <a:ext cx="979488" cy="1735137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89" name="AutoShape 41">
            <a:extLst>
              <a:ext uri="{FF2B5EF4-FFF2-40B4-BE49-F238E27FC236}">
                <a16:creationId xmlns:a16="http://schemas.microsoft.com/office/drawing/2014/main" id="{43FE4A32-AB5A-2B28-30BF-814D4D16E3A7}"/>
              </a:ext>
            </a:extLst>
          </p:cNvPr>
          <p:cNvCxnSpPr>
            <a:cxnSpLocks noChangeShapeType="1"/>
            <a:stCxn id="360460" idx="2"/>
            <a:endCxn id="360463" idx="0"/>
          </p:cNvCxnSpPr>
          <p:nvPr/>
        </p:nvCxnSpPr>
        <p:spPr bwMode="auto">
          <a:xfrm rot="5400000">
            <a:off x="4976813" y="5053012"/>
            <a:ext cx="1036638" cy="608013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90" name="AutoShape 42">
            <a:extLst>
              <a:ext uri="{FF2B5EF4-FFF2-40B4-BE49-F238E27FC236}">
                <a16:creationId xmlns:a16="http://schemas.microsoft.com/office/drawing/2014/main" id="{A5B5A21C-C9C1-3D7D-2058-791FF5F16066}"/>
              </a:ext>
            </a:extLst>
          </p:cNvPr>
          <p:cNvCxnSpPr>
            <a:cxnSpLocks noChangeShapeType="1"/>
            <a:stCxn id="360458" idx="2"/>
            <a:endCxn id="360462" idx="0"/>
          </p:cNvCxnSpPr>
          <p:nvPr/>
        </p:nvCxnSpPr>
        <p:spPr bwMode="auto">
          <a:xfrm rot="16200000" flipH="1">
            <a:off x="3148013" y="5051425"/>
            <a:ext cx="1036638" cy="611187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91" name="AutoShape 43">
            <a:extLst>
              <a:ext uri="{FF2B5EF4-FFF2-40B4-BE49-F238E27FC236}">
                <a16:creationId xmlns:a16="http://schemas.microsoft.com/office/drawing/2014/main" id="{94F31514-797C-E7B6-4A21-6965396BC18E}"/>
              </a:ext>
            </a:extLst>
          </p:cNvPr>
          <p:cNvCxnSpPr>
            <a:cxnSpLocks noChangeShapeType="1"/>
            <a:stCxn id="360458" idx="2"/>
            <a:endCxn id="360463" idx="0"/>
          </p:cNvCxnSpPr>
          <p:nvPr/>
        </p:nvCxnSpPr>
        <p:spPr bwMode="auto">
          <a:xfrm rot="16200000" flipH="1">
            <a:off x="3757613" y="4441825"/>
            <a:ext cx="1036638" cy="1830387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rgbClr val="CC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92" name="AutoShape 44">
            <a:extLst>
              <a:ext uri="{FF2B5EF4-FFF2-40B4-BE49-F238E27FC236}">
                <a16:creationId xmlns:a16="http://schemas.microsoft.com/office/drawing/2014/main" id="{D47F9A4C-078A-17A6-E155-92BF07175BD5}"/>
              </a:ext>
            </a:extLst>
          </p:cNvPr>
          <p:cNvCxnSpPr>
            <a:cxnSpLocks noChangeShapeType="1"/>
            <a:stCxn id="360459" idx="2"/>
            <a:endCxn id="360464" idx="0"/>
          </p:cNvCxnSpPr>
          <p:nvPr/>
        </p:nvCxnSpPr>
        <p:spPr bwMode="auto">
          <a:xfrm rot="16200000" flipH="1">
            <a:off x="4976813" y="4441825"/>
            <a:ext cx="1036638" cy="1830387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0493" name="AutoShape 45">
            <a:extLst>
              <a:ext uri="{FF2B5EF4-FFF2-40B4-BE49-F238E27FC236}">
                <a16:creationId xmlns:a16="http://schemas.microsoft.com/office/drawing/2014/main" id="{A4730EC4-2152-C5B0-D1F5-E7C2CC1F2592}"/>
              </a:ext>
            </a:extLst>
          </p:cNvPr>
          <p:cNvCxnSpPr>
            <a:cxnSpLocks noChangeShapeType="1"/>
            <a:stCxn id="360460" idx="2"/>
            <a:endCxn id="360464" idx="0"/>
          </p:cNvCxnSpPr>
          <p:nvPr/>
        </p:nvCxnSpPr>
        <p:spPr bwMode="auto">
          <a:xfrm rot="16200000" flipH="1">
            <a:off x="5586413" y="5051425"/>
            <a:ext cx="1036638" cy="611187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0494" name="AutoShape 46">
            <a:extLst>
              <a:ext uri="{FF2B5EF4-FFF2-40B4-BE49-F238E27FC236}">
                <a16:creationId xmlns:a16="http://schemas.microsoft.com/office/drawing/2014/main" id="{26B543E7-B334-3EED-469E-FE52F7662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4675" y="3476625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95" name="AutoShape 47">
            <a:extLst>
              <a:ext uri="{FF2B5EF4-FFF2-40B4-BE49-F238E27FC236}">
                <a16:creationId xmlns:a16="http://schemas.microsoft.com/office/drawing/2014/main" id="{BBF4E771-405F-5641-6243-8A17ACE94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5450" y="3457575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96" name="AutoShape 48">
            <a:extLst>
              <a:ext uri="{FF2B5EF4-FFF2-40B4-BE49-F238E27FC236}">
                <a16:creationId xmlns:a16="http://schemas.microsoft.com/office/drawing/2014/main" id="{CBBF67D6-5BEB-58CF-4A48-9D15238B2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375" y="4667250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97" name="AutoShape 49">
            <a:extLst>
              <a:ext uri="{FF2B5EF4-FFF2-40B4-BE49-F238E27FC236}">
                <a16:creationId xmlns:a16="http://schemas.microsoft.com/office/drawing/2014/main" id="{DF68241B-FFB9-E386-D4C4-E9AFB632E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0300" y="4657725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98" name="AutoShape 50">
            <a:extLst>
              <a:ext uri="{FF2B5EF4-FFF2-40B4-BE49-F238E27FC236}">
                <a16:creationId xmlns:a16="http://schemas.microsoft.com/office/drawing/2014/main" id="{2AE07EEE-F546-6F23-43CF-08E199B33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9275" y="5867400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99" name="AutoShape 51">
            <a:extLst>
              <a:ext uri="{FF2B5EF4-FFF2-40B4-BE49-F238E27FC236}">
                <a16:creationId xmlns:a16="http://schemas.microsoft.com/office/drawing/2014/main" id="{48406200-22DC-D961-4D78-193A9A817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6543675"/>
            <a:ext cx="180975" cy="2000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500" name="Text Box 52">
            <a:extLst>
              <a:ext uri="{FF2B5EF4-FFF2-40B4-BE49-F238E27FC236}">
                <a16:creationId xmlns:a16="http://schemas.microsoft.com/office/drawing/2014/main" id="{54FF5D39-907E-F573-59A4-E25A75863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325" y="6515100"/>
            <a:ext cx="47275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200" b="1">
                <a:latin typeface="Arial" panose="020B0604020202020204" pitchFamily="34" charset="0"/>
              </a:rPr>
              <a:t>Lean Improvement Implementation (“lean-intervention”)</a:t>
            </a:r>
          </a:p>
        </p:txBody>
      </p:sp>
      <p:sp>
        <p:nvSpPr>
          <p:cNvPr id="360501" name="Oval 53">
            <a:extLst>
              <a:ext uri="{FF2B5EF4-FFF2-40B4-BE49-F238E27FC236}">
                <a16:creationId xmlns:a16="http://schemas.microsoft.com/office/drawing/2014/main" id="{A4DF174E-56E7-D1ED-E49A-D95C07DE9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3324225"/>
            <a:ext cx="504825" cy="889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502" name="Oval 54">
            <a:extLst>
              <a:ext uri="{FF2B5EF4-FFF2-40B4-BE49-F238E27FC236}">
                <a16:creationId xmlns:a16="http://schemas.microsoft.com/office/drawing/2014/main" id="{548FA132-EF18-E0A9-2643-5FF621BD4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4675" y="4495800"/>
            <a:ext cx="504825" cy="889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503" name="Oval 55">
            <a:extLst>
              <a:ext uri="{FF2B5EF4-FFF2-40B4-BE49-F238E27FC236}">
                <a16:creationId xmlns:a16="http://schemas.microsoft.com/office/drawing/2014/main" id="{1AF963BB-8EA7-5932-C71E-7C94C7D9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2525" y="5724525"/>
            <a:ext cx="504825" cy="889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60504" name="AutoShape 56">
            <a:extLst>
              <a:ext uri="{FF2B5EF4-FFF2-40B4-BE49-F238E27FC236}">
                <a16:creationId xmlns:a16="http://schemas.microsoft.com/office/drawing/2014/main" id="{B2876F54-57DC-DFB7-3AE0-51872592902A}"/>
              </a:ext>
            </a:extLst>
          </p:cNvPr>
          <p:cNvCxnSpPr>
            <a:cxnSpLocks noChangeShapeType="1"/>
            <a:stCxn id="360455" idx="0"/>
            <a:endCxn id="360452" idx="2"/>
          </p:cNvCxnSpPr>
          <p:nvPr/>
        </p:nvCxnSpPr>
        <p:spPr bwMode="auto">
          <a:xfrm rot="16200000">
            <a:off x="5731669" y="1681957"/>
            <a:ext cx="1155700" cy="24304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0505" name="Text Box 57">
            <a:extLst>
              <a:ext uri="{FF2B5EF4-FFF2-40B4-BE49-F238E27FC236}">
                <a16:creationId xmlns:a16="http://schemas.microsoft.com/office/drawing/2014/main" id="{5293A173-CF1E-ABBF-79C2-CF15BD7C0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725" y="4657725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eaLnBrk="1" hangingPunct="1"/>
            <a:r>
              <a:rPr lang="en-US" altLang="en-US" sz="1000">
                <a:latin typeface="Arial" panose="020B0604020202020204" pitchFamily="34" charset="0"/>
              </a:rPr>
              <a:t>Develop Metrics &amp; Baseline Performance</a:t>
            </a:r>
          </a:p>
          <a:p>
            <a:pPr algn="l" eaLnBrk="1" hangingPunct="1"/>
            <a:r>
              <a:rPr lang="en-US" altLang="en-US" sz="1000">
                <a:latin typeface="Arial" panose="020B0604020202020204" pitchFamily="34" charset="0"/>
              </a:rPr>
              <a:t>(Supplier)</a:t>
            </a:r>
          </a:p>
        </p:txBody>
      </p:sp>
      <p:sp>
        <p:nvSpPr>
          <p:cNvPr id="360506" name="Oval 58">
            <a:extLst>
              <a:ext uri="{FF2B5EF4-FFF2-40B4-BE49-F238E27FC236}">
                <a16:creationId xmlns:a16="http://schemas.microsoft.com/office/drawing/2014/main" id="{8474E6C9-B75F-BCCD-1E3B-89CA8B871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2300" y="6315075"/>
            <a:ext cx="504825" cy="889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507" name="Text Box 59">
            <a:extLst>
              <a:ext uri="{FF2B5EF4-FFF2-40B4-BE49-F238E27FC236}">
                <a16:creationId xmlns:a16="http://schemas.microsoft.com/office/drawing/2014/main" id="{8276DF00-BDBB-DF6F-B632-FB2FB7F79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6229350"/>
            <a:ext cx="33051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200" b="1">
                <a:latin typeface="Arial" panose="020B0604020202020204" pitchFamily="34" charset="0"/>
              </a:rPr>
              <a:t>Interface Event</a:t>
            </a:r>
          </a:p>
        </p:txBody>
      </p:sp>
      <p:cxnSp>
        <p:nvCxnSpPr>
          <p:cNvPr id="360508" name="AutoShape 60">
            <a:extLst>
              <a:ext uri="{FF2B5EF4-FFF2-40B4-BE49-F238E27FC236}">
                <a16:creationId xmlns:a16="http://schemas.microsoft.com/office/drawing/2014/main" id="{1399BE15-626D-3A6E-5037-399FC214A075}"/>
              </a:ext>
            </a:extLst>
          </p:cNvPr>
          <p:cNvCxnSpPr>
            <a:cxnSpLocks noChangeShapeType="1"/>
            <a:stCxn id="360505" idx="3"/>
            <a:endCxn id="360458" idx="1"/>
          </p:cNvCxnSpPr>
          <p:nvPr/>
        </p:nvCxnSpPr>
        <p:spPr bwMode="auto">
          <a:xfrm flipV="1">
            <a:off x="2562225" y="4743450"/>
            <a:ext cx="42545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0509" name="Text Box 61">
            <a:extLst>
              <a:ext uri="{FF2B5EF4-FFF2-40B4-BE49-F238E27FC236}">
                <a16:creationId xmlns:a16="http://schemas.microsoft.com/office/drawing/2014/main" id="{7978391D-A636-9CFA-D44A-01FDA87E0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76700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eaLnBrk="1" hangingPunct="1"/>
            <a:r>
              <a:rPr lang="en-US" altLang="en-US" sz="1000">
                <a:latin typeface="Arial" panose="020B0604020202020204" pitchFamily="34" charset="0"/>
              </a:rPr>
              <a:t>Develop Metrics &amp; Baseline Performance</a:t>
            </a:r>
          </a:p>
          <a:p>
            <a:pPr algn="l" eaLnBrk="1" hangingPunct="1"/>
            <a:r>
              <a:rPr lang="en-US" altLang="en-US" sz="1000">
                <a:latin typeface="Arial" panose="020B0604020202020204" pitchFamily="34" charset="0"/>
              </a:rPr>
              <a:t>(Supply Chain)</a:t>
            </a:r>
          </a:p>
        </p:txBody>
      </p:sp>
      <p:sp>
        <p:nvSpPr>
          <p:cNvPr id="360510" name="Line 62">
            <a:extLst>
              <a:ext uri="{FF2B5EF4-FFF2-40B4-BE49-F238E27FC236}">
                <a16:creationId xmlns:a16="http://schemas.microsoft.com/office/drawing/2014/main" id="{A860B23C-CB99-07FF-3A35-67AB271FDC5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950" y="4543425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11" name="Line 63">
            <a:extLst>
              <a:ext uri="{FF2B5EF4-FFF2-40B4-BE49-F238E27FC236}">
                <a16:creationId xmlns:a16="http://schemas.microsoft.com/office/drawing/2014/main" id="{0C9531FD-B2A3-64F8-F04F-DF3EB82964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3425" y="25908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12" name="Freeform 64">
            <a:extLst>
              <a:ext uri="{FF2B5EF4-FFF2-40B4-BE49-F238E27FC236}">
                <a16:creationId xmlns:a16="http://schemas.microsoft.com/office/drawing/2014/main" id="{09573016-BA01-E946-EC78-52E5AAF7E0C2}"/>
              </a:ext>
            </a:extLst>
          </p:cNvPr>
          <p:cNvSpPr>
            <a:spLocks/>
          </p:cNvSpPr>
          <p:nvPr/>
        </p:nvSpPr>
        <p:spPr bwMode="auto">
          <a:xfrm>
            <a:off x="4572000" y="1635125"/>
            <a:ext cx="1839913" cy="4514850"/>
          </a:xfrm>
          <a:custGeom>
            <a:avLst/>
            <a:gdLst>
              <a:gd name="T0" fmla="*/ 94 w 1159"/>
              <a:gd name="T1" fmla="*/ 2844 h 2844"/>
              <a:gd name="T2" fmla="*/ 770 w 1159"/>
              <a:gd name="T3" fmla="*/ 2844 h 2844"/>
              <a:gd name="T4" fmla="*/ 1159 w 1159"/>
              <a:gd name="T5" fmla="*/ 1922 h 2844"/>
              <a:gd name="T6" fmla="*/ 727 w 1159"/>
              <a:gd name="T7" fmla="*/ 1188 h 2844"/>
              <a:gd name="T8" fmla="*/ 720 w 1159"/>
              <a:gd name="T9" fmla="*/ 7 h 2844"/>
              <a:gd name="T10" fmla="*/ 0 w 1159"/>
              <a:gd name="T11" fmla="*/ 0 h 2844"/>
              <a:gd name="T12" fmla="*/ 22 w 1159"/>
              <a:gd name="T13" fmla="*/ 1310 h 2844"/>
              <a:gd name="T14" fmla="*/ 439 w 1159"/>
              <a:gd name="T15" fmla="*/ 1944 h 2844"/>
              <a:gd name="T16" fmla="*/ 94 w 1159"/>
              <a:gd name="T17" fmla="*/ 2606 h 2844"/>
              <a:gd name="T18" fmla="*/ 94 w 1159"/>
              <a:gd name="T19" fmla="*/ 2844 h 2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9" h="2844">
                <a:moveTo>
                  <a:pt x="94" y="2844"/>
                </a:moveTo>
                <a:lnTo>
                  <a:pt x="770" y="2844"/>
                </a:lnTo>
                <a:lnTo>
                  <a:pt x="1159" y="1922"/>
                </a:lnTo>
                <a:lnTo>
                  <a:pt x="727" y="1188"/>
                </a:lnTo>
                <a:lnTo>
                  <a:pt x="720" y="7"/>
                </a:lnTo>
                <a:lnTo>
                  <a:pt x="0" y="0"/>
                </a:lnTo>
                <a:lnTo>
                  <a:pt x="22" y="1310"/>
                </a:lnTo>
                <a:lnTo>
                  <a:pt x="439" y="1944"/>
                </a:lnTo>
                <a:lnTo>
                  <a:pt x="94" y="2606"/>
                </a:lnTo>
                <a:lnTo>
                  <a:pt x="94" y="2844"/>
                </a:lnTo>
                <a:close/>
              </a:path>
            </a:pathLst>
          </a:custGeom>
          <a:noFill/>
          <a:ln w="9525" cap="flat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513" name="Freeform 65">
            <a:extLst>
              <a:ext uri="{FF2B5EF4-FFF2-40B4-BE49-F238E27FC236}">
                <a16:creationId xmlns:a16="http://schemas.microsoft.com/office/drawing/2014/main" id="{F7D44809-5C92-12B6-136D-D066D2F47220}"/>
              </a:ext>
            </a:extLst>
          </p:cNvPr>
          <p:cNvSpPr>
            <a:spLocks/>
          </p:cNvSpPr>
          <p:nvPr/>
        </p:nvSpPr>
        <p:spPr bwMode="auto">
          <a:xfrm>
            <a:off x="1417638" y="1646238"/>
            <a:ext cx="4468812" cy="4468812"/>
          </a:xfrm>
          <a:custGeom>
            <a:avLst/>
            <a:gdLst>
              <a:gd name="T0" fmla="*/ 2016 w 2815"/>
              <a:gd name="T1" fmla="*/ 2815 h 2815"/>
              <a:gd name="T2" fmla="*/ 2815 w 2815"/>
              <a:gd name="T3" fmla="*/ 2815 h 2815"/>
              <a:gd name="T4" fmla="*/ 2714 w 2815"/>
              <a:gd name="T5" fmla="*/ 2570 h 2815"/>
              <a:gd name="T6" fmla="*/ 1649 w 2815"/>
              <a:gd name="T7" fmla="*/ 2001 h 2815"/>
              <a:gd name="T8" fmla="*/ 1101 w 2815"/>
              <a:gd name="T9" fmla="*/ 1001 h 2815"/>
              <a:gd name="T10" fmla="*/ 612 w 2815"/>
              <a:gd name="T11" fmla="*/ 583 h 2815"/>
              <a:gd name="T12" fmla="*/ 619 w 2815"/>
              <a:gd name="T13" fmla="*/ 0 h 2815"/>
              <a:gd name="T14" fmla="*/ 0 w 2815"/>
              <a:gd name="T15" fmla="*/ 0 h 2815"/>
              <a:gd name="T16" fmla="*/ 7 w 2815"/>
              <a:gd name="T17" fmla="*/ 590 h 2815"/>
              <a:gd name="T18" fmla="*/ 453 w 2815"/>
              <a:gd name="T19" fmla="*/ 1238 h 2815"/>
              <a:gd name="T20" fmla="*/ 885 w 2815"/>
              <a:gd name="T21" fmla="*/ 2073 h 2815"/>
              <a:gd name="T22" fmla="*/ 2016 w 2815"/>
              <a:gd name="T23" fmla="*/ 2693 h 2815"/>
              <a:gd name="T24" fmla="*/ 2016 w 2815"/>
              <a:gd name="T25" fmla="*/ 2815 h 2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15" h="2815">
                <a:moveTo>
                  <a:pt x="2016" y="2815"/>
                </a:moveTo>
                <a:lnTo>
                  <a:pt x="2815" y="2815"/>
                </a:lnTo>
                <a:lnTo>
                  <a:pt x="2714" y="2570"/>
                </a:lnTo>
                <a:lnTo>
                  <a:pt x="1649" y="2001"/>
                </a:lnTo>
                <a:lnTo>
                  <a:pt x="1101" y="1001"/>
                </a:lnTo>
                <a:lnTo>
                  <a:pt x="612" y="583"/>
                </a:lnTo>
                <a:lnTo>
                  <a:pt x="619" y="0"/>
                </a:lnTo>
                <a:lnTo>
                  <a:pt x="0" y="0"/>
                </a:lnTo>
                <a:lnTo>
                  <a:pt x="7" y="590"/>
                </a:lnTo>
                <a:lnTo>
                  <a:pt x="453" y="1238"/>
                </a:lnTo>
                <a:lnTo>
                  <a:pt x="885" y="2073"/>
                </a:lnTo>
                <a:lnTo>
                  <a:pt x="2016" y="2693"/>
                </a:lnTo>
                <a:lnTo>
                  <a:pt x="2016" y="2815"/>
                </a:lnTo>
                <a:close/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60514" name="AutoShape 66">
            <a:extLst>
              <a:ext uri="{FF2B5EF4-FFF2-40B4-BE49-F238E27FC236}">
                <a16:creationId xmlns:a16="http://schemas.microsoft.com/office/drawing/2014/main" id="{2F2D9E45-87DD-AC1E-D1BD-622AA3F59434}"/>
              </a:ext>
            </a:extLst>
          </p:cNvPr>
          <p:cNvCxnSpPr>
            <a:cxnSpLocks noChangeShapeType="1"/>
            <a:stCxn id="360461" idx="2"/>
            <a:endCxn id="360464" idx="0"/>
          </p:cNvCxnSpPr>
          <p:nvPr/>
        </p:nvCxnSpPr>
        <p:spPr bwMode="auto">
          <a:xfrm rot="5400000">
            <a:off x="6196013" y="5053012"/>
            <a:ext cx="1036638" cy="608013"/>
          </a:xfrm>
          <a:prstGeom prst="curvedConnector3">
            <a:avLst>
              <a:gd name="adj1" fmla="val 49921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0515" name="Rectangle 67">
            <a:extLst>
              <a:ext uri="{FF2B5EF4-FFF2-40B4-BE49-F238E27FC236}">
                <a16:creationId xmlns:a16="http://schemas.microsoft.com/office/drawing/2014/main" id="{45D41446-2342-5443-5310-C1E18DB42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1890713"/>
            <a:ext cx="2419350" cy="428625"/>
          </a:xfrm>
          <a:prstGeom prst="rect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r>
              <a:rPr lang="en-US" altLang="en-US" sz="1800">
                <a:latin typeface="Arial" panose="020B0604020202020204" pitchFamily="34" charset="0"/>
              </a:rPr>
              <a:t>Program B/Prime B</a:t>
            </a:r>
          </a:p>
        </p:txBody>
      </p:sp>
      <p:sp>
        <p:nvSpPr>
          <p:cNvPr id="360516" name="Rectangle 68">
            <a:extLst>
              <a:ext uri="{FF2B5EF4-FFF2-40B4-BE49-F238E27FC236}">
                <a16:creationId xmlns:a16="http://schemas.microsoft.com/office/drawing/2014/main" id="{5F1838CF-AE0A-F8B7-6075-02473A652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890713"/>
            <a:ext cx="2419350" cy="428625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r>
              <a:rPr lang="en-US" altLang="en-US" sz="1800">
                <a:latin typeface="Arial" panose="020B0604020202020204" pitchFamily="34" charset="0"/>
              </a:rPr>
              <a:t>Program A/Prime A</a:t>
            </a:r>
          </a:p>
        </p:txBody>
      </p:sp>
      <p:sp>
        <p:nvSpPr>
          <p:cNvPr id="360517" name="Text Box 69">
            <a:extLst>
              <a:ext uri="{FF2B5EF4-FFF2-40B4-BE49-F238E27FC236}">
                <a16:creationId xmlns:a16="http://schemas.microsoft.com/office/drawing/2014/main" id="{C053437F-7FDA-45A0-CDF1-28296EC13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8200" y="1679575"/>
            <a:ext cx="8683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000" b="1">
                <a:latin typeface="Arial" panose="020B0604020202020204" pitchFamily="34" charset="0"/>
              </a:rPr>
              <a:t>Control Group</a:t>
            </a:r>
          </a:p>
        </p:txBody>
      </p:sp>
      <p:sp>
        <p:nvSpPr>
          <p:cNvPr id="360518" name="Text Box 70">
            <a:extLst>
              <a:ext uri="{FF2B5EF4-FFF2-40B4-BE49-F238E27FC236}">
                <a16:creationId xmlns:a16="http://schemas.microsoft.com/office/drawing/2014/main" id="{EBF23FA0-7FE6-1787-0714-4E957D65D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5675" y="1684338"/>
            <a:ext cx="782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000" b="1">
                <a:latin typeface="Arial" panose="020B0604020202020204" pitchFamily="34" charset="0"/>
              </a:rPr>
              <a:t>Test Group 2</a:t>
            </a:r>
          </a:p>
        </p:txBody>
      </p:sp>
      <p:sp>
        <p:nvSpPr>
          <p:cNvPr id="360519" name="Text Box 71">
            <a:extLst>
              <a:ext uri="{FF2B5EF4-FFF2-40B4-BE49-F238E27FC236}">
                <a16:creationId xmlns:a16="http://schemas.microsoft.com/office/drawing/2014/main" id="{A57FF127-22D7-8178-3B1B-5CDC7F6CF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676400"/>
            <a:ext cx="78263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000" b="1">
                <a:latin typeface="Arial" panose="020B0604020202020204" pitchFamily="34" charset="0"/>
              </a:rPr>
              <a:t>Test Group 1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53" name="Text Box 17">
            <a:extLst>
              <a:ext uri="{FF2B5EF4-FFF2-40B4-BE49-F238E27FC236}">
                <a16:creationId xmlns:a16="http://schemas.microsoft.com/office/drawing/2014/main" id="{9043376F-DFCF-2747-18A7-60C6013FF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270125"/>
            <a:ext cx="203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800" b="1" i="1">
                <a:latin typeface="Arial" panose="020B0604020202020204" pitchFamily="34" charset="0"/>
              </a:rPr>
              <a:t>Vertical Interfaces</a:t>
            </a:r>
          </a:p>
        </p:txBody>
      </p:sp>
      <p:sp>
        <p:nvSpPr>
          <p:cNvPr id="372772" name="Text Box 36">
            <a:extLst>
              <a:ext uri="{FF2B5EF4-FFF2-40B4-BE49-F238E27FC236}">
                <a16:creationId xmlns:a16="http://schemas.microsoft.com/office/drawing/2014/main" id="{AEE1F84C-D7D4-20C5-E4ED-F16F0B599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013" y="2849563"/>
            <a:ext cx="2235200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3825" indent="-123825" algn="l">
              <a:defRPr sz="2400">
                <a:solidFill>
                  <a:schemeClr val="tx1"/>
                </a:solidFill>
                <a:latin typeface="Times" pitchFamily="2" charset="0"/>
              </a:defRPr>
            </a:lvl1pPr>
            <a:lvl2pPr algn="l">
              <a:defRPr sz="2400">
                <a:solidFill>
                  <a:schemeClr val="tx1"/>
                </a:solidFill>
                <a:latin typeface="Times" pitchFamily="2" charset="0"/>
              </a:defRPr>
            </a:lvl2pPr>
            <a:lvl3pPr algn="l"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algn="l">
              <a:defRPr sz="2400">
                <a:solidFill>
                  <a:schemeClr val="tx1"/>
                </a:solidFill>
                <a:latin typeface="Times" pitchFamily="2" charset="0"/>
              </a:defRPr>
            </a:lvl4pPr>
            <a:lvl5pPr algn="l">
              <a:defRPr sz="2400">
                <a:solidFill>
                  <a:schemeClr val="tx1"/>
                </a:solidFill>
                <a:latin typeface="Times" pitchFamily="2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Number of transactions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Time it takes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Number of times there are problems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Number of people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800">
                <a:latin typeface="Arial" panose="020B0604020202020204" pitchFamily="34" charset="0"/>
              </a:rPr>
              <a:t>How automated</a:t>
            </a:r>
          </a:p>
        </p:txBody>
      </p:sp>
      <p:sp>
        <p:nvSpPr>
          <p:cNvPr id="372738" name="Text Box 2">
            <a:extLst>
              <a:ext uri="{FF2B5EF4-FFF2-40B4-BE49-F238E27FC236}">
                <a16:creationId xmlns:a16="http://schemas.microsoft.com/office/drawing/2014/main" id="{CE3094EB-CA0F-0DA5-26A4-704544325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350" y="3051175"/>
            <a:ext cx="5218113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PRIME</a:t>
            </a:r>
          </a:p>
        </p:txBody>
      </p:sp>
      <p:sp>
        <p:nvSpPr>
          <p:cNvPr id="372739" name="Text Box 3">
            <a:extLst>
              <a:ext uri="{FF2B5EF4-FFF2-40B4-BE49-F238E27FC236}">
                <a16:creationId xmlns:a16="http://schemas.microsoft.com/office/drawing/2014/main" id="{4C02C7F5-F9D8-0780-2544-CAEF5D8A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4494213"/>
            <a:ext cx="5219700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SUPPLIER</a:t>
            </a:r>
          </a:p>
        </p:txBody>
      </p:sp>
      <p:sp>
        <p:nvSpPr>
          <p:cNvPr id="372740" name="Text Box 4">
            <a:extLst>
              <a:ext uri="{FF2B5EF4-FFF2-40B4-BE49-F238E27FC236}">
                <a16:creationId xmlns:a16="http://schemas.microsoft.com/office/drawing/2014/main" id="{9CFFEC8D-C299-0AAA-D5BB-0227EA290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8563" y="920750"/>
            <a:ext cx="5219700" cy="6175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latin typeface="Arial" panose="020B0604020202020204" pitchFamily="34" charset="0"/>
              </a:rPr>
              <a:t>CUSTOMER / PROGRAM C</a:t>
            </a:r>
          </a:p>
        </p:txBody>
      </p:sp>
      <p:sp>
        <p:nvSpPr>
          <p:cNvPr id="372741" name="Text Box 5">
            <a:extLst>
              <a:ext uri="{FF2B5EF4-FFF2-40B4-BE49-F238E27FC236}">
                <a16:creationId xmlns:a16="http://schemas.microsoft.com/office/drawing/2014/main" id="{740D5066-F54B-D7B4-24C2-F14A1B30B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0" y="1235075"/>
            <a:ext cx="5219700" cy="565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latin typeface="Arial" panose="020B0604020202020204" pitchFamily="34" charset="0"/>
              </a:rPr>
              <a:t>CUSTOMER / PROGRAM B</a:t>
            </a:r>
          </a:p>
        </p:txBody>
      </p:sp>
      <p:sp>
        <p:nvSpPr>
          <p:cNvPr id="372742" name="Text Box 6">
            <a:extLst>
              <a:ext uri="{FF2B5EF4-FFF2-40B4-BE49-F238E27FC236}">
                <a16:creationId xmlns:a16="http://schemas.microsoft.com/office/drawing/2014/main" id="{8B8BB6C5-A7AC-6143-2778-6F5A5DE80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38" y="5899150"/>
            <a:ext cx="5219700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SUPPLIER</a:t>
            </a:r>
          </a:p>
        </p:txBody>
      </p:sp>
      <p:sp>
        <p:nvSpPr>
          <p:cNvPr id="372743" name="Text Box 7">
            <a:extLst>
              <a:ext uri="{FF2B5EF4-FFF2-40B4-BE49-F238E27FC236}">
                <a16:creationId xmlns:a16="http://schemas.microsoft.com/office/drawing/2014/main" id="{6DBE6DAB-42DC-E187-1A8F-8566A60D5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63" y="1550988"/>
            <a:ext cx="5219700" cy="4587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latin typeface="Arial" panose="020B0604020202020204" pitchFamily="34" charset="0"/>
              </a:rPr>
              <a:t>CUSTOMER / PROGRAM A</a:t>
            </a:r>
          </a:p>
        </p:txBody>
      </p:sp>
      <p:sp>
        <p:nvSpPr>
          <p:cNvPr id="372745" name="Line 9">
            <a:extLst>
              <a:ext uri="{FF2B5EF4-FFF2-40B4-BE49-F238E27FC236}">
                <a16:creationId xmlns:a16="http://schemas.microsoft.com/office/drawing/2014/main" id="{3B451465-FB4D-5D27-BE8B-436137B6D7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4975" y="1936750"/>
            <a:ext cx="0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46" name="Text Box 10">
            <a:extLst>
              <a:ext uri="{FF2B5EF4-FFF2-40B4-BE49-F238E27FC236}">
                <a16:creationId xmlns:a16="http://schemas.microsoft.com/office/drawing/2014/main" id="{277A501D-6FBA-5FEC-484A-2BF062BF7CF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67607" y="2269331"/>
            <a:ext cx="10207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Technical </a:t>
            </a:r>
            <a:br>
              <a:rPr lang="en-US" altLang="en-US" sz="1400" b="1">
                <a:latin typeface="Arial" panose="020B0604020202020204" pitchFamily="34" charset="0"/>
              </a:rPr>
            </a:br>
            <a:r>
              <a:rPr lang="en-US" altLang="en-US" sz="1400" b="1"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72748" name="Line 12">
            <a:extLst>
              <a:ext uri="{FF2B5EF4-FFF2-40B4-BE49-F238E27FC236}">
                <a16:creationId xmlns:a16="http://schemas.microsoft.com/office/drawing/2014/main" id="{8ACB9BF2-D8C1-5572-E03C-C8F68866C2BA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6713" y="1965325"/>
            <a:ext cx="0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49" name="Text Box 13">
            <a:extLst>
              <a:ext uri="{FF2B5EF4-FFF2-40B4-BE49-F238E27FC236}">
                <a16:creationId xmlns:a16="http://schemas.microsoft.com/office/drawing/2014/main" id="{F27B3C6E-2329-C55A-F206-C3033154EF4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97919" y="2240756"/>
            <a:ext cx="9667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Physical Parts</a:t>
            </a:r>
          </a:p>
        </p:txBody>
      </p:sp>
      <p:sp>
        <p:nvSpPr>
          <p:cNvPr id="372751" name="Line 15">
            <a:extLst>
              <a:ext uri="{FF2B5EF4-FFF2-40B4-BE49-F238E27FC236}">
                <a16:creationId xmlns:a16="http://schemas.microsoft.com/office/drawing/2014/main" id="{E82D7ADD-7F42-D3F3-DE8E-BE8A8C5C57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0388" y="1927225"/>
            <a:ext cx="0" cy="1163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52" name="Text Box 16">
            <a:extLst>
              <a:ext uri="{FF2B5EF4-FFF2-40B4-BE49-F238E27FC236}">
                <a16:creationId xmlns:a16="http://schemas.microsoft.com/office/drawing/2014/main" id="{99A668C2-DB1A-2276-AD44-7BA879AA908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63963" y="2314575"/>
            <a:ext cx="11334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Contractual Items</a:t>
            </a:r>
          </a:p>
        </p:txBody>
      </p:sp>
      <p:sp>
        <p:nvSpPr>
          <p:cNvPr id="372773" name="Oval 37">
            <a:extLst>
              <a:ext uri="{FF2B5EF4-FFF2-40B4-BE49-F238E27FC236}">
                <a16:creationId xmlns:a16="http://schemas.microsoft.com/office/drawing/2014/main" id="{3D555AF5-C455-E45F-F0B0-308826A3F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513" y="3614738"/>
            <a:ext cx="5213350" cy="704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2774" name="Line 38">
            <a:extLst>
              <a:ext uri="{FF2B5EF4-FFF2-40B4-BE49-F238E27FC236}">
                <a16:creationId xmlns:a16="http://schemas.microsoft.com/office/drawing/2014/main" id="{099A2783-E6D1-5C3C-F74D-F9374077A7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1800" y="3417888"/>
            <a:ext cx="0" cy="1165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75" name="Text Box 39">
            <a:extLst>
              <a:ext uri="{FF2B5EF4-FFF2-40B4-BE49-F238E27FC236}">
                <a16:creationId xmlns:a16="http://schemas.microsoft.com/office/drawing/2014/main" id="{A5BD1182-C6FF-7DBD-3FC0-47B6D17C7CE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60463" y="3752850"/>
            <a:ext cx="10223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Technical </a:t>
            </a:r>
            <a:br>
              <a:rPr lang="en-US" altLang="en-US" sz="1400" b="1">
                <a:latin typeface="Arial" panose="020B0604020202020204" pitchFamily="34" charset="0"/>
              </a:rPr>
            </a:br>
            <a:r>
              <a:rPr lang="en-US" altLang="en-US" sz="1400" b="1"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72776" name="Line 40">
            <a:extLst>
              <a:ext uri="{FF2B5EF4-FFF2-40B4-BE49-F238E27FC236}">
                <a16:creationId xmlns:a16="http://schemas.microsoft.com/office/drawing/2014/main" id="{9EB72D23-3E38-4E87-465C-C7CCE223491D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3538" y="3446463"/>
            <a:ext cx="0" cy="1165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77" name="Text Box 41">
            <a:extLst>
              <a:ext uri="{FF2B5EF4-FFF2-40B4-BE49-F238E27FC236}">
                <a16:creationId xmlns:a16="http://schemas.microsoft.com/office/drawing/2014/main" id="{6E08CB16-A570-32F1-8FDF-B0A795190A3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97125" y="3721100"/>
            <a:ext cx="968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Physical Parts</a:t>
            </a:r>
          </a:p>
        </p:txBody>
      </p:sp>
      <p:sp>
        <p:nvSpPr>
          <p:cNvPr id="372778" name="Line 42">
            <a:extLst>
              <a:ext uri="{FF2B5EF4-FFF2-40B4-BE49-F238E27FC236}">
                <a16:creationId xmlns:a16="http://schemas.microsoft.com/office/drawing/2014/main" id="{98687124-2E2F-8DE0-7339-EEAEE62BA5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7213" y="3408363"/>
            <a:ext cx="0" cy="1163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79" name="Text Box 43">
            <a:extLst>
              <a:ext uri="{FF2B5EF4-FFF2-40B4-BE49-F238E27FC236}">
                <a16:creationId xmlns:a16="http://schemas.microsoft.com/office/drawing/2014/main" id="{72A3D199-CE4C-2457-C301-3102FE1EB5B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60788" y="3795713"/>
            <a:ext cx="11334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Contractual Items</a:t>
            </a:r>
          </a:p>
        </p:txBody>
      </p:sp>
      <p:sp>
        <p:nvSpPr>
          <p:cNvPr id="372780" name="Line 44">
            <a:extLst>
              <a:ext uri="{FF2B5EF4-FFF2-40B4-BE49-F238E27FC236}">
                <a16:creationId xmlns:a16="http://schemas.microsoft.com/office/drawing/2014/main" id="{D49748CF-BABF-ADF0-F4A4-8822ED6864D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8625" y="4857750"/>
            <a:ext cx="0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81" name="Text Box 45">
            <a:extLst>
              <a:ext uri="{FF2B5EF4-FFF2-40B4-BE49-F238E27FC236}">
                <a16:creationId xmlns:a16="http://schemas.microsoft.com/office/drawing/2014/main" id="{BF178D6E-C290-3C4C-3149-9FCF2D5706C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58082" y="5193506"/>
            <a:ext cx="10207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Technical </a:t>
            </a:r>
            <a:br>
              <a:rPr lang="en-US" altLang="en-US" sz="1400" b="1">
                <a:latin typeface="Arial" panose="020B0604020202020204" pitchFamily="34" charset="0"/>
              </a:rPr>
            </a:br>
            <a:r>
              <a:rPr lang="en-US" altLang="en-US" sz="1400" b="1"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72782" name="Line 46">
            <a:extLst>
              <a:ext uri="{FF2B5EF4-FFF2-40B4-BE49-F238E27FC236}">
                <a16:creationId xmlns:a16="http://schemas.microsoft.com/office/drawing/2014/main" id="{16CAE81D-F9E7-3973-6056-D609869B4A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1950" y="4886325"/>
            <a:ext cx="0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83" name="Text Box 47">
            <a:extLst>
              <a:ext uri="{FF2B5EF4-FFF2-40B4-BE49-F238E27FC236}">
                <a16:creationId xmlns:a16="http://schemas.microsoft.com/office/drawing/2014/main" id="{16D34A6A-2BD9-62EF-4D4F-F3019B36A38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93157" y="5163344"/>
            <a:ext cx="9667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Physical Parts</a:t>
            </a:r>
          </a:p>
        </p:txBody>
      </p:sp>
      <p:sp>
        <p:nvSpPr>
          <p:cNvPr id="372784" name="Line 48">
            <a:extLst>
              <a:ext uri="{FF2B5EF4-FFF2-40B4-BE49-F238E27FC236}">
                <a16:creationId xmlns:a16="http://schemas.microsoft.com/office/drawing/2014/main" id="{BCB54863-6013-E88C-6034-A2DC7BDD65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5625" y="4848225"/>
            <a:ext cx="0" cy="1163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85" name="Text Box 49">
            <a:extLst>
              <a:ext uri="{FF2B5EF4-FFF2-40B4-BE49-F238E27FC236}">
                <a16:creationId xmlns:a16="http://schemas.microsoft.com/office/drawing/2014/main" id="{DE271D8A-A420-DA68-727F-DA8511B4D6C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61582" y="5236369"/>
            <a:ext cx="11318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Contractual Items</a:t>
            </a:r>
          </a:p>
        </p:txBody>
      </p:sp>
      <p:sp>
        <p:nvSpPr>
          <p:cNvPr id="372786" name="Line 50">
            <a:extLst>
              <a:ext uri="{FF2B5EF4-FFF2-40B4-BE49-F238E27FC236}">
                <a16:creationId xmlns:a16="http://schemas.microsoft.com/office/drawing/2014/main" id="{1614F8D7-3A12-6D2B-6764-964AF092AAF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5775" y="1955800"/>
            <a:ext cx="0" cy="1165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87" name="Text Box 51">
            <a:extLst>
              <a:ext uri="{FF2B5EF4-FFF2-40B4-BE49-F238E27FC236}">
                <a16:creationId xmlns:a16="http://schemas.microsoft.com/office/drawing/2014/main" id="{4F2E2503-B643-6208-E600-D68C6378461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025232" y="2253456"/>
            <a:ext cx="10366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Other Interfaces</a:t>
            </a:r>
          </a:p>
        </p:txBody>
      </p:sp>
      <p:sp>
        <p:nvSpPr>
          <p:cNvPr id="372788" name="Line 52">
            <a:extLst>
              <a:ext uri="{FF2B5EF4-FFF2-40B4-BE49-F238E27FC236}">
                <a16:creationId xmlns:a16="http://schemas.microsoft.com/office/drawing/2014/main" id="{C040CCD9-A1DC-5BC8-40D1-5525EFADE7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4188" y="3397250"/>
            <a:ext cx="0" cy="1166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89" name="Text Box 53">
            <a:extLst>
              <a:ext uri="{FF2B5EF4-FFF2-40B4-BE49-F238E27FC236}">
                <a16:creationId xmlns:a16="http://schemas.microsoft.com/office/drawing/2014/main" id="{0278C13F-EEBF-F93D-BD52-D9E493760C5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024438" y="3695700"/>
            <a:ext cx="10350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Other Interfaces</a:t>
            </a:r>
          </a:p>
        </p:txBody>
      </p:sp>
      <p:sp>
        <p:nvSpPr>
          <p:cNvPr id="372790" name="Line 54">
            <a:extLst>
              <a:ext uri="{FF2B5EF4-FFF2-40B4-BE49-F238E27FC236}">
                <a16:creationId xmlns:a16="http://schemas.microsoft.com/office/drawing/2014/main" id="{2A48C3C3-DCC9-9337-97F6-4A0389955B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4188" y="4840288"/>
            <a:ext cx="0" cy="1165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91" name="Text Box 55">
            <a:extLst>
              <a:ext uri="{FF2B5EF4-FFF2-40B4-BE49-F238E27FC236}">
                <a16:creationId xmlns:a16="http://schemas.microsoft.com/office/drawing/2014/main" id="{5ECB0CA9-A249-63E5-F83A-A7418133E79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022057" y="5137944"/>
            <a:ext cx="10366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latin typeface="Arial" panose="020B0604020202020204" pitchFamily="34" charset="0"/>
              </a:rPr>
              <a:t>Other Interfaces</a:t>
            </a:r>
          </a:p>
        </p:txBody>
      </p:sp>
      <p:sp>
        <p:nvSpPr>
          <p:cNvPr id="372793" name="Rectangle 57">
            <a:extLst>
              <a:ext uri="{FF2B5EF4-FFF2-40B4-BE49-F238E27FC236}">
                <a16:creationId xmlns:a16="http://schemas.microsoft.com/office/drawing/2014/main" id="{E2597B8C-D130-B017-8239-13CBABF29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100" y="0"/>
            <a:ext cx="6315075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r"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1pPr>
            <a:lvl2pPr algn="r"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2pPr>
            <a:lvl3pPr algn="r"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3pPr>
            <a:lvl4pPr algn="r"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4pPr>
            <a:lvl5pPr algn="r"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1A5D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Interface Focus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2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53" grpId="0"/>
      <p:bldP spid="3727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>
            <a:extLst>
              <a:ext uri="{FF2B5EF4-FFF2-40B4-BE49-F238E27FC236}">
                <a16:creationId xmlns:a16="http://schemas.microsoft.com/office/drawing/2014/main" id="{691136A1-95C1-1209-3D7B-B5DFBEA331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Key Interfaces Identified </a:t>
            </a:r>
          </a:p>
        </p:txBody>
      </p:sp>
      <p:sp>
        <p:nvSpPr>
          <p:cNvPr id="368643" name="Rectangle 3">
            <a:extLst>
              <a:ext uri="{FF2B5EF4-FFF2-40B4-BE49-F238E27FC236}">
                <a16:creationId xmlns:a16="http://schemas.microsoft.com/office/drawing/2014/main" id="{7E8992D7-5661-46CB-5813-65382EF90E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9575" y="1290638"/>
            <a:ext cx="8305800" cy="4648200"/>
          </a:xfrm>
        </p:spPr>
        <p:txBody>
          <a:bodyPr/>
          <a:lstStyle/>
          <a:p>
            <a:pPr marL="495300" indent="-495300">
              <a:lnSpc>
                <a:spcPct val="80000"/>
              </a:lnSpc>
              <a:buFont typeface="Times" pitchFamily="2" charset="0"/>
              <a:buNone/>
            </a:pPr>
            <a:r>
              <a:rPr lang="en-US" altLang="en-US" sz="2400" u="sng">
                <a:solidFill>
                  <a:schemeClr val="tx1"/>
                </a:solidFill>
              </a:rPr>
              <a:t>Contractual Interfaces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Proposal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RFP / RFQ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Proposal Preparation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Contract Modifications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Types – Schedule, Technical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Interface levels – 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Customer to Prime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Prime to Supplier (Supplier Mgmt)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Supplier to Lower Tiers (Supplier Mgmt)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>
                <a:solidFill>
                  <a:srgbClr val="FF0000"/>
                </a:solidFill>
              </a:rPr>
              <a:t>Requirements / Qty Flowdown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Contract Design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Long Term Agreements (Compare / Contrast) 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>
                <a:solidFill>
                  <a:srgbClr val="FF0000"/>
                </a:solidFill>
              </a:rPr>
              <a:t>Interface Levels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Customer to Prime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Prime to Supplier</a:t>
            </a:r>
          </a:p>
          <a:p>
            <a:pPr marL="1200150" lvl="2" indent="-342900">
              <a:lnSpc>
                <a:spcPct val="8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Supplier to Lower Tiers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 i="1">
                <a:solidFill>
                  <a:schemeClr val="tx1"/>
                </a:solidFill>
              </a:rPr>
              <a:t>Negotiation, Evaluation (Rates, etc)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>
            <a:extLst>
              <a:ext uri="{FF2B5EF4-FFF2-40B4-BE49-F238E27FC236}">
                <a16:creationId xmlns:a16="http://schemas.microsoft.com/office/drawing/2014/main" id="{97FB7049-AFB3-DF0E-6D92-B41189C9F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Key Interfaces Identified </a:t>
            </a:r>
          </a:p>
        </p:txBody>
      </p:sp>
      <p:sp>
        <p:nvSpPr>
          <p:cNvPr id="371715" name="Rectangle 3">
            <a:extLst>
              <a:ext uri="{FF2B5EF4-FFF2-40B4-BE49-F238E27FC236}">
                <a16:creationId xmlns:a16="http://schemas.microsoft.com/office/drawing/2014/main" id="{4E3E32EE-C16F-54FA-E273-96CA043523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9575" y="1412875"/>
            <a:ext cx="7848600" cy="4648200"/>
          </a:xfrm>
        </p:spPr>
        <p:txBody>
          <a:bodyPr/>
          <a:lstStyle/>
          <a:p>
            <a:pPr marL="495300" indent="-495300">
              <a:lnSpc>
                <a:spcPct val="90000"/>
              </a:lnSpc>
              <a:buFont typeface="Times" pitchFamily="2" charset="0"/>
              <a:buNone/>
            </a:pPr>
            <a:r>
              <a:rPr lang="en-US" altLang="en-US" sz="2400" u="sng">
                <a:solidFill>
                  <a:schemeClr val="tx1"/>
                </a:solidFill>
              </a:rPr>
              <a:t>Technical Data Interfaces</a:t>
            </a:r>
          </a:p>
          <a:p>
            <a:pPr marL="495300" indent="-495300">
              <a:lnSpc>
                <a:spcPct val="90000"/>
              </a:lnSpc>
            </a:pPr>
            <a:r>
              <a:rPr lang="en-US" altLang="en-US" sz="2000">
                <a:solidFill>
                  <a:srgbClr val="FF0000"/>
                </a:solidFill>
              </a:rPr>
              <a:t>Requirements Flowdown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Engineering Specs 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Material Specs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Audits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Delivery Requirements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Packaging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Part Qualification Process</a:t>
            </a:r>
          </a:p>
          <a:p>
            <a:pPr marL="1200150" lvl="2" indent="-342900">
              <a:lnSpc>
                <a:spcPct val="9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Testing Requirements</a:t>
            </a:r>
          </a:p>
          <a:p>
            <a:pPr marL="1200150" lvl="2" indent="-342900">
              <a:lnSpc>
                <a:spcPct val="90000"/>
              </a:lnSpc>
            </a:pPr>
            <a:r>
              <a:rPr lang="en-US" altLang="en-US" sz="1600" b="0">
                <a:solidFill>
                  <a:schemeClr val="tx1"/>
                </a:solidFill>
              </a:rPr>
              <a:t>First Article Inspection</a:t>
            </a:r>
          </a:p>
          <a:p>
            <a:pPr marL="495300" indent="-495300">
              <a:lnSpc>
                <a:spcPct val="90000"/>
              </a:lnSpc>
            </a:pPr>
            <a:r>
              <a:rPr lang="en-US" altLang="en-US" sz="2000">
                <a:solidFill>
                  <a:srgbClr val="FF0000"/>
                </a:solidFill>
              </a:rPr>
              <a:t>Configuration Change Management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Engineering Changes (ECO)</a:t>
            </a:r>
          </a:p>
          <a:p>
            <a:pPr marL="838200" lvl="1" indent="-381000">
              <a:lnSpc>
                <a:spcPct val="9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Manufacturing Requirements Changes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>
            <a:extLst>
              <a:ext uri="{FF2B5EF4-FFF2-40B4-BE49-F238E27FC236}">
                <a16:creationId xmlns:a16="http://schemas.microsoft.com/office/drawing/2014/main" id="{DC350B73-6408-4946-97B6-6B3D2AD597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Key Interfaces Identified </a:t>
            </a:r>
          </a:p>
        </p:txBody>
      </p:sp>
      <p:sp>
        <p:nvSpPr>
          <p:cNvPr id="373763" name="Rectangle 3">
            <a:extLst>
              <a:ext uri="{FF2B5EF4-FFF2-40B4-BE49-F238E27FC236}">
                <a16:creationId xmlns:a16="http://schemas.microsoft.com/office/drawing/2014/main" id="{67B6D54A-9B3F-50CF-F340-1FEF9B6D64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9575" y="1412875"/>
            <a:ext cx="8447088" cy="4648200"/>
          </a:xfrm>
        </p:spPr>
        <p:txBody>
          <a:bodyPr/>
          <a:lstStyle/>
          <a:p>
            <a:pPr marL="495300" indent="-495300">
              <a:lnSpc>
                <a:spcPct val="80000"/>
              </a:lnSpc>
              <a:buFont typeface="Times" pitchFamily="2" charset="0"/>
              <a:buNone/>
            </a:pPr>
            <a:r>
              <a:rPr lang="en-US" altLang="en-US" sz="2400" u="sng">
                <a:solidFill>
                  <a:schemeClr val="tx1"/>
                </a:solidFill>
              </a:rPr>
              <a:t>Physical Parts Interfaces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>
                <a:solidFill>
                  <a:srgbClr val="FF0000"/>
                </a:solidFill>
              </a:rPr>
              <a:t>Schedule communication and integration (Lead-time)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>
                <a:solidFill>
                  <a:srgbClr val="FF0000"/>
                </a:solidFill>
              </a:rPr>
              <a:t>Change order implementation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Manufacturing and Inventory Mgmt response to Change Orders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Part Qualification</a:t>
            </a:r>
          </a:p>
          <a:p>
            <a:pPr marL="495300" indent="-495300">
              <a:lnSpc>
                <a:spcPct val="80000"/>
              </a:lnSpc>
              <a:buFont typeface="Times" pitchFamily="2" charset="0"/>
              <a:buNone/>
            </a:pPr>
            <a:r>
              <a:rPr lang="en-US" altLang="en-US" sz="2400" u="sng">
                <a:solidFill>
                  <a:schemeClr val="tx1"/>
                </a:solidFill>
              </a:rPr>
              <a:t>Other Interfaces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Business Systems (Connectivity)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Electronic Payments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Electronic P.O.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Engineering Drawings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Forecasts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Audits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Multiple Audits = Redundancies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ISO9000, BQMS, Quality Audits, </a:t>
            </a:r>
          </a:p>
          <a:p>
            <a:pPr marL="495300" indent="-495300">
              <a:lnSpc>
                <a:spcPct val="80000"/>
              </a:lnSpc>
            </a:pPr>
            <a:r>
              <a:rPr lang="en-US" altLang="en-US" sz="2000" b="0">
                <a:solidFill>
                  <a:schemeClr val="tx1"/>
                </a:solidFill>
              </a:rPr>
              <a:t>Supplier Scorecards / Ratings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Multiple Ratings – Redundancies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altLang="en-US" sz="1800" b="0">
                <a:solidFill>
                  <a:schemeClr val="tx1"/>
                </a:solidFill>
              </a:rPr>
              <a:t>Multiple Criteria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>
            <a:extLst>
              <a:ext uri="{FF2B5EF4-FFF2-40B4-BE49-F238E27FC236}">
                <a16:creationId xmlns:a16="http://schemas.microsoft.com/office/drawing/2014/main" id="{445A0493-BBE6-18D9-7EB6-0C9EBB3853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7100" y="228600"/>
            <a:ext cx="6502400" cy="1066800"/>
          </a:xfrm>
        </p:spPr>
        <p:txBody>
          <a:bodyPr/>
          <a:lstStyle/>
          <a:p>
            <a:r>
              <a:rPr lang="en-US" altLang="en-US" i="1"/>
              <a:t>Supplier Networks Working Group </a:t>
            </a:r>
            <a:endParaRPr lang="en-US" altLang="en-US"/>
          </a:p>
        </p:txBody>
      </p:sp>
      <p:sp>
        <p:nvSpPr>
          <p:cNvPr id="315395" name="Rectangle 3">
            <a:extLst>
              <a:ext uri="{FF2B5EF4-FFF2-40B4-BE49-F238E27FC236}">
                <a16:creationId xmlns:a16="http://schemas.microsoft.com/office/drawing/2014/main" id="{E600A591-EE05-20A2-35EB-C28C350D50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9125" y="2570163"/>
            <a:ext cx="8367713" cy="3643312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Times" pitchFamily="2" charset="0"/>
              <a:buNone/>
            </a:pPr>
            <a:r>
              <a:rPr lang="en-US" altLang="en-US" sz="2800">
                <a:solidFill>
                  <a:srgbClr val="23226B"/>
                </a:solidFill>
              </a:rPr>
              <a:t>Focus:</a:t>
            </a:r>
          </a:p>
          <a:p>
            <a:pPr>
              <a:lnSpc>
                <a:spcPct val="90000"/>
              </a:lnSpc>
              <a:buSzTx/>
            </a:pPr>
            <a:r>
              <a:rPr lang="en-US" altLang="en-US" sz="2400">
                <a:solidFill>
                  <a:srgbClr val="23226B"/>
                </a:solidFill>
              </a:rPr>
              <a:t>Help enhance aerospace supply chain management capabilities </a:t>
            </a:r>
            <a:r>
              <a:rPr lang="en-US" altLang="en-US" sz="2400" b="0">
                <a:solidFill>
                  <a:srgbClr val="23226B"/>
                </a:solidFill>
              </a:rPr>
              <a:t> </a:t>
            </a:r>
          </a:p>
          <a:p>
            <a:pPr>
              <a:lnSpc>
                <a:spcPct val="90000"/>
              </a:lnSpc>
              <a:buSzTx/>
            </a:pPr>
            <a:r>
              <a:rPr lang="en-US" altLang="en-US" sz="2400">
                <a:solidFill>
                  <a:srgbClr val="23226B"/>
                </a:solidFill>
              </a:rPr>
              <a:t>Help streamline vertical interfaces in the supply chain</a:t>
            </a:r>
            <a:r>
              <a:rPr lang="en-US" altLang="en-US" sz="2400" b="0">
                <a:solidFill>
                  <a:srgbClr val="23226B"/>
                </a:solidFill>
              </a:rPr>
              <a:t> </a:t>
            </a:r>
          </a:p>
          <a:p>
            <a:pPr>
              <a:lnSpc>
                <a:spcPct val="90000"/>
              </a:lnSpc>
              <a:buSzTx/>
            </a:pPr>
            <a:r>
              <a:rPr lang="en-US" altLang="en-US" sz="2400">
                <a:solidFill>
                  <a:srgbClr val="23226B"/>
                </a:solidFill>
              </a:rPr>
              <a:t>Enable collaborative arrangements to improve performance of supplier networks</a:t>
            </a:r>
            <a:endParaRPr lang="en-US" altLang="en-US" sz="2000"/>
          </a:p>
        </p:txBody>
      </p:sp>
      <p:sp>
        <p:nvSpPr>
          <p:cNvPr id="315396" name="Text Box 4">
            <a:extLst>
              <a:ext uri="{FF2B5EF4-FFF2-40B4-BE49-F238E27FC236}">
                <a16:creationId xmlns:a16="http://schemas.microsoft.com/office/drawing/2014/main" id="{37BA557C-EABE-63C8-BE1B-0A9861494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8" y="1317625"/>
            <a:ext cx="7910512" cy="893763"/>
          </a:xfrm>
          <a:prstGeom prst="rect">
            <a:avLst/>
          </a:prstGeom>
          <a:solidFill>
            <a:srgbClr val="1E48F7"/>
          </a:solidFill>
          <a:ln w="9525">
            <a:solidFill>
              <a:srgbClr val="1E48F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800" b="1">
                <a:solidFill>
                  <a:schemeClr val="bg1"/>
                </a:solidFill>
                <a:latin typeface="Arial" panose="020B0604020202020204" pitchFamily="34" charset="0"/>
              </a:rPr>
              <a:t>Mission:</a:t>
            </a: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Enable the development of lean, value-creating, US aerospace supplier networks</a:t>
            </a:r>
            <a:endParaRPr lang="en-US" altLang="en-US"/>
          </a:p>
        </p:txBody>
      </p:sp>
      <p:sp>
        <p:nvSpPr>
          <p:cNvPr id="315397" name="Text Box 5">
            <a:extLst>
              <a:ext uri="{FF2B5EF4-FFF2-40B4-BE49-F238E27FC236}">
                <a16:creationId xmlns:a16="http://schemas.microsoft.com/office/drawing/2014/main" id="{CC34F11C-D101-B754-C380-DCA84A7EB81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-5664200" y="5927725"/>
            <a:ext cx="933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>
            <a:extLst>
              <a:ext uri="{FF2B5EF4-FFF2-40B4-BE49-F238E27FC236}">
                <a16:creationId xmlns:a16="http://schemas.microsoft.com/office/drawing/2014/main" id="{CB5BBF67-376C-CB40-34B4-3D3CA5129A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Refining the Concept -- </a:t>
            </a:r>
            <a:br>
              <a:rPr lang="en-US" altLang="en-US"/>
            </a:br>
            <a:r>
              <a:rPr lang="en-US" altLang="en-US" sz="2800"/>
              <a:t>Current Activities</a:t>
            </a:r>
            <a:endParaRPr lang="en-US" altLang="en-US"/>
          </a:p>
        </p:txBody>
      </p:sp>
      <p:sp>
        <p:nvSpPr>
          <p:cNvPr id="369667" name="Rectangle 3">
            <a:extLst>
              <a:ext uri="{FF2B5EF4-FFF2-40B4-BE49-F238E27FC236}">
                <a16:creationId xmlns:a16="http://schemas.microsoft.com/office/drawing/2014/main" id="{FD8D2E3A-2A36-6D5B-25A6-6F78B6A887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47700" y="1701800"/>
            <a:ext cx="7848600" cy="4635500"/>
          </a:xfrm>
        </p:spPr>
        <p:txBody>
          <a:bodyPr/>
          <a:lstStyle/>
          <a:p>
            <a:r>
              <a:rPr lang="en-US" altLang="en-US"/>
              <a:t>Business model -- </a:t>
            </a:r>
            <a:r>
              <a:rPr lang="en-US" altLang="en-US" b="0"/>
              <a:t>stakeholders, value exchange, roles and responsibilities</a:t>
            </a:r>
            <a:endParaRPr lang="en-US" altLang="en-US"/>
          </a:p>
          <a:p>
            <a:r>
              <a:rPr lang="en-US" altLang="en-US"/>
              <a:t>Pilot design -- </a:t>
            </a:r>
            <a:r>
              <a:rPr lang="en-US" altLang="en-US" b="0"/>
              <a:t>controlled experiment, interfaces, lean intervention strategies, benefits and costs</a:t>
            </a:r>
            <a:endParaRPr lang="en-US" altLang="en-US"/>
          </a:p>
          <a:p>
            <a:r>
              <a:rPr lang="en-US" altLang="en-US"/>
              <a:t>Execution plan -- </a:t>
            </a:r>
            <a:r>
              <a:rPr lang="en-US" altLang="en-US" b="0"/>
              <a:t>engagement strategy, implementation steps, tools &amp; techniques, resource requirements, schedule, change process documentation</a:t>
            </a:r>
          </a:p>
          <a:p>
            <a:r>
              <a:rPr lang="en-US" altLang="en-US"/>
              <a:t>Outreach plan -- </a:t>
            </a:r>
            <a:r>
              <a:rPr lang="en-US" altLang="en-US" b="0"/>
              <a:t>marketing &amp; communication plan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>
            <a:extLst>
              <a:ext uri="{FF2B5EF4-FFF2-40B4-BE49-F238E27FC236}">
                <a16:creationId xmlns:a16="http://schemas.microsoft.com/office/drawing/2014/main" id="{8FC184FC-3A22-E316-D337-7492557605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Pilot Project -- Expected Results</a:t>
            </a:r>
          </a:p>
        </p:txBody>
      </p:sp>
      <p:sp>
        <p:nvSpPr>
          <p:cNvPr id="361475" name="Rectangle 3">
            <a:extLst>
              <a:ext uri="{FF2B5EF4-FFF2-40B4-BE49-F238E27FC236}">
                <a16:creationId xmlns:a16="http://schemas.microsoft.com/office/drawing/2014/main" id="{2E2BE183-CFEC-DA62-459E-91DF92BD1F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95300" y="1435100"/>
            <a:ext cx="8323263" cy="4987925"/>
          </a:xfrm>
        </p:spPr>
        <p:txBody>
          <a:bodyPr/>
          <a:lstStyle/>
          <a:p>
            <a:r>
              <a:rPr lang="en-US" altLang="en-US"/>
              <a:t>Validated, action-oriented, portable deployment model for streamlining vertical interfaces in the supply chain</a:t>
            </a:r>
          </a:p>
          <a:p>
            <a:r>
              <a:rPr lang="en-US" altLang="en-US"/>
              <a:t>Integrated implementation tools &amp; techniques</a:t>
            </a:r>
          </a:p>
          <a:p>
            <a:r>
              <a:rPr lang="en-US" altLang="en-US"/>
              <a:t>Business case -- metrics for quantifying benefits and costs</a:t>
            </a:r>
          </a:p>
          <a:p>
            <a:r>
              <a:rPr lang="en-US" altLang="en-US"/>
              <a:t>Capturing lessons learned to define most effective methods for overcoming barriers</a:t>
            </a:r>
          </a:p>
          <a:p>
            <a:r>
              <a:rPr lang="en-US" altLang="en-US"/>
              <a:t>Collaborative framework for bringing about fundamental changes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3E78784F-6C22-D61D-6CBB-BF7F036CA3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Points of Contact</a:t>
            </a:r>
          </a:p>
        </p:txBody>
      </p:sp>
      <p:sp>
        <p:nvSpPr>
          <p:cNvPr id="370691" name="Rectangle 3">
            <a:extLst>
              <a:ext uri="{FF2B5EF4-FFF2-40B4-BE49-F238E27FC236}">
                <a16:creationId xmlns:a16="http://schemas.microsoft.com/office/drawing/2014/main" id="{BC326885-4F2D-4535-0C3D-590CAA8F10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Kirk Bozdogan, MIT 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Tel: 617 253-8540 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e-mail: “Bozdogan, Kirkor” &lt;</a:t>
            </a:r>
            <a:r>
              <a:rPr lang="en-US" altLang="en-US" sz="2000" b="0">
                <a:hlinkClick r:id="rId2"/>
              </a:rPr>
              <a:t>bozdogan@mit.edu&gt;</a:t>
            </a:r>
            <a:endParaRPr lang="en-US" altLang="en-US" sz="2000" b="0"/>
          </a:p>
          <a:p>
            <a:r>
              <a:rPr lang="en-US" altLang="en-US"/>
              <a:t>Hamid Akhbari, US Air Force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Tel: 937 255-9883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e-mail: "Akhbari, Hamid R Civ ASC/ENSM" </a:t>
            </a:r>
            <a:r>
              <a:rPr lang="en-US" altLang="en-US" sz="2000" b="0">
                <a:hlinkClick r:id="rId3"/>
              </a:rPr>
              <a:t>Hamid.Akhbari@wpafb.af.mil</a:t>
            </a:r>
            <a:r>
              <a:rPr lang="en-US" altLang="en-US"/>
              <a:t> </a:t>
            </a:r>
          </a:p>
          <a:p>
            <a:r>
              <a:rPr lang="en-US" altLang="en-US"/>
              <a:t>Chris Darden, Northrop Grumman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Tel: 310 332-0861</a:t>
            </a:r>
          </a:p>
          <a:p>
            <a:pPr>
              <a:buFont typeface="Times" pitchFamily="2" charset="0"/>
              <a:buNone/>
            </a:pPr>
            <a:r>
              <a:rPr lang="en-US" altLang="en-US" sz="2000" b="0"/>
              <a:t>     e-mail: "Darden, Chris" &lt;chris.darden@ngc.com&gt;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>
                <a16:creationId xmlns:a16="http://schemas.microsoft.com/office/drawing/2014/main" id="{91CE3212-89A5-047C-447D-1B4F1FC8B3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Focus Today</a:t>
            </a:r>
          </a:p>
        </p:txBody>
      </p:sp>
      <p:sp>
        <p:nvSpPr>
          <p:cNvPr id="316419" name="Rectangle 3">
            <a:extLst>
              <a:ext uri="{FF2B5EF4-FFF2-40B4-BE49-F238E27FC236}">
                <a16:creationId xmlns:a16="http://schemas.microsoft.com/office/drawing/2014/main" id="{45DF1A92-5DAB-97C9-343D-C3EF44574E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0500" y="1638300"/>
            <a:ext cx="8699500" cy="4648200"/>
          </a:xfrm>
        </p:spPr>
        <p:txBody>
          <a:bodyPr/>
          <a:lstStyle/>
          <a:p>
            <a:r>
              <a:rPr lang="en-US" altLang="en-US" sz="2800"/>
              <a:t>Supplier Networks Transformation Toolset --</a:t>
            </a:r>
            <a:r>
              <a:rPr lang="en-US" altLang="en-US" sz="3200"/>
              <a:t> </a:t>
            </a:r>
            <a:r>
              <a:rPr lang="en-US" altLang="en-US" sz="2400" b="0"/>
              <a:t>Integrated implementation toolset for building lean supplier networks</a:t>
            </a:r>
            <a:endParaRPr lang="en-US" altLang="en-US" sz="2400"/>
          </a:p>
          <a:p>
            <a:r>
              <a:rPr lang="en-US" altLang="en-US" sz="2800" i="1"/>
              <a:t>Lean Supply Chain Now</a:t>
            </a:r>
            <a:r>
              <a:rPr lang="en-US" altLang="en-US" sz="2800"/>
              <a:t> pilot demonstration project --</a:t>
            </a:r>
            <a:r>
              <a:rPr lang="en-US" altLang="en-US" sz="3200"/>
              <a:t> </a:t>
            </a:r>
            <a:r>
              <a:rPr lang="en-US" altLang="en-US" b="0"/>
              <a:t>New initiative to develop a validated deployment model for redesigning and streamlining vertical interfaces in the aerospace supply chain to achieve significant performance improvements (cost, quality, delivery)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Oval 2">
            <a:extLst>
              <a:ext uri="{FF2B5EF4-FFF2-40B4-BE49-F238E27FC236}">
                <a16:creationId xmlns:a16="http://schemas.microsoft.com/office/drawing/2014/main" id="{01918FEF-AB72-30CF-13A8-7C24B8CEB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810000"/>
            <a:ext cx="2819400" cy="1905000"/>
          </a:xfrm>
          <a:prstGeom prst="ellipse">
            <a:avLst/>
          </a:prstGeom>
          <a:solidFill>
            <a:srgbClr val="B3FCFF"/>
          </a:solidFill>
          <a:ln w="12700">
            <a:solidFill>
              <a:schemeClr val="accent1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90487" tIns="44450" rIns="90487" bIns="44450" anchor="ctr"/>
          <a:lstStyle/>
          <a:p>
            <a:endParaRPr lang="en-US" altLang="en-US" sz="2000" b="1">
              <a:latin typeface="Arial" panose="020B0604020202020204" pitchFamily="34" charset="0"/>
            </a:endParaRPr>
          </a:p>
          <a:p>
            <a:r>
              <a:rPr lang="en-US" altLang="en-US" sz="2000" b="1">
                <a:latin typeface="Arial" panose="020B0604020202020204" pitchFamily="34" charset="0"/>
              </a:rPr>
              <a:t>DESK </a:t>
            </a:r>
          </a:p>
          <a:p>
            <a:r>
              <a:rPr lang="en-US" altLang="en-US" sz="2000" b="1">
                <a:latin typeface="Arial" panose="020B0604020202020204" pitchFamily="34" charset="0"/>
              </a:rPr>
              <a:t>REFERENCE</a:t>
            </a:r>
          </a:p>
          <a:p>
            <a:r>
              <a:rPr lang="en-US" altLang="en-US" sz="2000" b="1">
                <a:latin typeface="Arial" panose="020B0604020202020204" pitchFamily="34" charset="0"/>
              </a:rPr>
              <a:t> </a:t>
            </a:r>
            <a:r>
              <a:rPr lang="en-US" altLang="en-US" sz="1600" b="1">
                <a:latin typeface="Arial" panose="020B0604020202020204" pitchFamily="34" charset="0"/>
              </a:rPr>
              <a:t>Principles  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References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Glossary</a:t>
            </a:r>
          </a:p>
        </p:txBody>
      </p:sp>
      <p:sp>
        <p:nvSpPr>
          <p:cNvPr id="271363" name="Oval 3">
            <a:extLst>
              <a:ext uri="{FF2B5EF4-FFF2-40B4-BE49-F238E27FC236}">
                <a16:creationId xmlns:a16="http://schemas.microsoft.com/office/drawing/2014/main" id="{21052B2D-9573-3901-D6B5-35AC65720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838200"/>
            <a:ext cx="2819400" cy="1752600"/>
          </a:xfrm>
          <a:prstGeom prst="ellipse">
            <a:avLst/>
          </a:prstGeom>
          <a:solidFill>
            <a:srgbClr val="FFDCC7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90487" tIns="44450" rIns="90487" bIns="44450" anchor="ctr"/>
          <a:lstStyle/>
          <a:p>
            <a:r>
              <a:rPr lang="en-US" altLang="en-US" sz="2000" b="1">
                <a:latin typeface="Arial" panose="020B0604020202020204" pitchFamily="34" charset="0"/>
              </a:rPr>
              <a:t>ROADMAP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for building lean 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supplier networks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How-to, who, when,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where</a:t>
            </a:r>
          </a:p>
          <a:p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271364" name="Oval 4">
            <a:extLst>
              <a:ext uri="{FF2B5EF4-FFF2-40B4-BE49-F238E27FC236}">
                <a16:creationId xmlns:a16="http://schemas.microsoft.com/office/drawing/2014/main" id="{D9668742-C694-C8DE-409F-5ACC0DFE6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810000"/>
            <a:ext cx="2895600" cy="1828800"/>
          </a:xfrm>
          <a:prstGeom prst="ellipse">
            <a:avLst/>
          </a:prstGeom>
          <a:solidFill>
            <a:srgbClr val="FFF670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90487" tIns="44450" rIns="90487" bIns="44450" anchor="ctr"/>
          <a:lstStyle/>
          <a:p>
            <a:r>
              <a:rPr lang="en-US" altLang="en-US" sz="1800" b="1">
                <a:latin typeface="Arial" panose="020B0604020202020204" pitchFamily="34" charset="0"/>
              </a:rPr>
              <a:t>SUPPLIER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MANAGEMENT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SELF-ASSESSMENT 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TOOL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What, current state, 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future state</a:t>
            </a:r>
          </a:p>
        </p:txBody>
      </p:sp>
      <p:sp>
        <p:nvSpPr>
          <p:cNvPr id="271365" name="Line 5">
            <a:extLst>
              <a:ext uri="{FF2B5EF4-FFF2-40B4-BE49-F238E27FC236}">
                <a16:creationId xmlns:a16="http://schemas.microsoft.com/office/drawing/2014/main" id="{A1BACE1A-A1EF-E621-FC52-5D11B5B211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9800" y="2362200"/>
            <a:ext cx="1497013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66" name="Rectangle 6">
            <a:extLst>
              <a:ext uri="{FF2B5EF4-FFF2-40B4-BE49-F238E27FC236}">
                <a16:creationId xmlns:a16="http://schemas.microsoft.com/office/drawing/2014/main" id="{377023F6-FF6B-1CA9-3B70-F45F2CAB31E0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1695450" y="2668588"/>
            <a:ext cx="24415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/>
            <a:r>
              <a:rPr lang="en-US" altLang="en-US" sz="2000" b="1">
                <a:latin typeface="Arial" panose="020B0604020202020204" pitchFamily="34" charset="0"/>
              </a:rPr>
              <a:t>Core  concepts</a:t>
            </a:r>
          </a:p>
        </p:txBody>
      </p:sp>
      <p:sp>
        <p:nvSpPr>
          <p:cNvPr id="271367" name="Rectangle 7">
            <a:extLst>
              <a:ext uri="{FF2B5EF4-FFF2-40B4-BE49-F238E27FC236}">
                <a16:creationId xmlns:a16="http://schemas.microsoft.com/office/drawing/2014/main" id="{FC290505-F12C-3999-B260-132A54188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225" y="117475"/>
            <a:ext cx="20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68" name="Rectangle 8">
            <a:extLst>
              <a:ext uri="{FF2B5EF4-FFF2-40B4-BE49-F238E27FC236}">
                <a16:creationId xmlns:a16="http://schemas.microsoft.com/office/drawing/2014/main" id="{A2780495-FA14-A6F0-35C9-808A807F0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025" y="193675"/>
            <a:ext cx="20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69" name="Rectangle 9">
            <a:extLst>
              <a:ext uri="{FF2B5EF4-FFF2-40B4-BE49-F238E27FC236}">
                <a16:creationId xmlns:a16="http://schemas.microsoft.com/office/drawing/2014/main" id="{C23BD545-BE19-5C27-287F-33433C253C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63675" y="254000"/>
            <a:ext cx="7383463" cy="665163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>
              <a:lnSpc>
                <a:spcPct val="90000"/>
              </a:lnSpc>
            </a:pPr>
            <a:br>
              <a:rPr lang="en-US" altLang="en-US" sz="2400"/>
            </a:br>
            <a:r>
              <a:rPr lang="en-US" altLang="en-US" sz="2800" i="1"/>
              <a:t>TOOLSET Can Help Accelerate Transformation of  </a:t>
            </a:r>
            <a:br>
              <a:rPr lang="en-US" altLang="en-US" sz="2800" i="1"/>
            </a:br>
            <a:r>
              <a:rPr lang="en-US" altLang="en-US" sz="2800" i="1"/>
              <a:t>Supplier Networks  </a:t>
            </a:r>
            <a:br>
              <a:rPr lang="en-US" altLang="en-US" sz="2800" i="1"/>
            </a:br>
            <a:endParaRPr lang="en-US" altLang="en-US" sz="2400"/>
          </a:p>
        </p:txBody>
      </p:sp>
      <p:sp>
        <p:nvSpPr>
          <p:cNvPr id="271370" name="Text Box 10">
            <a:extLst>
              <a:ext uri="{FF2B5EF4-FFF2-40B4-BE49-F238E27FC236}">
                <a16:creationId xmlns:a16="http://schemas.microsoft.com/office/drawing/2014/main" id="{D1692DF5-6F28-966D-BAA6-B4E232A3A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1200"/>
            <a:ext cx="8458200" cy="654050"/>
          </a:xfrm>
          <a:prstGeom prst="rect">
            <a:avLst/>
          </a:prstGeom>
          <a:solidFill>
            <a:srgbClr val="D3FDB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000" b="1">
                <a:solidFill>
                  <a:srgbClr val="0E339A"/>
                </a:solidFill>
                <a:latin typeface="Arial" panose="020B0604020202020204" pitchFamily="34" charset="0"/>
              </a:rPr>
              <a:t>OBJECTIVE: Develop integrated lean, value-creating, supplier networks </a:t>
            </a:r>
            <a:endParaRPr lang="en-US" altLang="en-US">
              <a:solidFill>
                <a:srgbClr val="0E339A"/>
              </a:solidFill>
              <a:latin typeface="Arial" panose="020B0604020202020204" pitchFamily="34" charset="0"/>
            </a:endParaRPr>
          </a:p>
        </p:txBody>
      </p:sp>
      <p:sp>
        <p:nvSpPr>
          <p:cNvPr id="271371" name="Text Box 11">
            <a:extLst>
              <a:ext uri="{FF2B5EF4-FFF2-40B4-BE49-F238E27FC236}">
                <a16:creationId xmlns:a16="http://schemas.microsoft.com/office/drawing/2014/main" id="{272F7CF7-3BAA-029E-2A30-6B5E4ED4D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1301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>
              <a:latin typeface="Helvetica" pitchFamily="2" charset="0"/>
            </a:endParaRPr>
          </a:p>
        </p:txBody>
      </p:sp>
      <p:sp>
        <p:nvSpPr>
          <p:cNvPr id="271372" name="Text Box 12">
            <a:extLst>
              <a:ext uri="{FF2B5EF4-FFF2-40B4-BE49-F238E27FC236}">
                <a16:creationId xmlns:a16="http://schemas.microsoft.com/office/drawing/2014/main" id="{F370D25B-59F8-93ED-E7DA-D17DF75FE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2063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>
              <a:latin typeface="Helvetica" pitchFamily="2" charset="0"/>
            </a:endParaRPr>
          </a:p>
        </p:txBody>
      </p:sp>
      <p:sp>
        <p:nvSpPr>
          <p:cNvPr id="271373" name="Text Box 13">
            <a:extLst>
              <a:ext uri="{FF2B5EF4-FFF2-40B4-BE49-F238E27FC236}">
                <a16:creationId xmlns:a16="http://schemas.microsoft.com/office/drawing/2014/main" id="{D8A9C8DD-F76F-C06F-60C9-0FE3F739F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25" y="2063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>
              <a:latin typeface="Helvetica" pitchFamily="2" charset="0"/>
            </a:endParaRPr>
          </a:p>
        </p:txBody>
      </p:sp>
      <p:sp>
        <p:nvSpPr>
          <p:cNvPr id="271374" name="Text Box 14">
            <a:extLst>
              <a:ext uri="{FF2B5EF4-FFF2-40B4-BE49-F238E27FC236}">
                <a16:creationId xmlns:a16="http://schemas.microsoft.com/office/drawing/2014/main" id="{A0B33646-44E8-ED45-E3B8-4FDAFFDF5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1301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>
              <a:latin typeface="Helvetica" pitchFamily="2" charset="0"/>
            </a:endParaRPr>
          </a:p>
        </p:txBody>
      </p:sp>
      <p:sp>
        <p:nvSpPr>
          <p:cNvPr id="271375" name="Rectangle 15">
            <a:extLst>
              <a:ext uri="{FF2B5EF4-FFF2-40B4-BE49-F238E27FC236}">
                <a16:creationId xmlns:a16="http://schemas.microsoft.com/office/drawing/2014/main" id="{1548977B-E0F1-CF9F-733C-5BA476146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0588" y="50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>
              <a:latin typeface="Helvetica" pitchFamily="2" charset="0"/>
            </a:endParaRPr>
          </a:p>
        </p:txBody>
      </p:sp>
      <p:sp>
        <p:nvSpPr>
          <p:cNvPr id="271376" name="Text Box 16">
            <a:extLst>
              <a:ext uri="{FF2B5EF4-FFF2-40B4-BE49-F238E27FC236}">
                <a16:creationId xmlns:a16="http://schemas.microsoft.com/office/drawing/2014/main" id="{C8D55C26-0BB2-C8CD-11E8-A6EACCE50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1325" y="34131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77" name="Text Box 17">
            <a:extLst>
              <a:ext uri="{FF2B5EF4-FFF2-40B4-BE49-F238E27FC236}">
                <a16:creationId xmlns:a16="http://schemas.microsoft.com/office/drawing/2014/main" id="{900DB94C-05D0-CBB8-45B5-D60C28082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743200"/>
            <a:ext cx="2133600" cy="1749425"/>
          </a:xfrm>
          <a:prstGeom prst="rect">
            <a:avLst/>
          </a:prstGeom>
          <a:solidFill>
            <a:srgbClr val="E3DB94"/>
          </a:solidFill>
          <a:ln w="9525">
            <a:solidFill>
              <a:srgbClr val="F9CC0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latin typeface="Arial" panose="020B0604020202020204" pitchFamily="34" charset="0"/>
              </a:rPr>
              <a:t>RESOURCE GUIDE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For smaller suppliers</a:t>
            </a:r>
          </a:p>
          <a:p>
            <a:r>
              <a:rPr lang="en-US" altLang="en-US" sz="1800">
                <a:latin typeface="Arial" panose="020B0604020202020204" pitchFamily="34" charset="0"/>
              </a:rPr>
              <a:t>(Lean diagnostic; “yellow pages”)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71378" name="Line 18">
            <a:extLst>
              <a:ext uri="{FF2B5EF4-FFF2-40B4-BE49-F238E27FC236}">
                <a16:creationId xmlns:a16="http://schemas.microsoft.com/office/drawing/2014/main" id="{A4CEF3B5-0458-CB7F-793F-20B373066C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2438400"/>
            <a:ext cx="1371600" cy="137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79" name="Line 19">
            <a:extLst>
              <a:ext uri="{FF2B5EF4-FFF2-40B4-BE49-F238E27FC236}">
                <a16:creationId xmlns:a16="http://schemas.microsoft.com/office/drawing/2014/main" id="{AC5FBD38-E68C-9EE0-E57D-B467CDD7D4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0" y="4876800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80" name="Text Box 20">
            <a:extLst>
              <a:ext uri="{FF2B5EF4-FFF2-40B4-BE49-F238E27FC236}">
                <a16:creationId xmlns:a16="http://schemas.microsoft.com/office/drawing/2014/main" id="{A16F5635-9B01-DDFF-5567-0A2ABAF96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611313"/>
            <a:ext cx="1600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>
                <a:solidFill>
                  <a:srgbClr val="871900"/>
                </a:solidFill>
                <a:latin typeface="Arial" panose="020B0604020202020204" pitchFamily="34" charset="0"/>
              </a:rPr>
              <a:t>Supplier Networks </a:t>
            </a:r>
          </a:p>
          <a:p>
            <a:pPr algn="l"/>
            <a:r>
              <a:rPr lang="en-US" altLang="en-US" sz="2000" b="1">
                <a:solidFill>
                  <a:srgbClr val="871900"/>
                </a:solidFill>
                <a:latin typeface="Arial" panose="020B0604020202020204" pitchFamily="34" charset="0"/>
              </a:rPr>
              <a:t>Working</a:t>
            </a:r>
          </a:p>
          <a:p>
            <a:pPr algn="l"/>
            <a:r>
              <a:rPr lang="en-US" altLang="en-US" sz="2000" b="1">
                <a:solidFill>
                  <a:srgbClr val="871900"/>
                </a:solidFill>
                <a:latin typeface="Arial" panose="020B0604020202020204" pitchFamily="34" charset="0"/>
              </a:rPr>
              <a:t>Group </a:t>
            </a:r>
          </a:p>
          <a:p>
            <a:pPr algn="l"/>
            <a:r>
              <a:rPr lang="en-US" altLang="en-US" sz="2000" b="1">
                <a:solidFill>
                  <a:srgbClr val="871900"/>
                </a:solidFill>
                <a:latin typeface="Arial" panose="020B0604020202020204" pitchFamily="34" charset="0"/>
              </a:rPr>
              <a:t>Activity</a:t>
            </a:r>
            <a:endParaRPr lang="en-US" altLang="en-US" b="1">
              <a:solidFill>
                <a:srgbClr val="871900"/>
              </a:solidFill>
              <a:latin typeface="Arial" panose="020B0604020202020204" pitchFamily="34" charset="0"/>
            </a:endParaRPr>
          </a:p>
          <a:p>
            <a:pPr algn="l"/>
            <a:endParaRPr lang="en-US" altLang="en-US"/>
          </a:p>
        </p:txBody>
      </p:sp>
      <p:sp>
        <p:nvSpPr>
          <p:cNvPr id="271381" name="Text Box 21">
            <a:extLst>
              <a:ext uri="{FF2B5EF4-FFF2-40B4-BE49-F238E27FC236}">
                <a16:creationId xmlns:a16="http://schemas.microsoft.com/office/drawing/2014/main" id="{1E487E8B-36C8-DC8D-9DE4-8B47125ED594}"/>
              </a:ext>
            </a:extLst>
          </p:cNvPr>
          <p:cNvSpPr txBox="1">
            <a:spLocks noChangeArrowheads="1"/>
          </p:cNvSpPr>
          <p:nvPr/>
        </p:nvSpPr>
        <p:spPr bwMode="auto">
          <a:xfrm rot="2750851">
            <a:off x="5294313" y="2982913"/>
            <a:ext cx="2301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>
                <a:latin typeface="Arial" panose="020B0604020202020204" pitchFamily="34" charset="0"/>
              </a:rPr>
              <a:t>Implementation</a:t>
            </a:r>
          </a:p>
        </p:txBody>
      </p:sp>
      <p:sp>
        <p:nvSpPr>
          <p:cNvPr id="271382" name="Rectangle 22">
            <a:extLst>
              <a:ext uri="{FF2B5EF4-FFF2-40B4-BE49-F238E27FC236}">
                <a16:creationId xmlns:a16="http://schemas.microsoft.com/office/drawing/2014/main" id="{42A10B7A-7884-0834-7806-5F6666551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4495800"/>
            <a:ext cx="2373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>
                <a:latin typeface="Arial" panose="020B0604020202020204" pitchFamily="34" charset="0"/>
              </a:rPr>
              <a:t>Core  concepts</a:t>
            </a:r>
          </a:p>
        </p:txBody>
      </p:sp>
      <p:sp>
        <p:nvSpPr>
          <p:cNvPr id="271383" name="Rectangle 23">
            <a:extLst>
              <a:ext uri="{FF2B5EF4-FFF2-40B4-BE49-F238E27FC236}">
                <a16:creationId xmlns:a16="http://schemas.microsoft.com/office/drawing/2014/main" id="{F7650387-BFAD-0515-87C0-7AA00AC0B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236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84" name="Rectangle 24">
            <a:extLst>
              <a:ext uri="{FF2B5EF4-FFF2-40B4-BE49-F238E27FC236}">
                <a16:creationId xmlns:a16="http://schemas.microsoft.com/office/drawing/2014/main" id="{79544FB2-98CE-01D5-BFAF-093236F3A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7825" y="34512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85" name="Text Box 25">
            <a:extLst>
              <a:ext uri="{FF2B5EF4-FFF2-40B4-BE49-F238E27FC236}">
                <a16:creationId xmlns:a16="http://schemas.microsoft.com/office/drawing/2014/main" id="{94335BA7-E23E-6524-A2BD-6366C4870E1B}"/>
              </a:ext>
            </a:extLst>
          </p:cNvPr>
          <p:cNvSpPr txBox="1">
            <a:spLocks noChangeArrowheads="1"/>
          </p:cNvSpPr>
          <p:nvPr/>
        </p:nvSpPr>
        <p:spPr bwMode="auto">
          <a:xfrm rot="1570154">
            <a:off x="2955925" y="36417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86" name="Text Box 26">
            <a:extLst>
              <a:ext uri="{FF2B5EF4-FFF2-40B4-BE49-F238E27FC236}">
                <a16:creationId xmlns:a16="http://schemas.microsoft.com/office/drawing/2014/main" id="{6C202656-9C36-481F-86EE-880C965B1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24987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87" name="Text Box 27">
            <a:extLst>
              <a:ext uri="{FF2B5EF4-FFF2-40B4-BE49-F238E27FC236}">
                <a16:creationId xmlns:a16="http://schemas.microsoft.com/office/drawing/2014/main" id="{CA221B17-4B0A-7618-4B47-21819CA39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24987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71388" name="AutoShape 28">
            <a:extLst>
              <a:ext uri="{FF2B5EF4-FFF2-40B4-BE49-F238E27FC236}">
                <a16:creationId xmlns:a16="http://schemas.microsoft.com/office/drawing/2014/main" id="{C08FAD6C-F7CA-A265-84BD-8BEF78D1E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2590800"/>
            <a:ext cx="304800" cy="152400"/>
          </a:xfrm>
          <a:prstGeom prst="upArrow">
            <a:avLst>
              <a:gd name="adj1" fmla="val 36306"/>
              <a:gd name="adj2" fmla="val 19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89" name="AutoShape 29">
            <a:extLst>
              <a:ext uri="{FF2B5EF4-FFF2-40B4-BE49-F238E27FC236}">
                <a16:creationId xmlns:a16="http://schemas.microsoft.com/office/drawing/2014/main" id="{3B4A41E2-7B38-90C8-4782-64E32E38C51D}"/>
              </a:ext>
            </a:extLst>
          </p:cNvPr>
          <p:cNvSpPr>
            <a:spLocks noChangeArrowheads="1"/>
          </p:cNvSpPr>
          <p:nvPr/>
        </p:nvSpPr>
        <p:spPr bwMode="auto">
          <a:xfrm rot="-2696008">
            <a:off x="2738438" y="3733800"/>
            <a:ext cx="809625" cy="141288"/>
          </a:xfrm>
          <a:prstGeom prst="leftRightArrow">
            <a:avLst>
              <a:gd name="adj1" fmla="val 50000"/>
              <a:gd name="adj2" fmla="val 1146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390" name="AutoShape 30">
            <a:extLst>
              <a:ext uri="{FF2B5EF4-FFF2-40B4-BE49-F238E27FC236}">
                <a16:creationId xmlns:a16="http://schemas.microsoft.com/office/drawing/2014/main" id="{A9A0B5E1-7742-33C0-3A6F-2F8642DC37D9}"/>
              </a:ext>
            </a:extLst>
          </p:cNvPr>
          <p:cNvSpPr>
            <a:spLocks noChangeArrowheads="1"/>
          </p:cNvSpPr>
          <p:nvPr/>
        </p:nvSpPr>
        <p:spPr bwMode="auto">
          <a:xfrm rot="-2708189">
            <a:off x="5797550" y="3314700"/>
            <a:ext cx="153988" cy="808038"/>
          </a:xfrm>
          <a:prstGeom prst="downArrow">
            <a:avLst>
              <a:gd name="adj1" fmla="val 50000"/>
              <a:gd name="adj2" fmla="val 13118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>
            <a:extLst>
              <a:ext uri="{FF2B5EF4-FFF2-40B4-BE49-F238E27FC236}">
                <a16:creationId xmlns:a16="http://schemas.microsoft.com/office/drawing/2014/main" id="{68D77BBE-71F2-F243-27E4-AEC9BB8D9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1425" y="15335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graphicFrame>
        <p:nvGraphicFramePr>
          <p:cNvPr id="214019" name="Object 3">
            <a:extLst>
              <a:ext uri="{FF2B5EF4-FFF2-40B4-BE49-F238E27FC236}">
                <a16:creationId xmlns:a16="http://schemas.microsoft.com/office/drawing/2014/main" id="{94E2520A-0CB0-638A-392D-A5869B93DE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0" y="0"/>
          <a:ext cx="44958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23317200" imgH="12814300" progId="Word.Document.8">
                  <p:embed/>
                </p:oleObj>
              </mc:Choice>
              <mc:Fallback>
                <p:oleObj name="Document" r:id="rId2" imgW="23317200" imgH="1281430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0"/>
                        <a:ext cx="4495800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020" name="Rectangle 4">
            <a:extLst>
              <a:ext uri="{FF2B5EF4-FFF2-40B4-BE49-F238E27FC236}">
                <a16:creationId xmlns:a16="http://schemas.microsoft.com/office/drawing/2014/main" id="{FFCBC22E-AFE5-82EB-E2DC-02C35F425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925" y="43021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14021" name="Rectangle 5">
            <a:extLst>
              <a:ext uri="{FF2B5EF4-FFF2-40B4-BE49-F238E27FC236}">
                <a16:creationId xmlns:a16="http://schemas.microsoft.com/office/drawing/2014/main" id="{759BDF1C-DD90-A2B7-0ABE-B4611F9CE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" y="6572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pic>
        <p:nvPicPr>
          <p:cNvPr id="214022" name="Picture 6">
            <a:extLst>
              <a:ext uri="{FF2B5EF4-FFF2-40B4-BE49-F238E27FC236}">
                <a16:creationId xmlns:a16="http://schemas.microsoft.com/office/drawing/2014/main" id="{44310886-F1E4-E176-65CC-02A4FD1B1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29000"/>
            <a:ext cx="3733800" cy="3200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023" name="Picture 7">
            <a:extLst>
              <a:ext uri="{FF2B5EF4-FFF2-40B4-BE49-F238E27FC236}">
                <a16:creationId xmlns:a16="http://schemas.microsoft.com/office/drawing/2014/main" id="{67EC0C66-0347-B7A4-C276-6F81D910B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38525"/>
            <a:ext cx="4648200" cy="319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4024" name="AutoShape 8">
            <a:extLst>
              <a:ext uri="{FF2B5EF4-FFF2-40B4-BE49-F238E27FC236}">
                <a16:creationId xmlns:a16="http://schemas.microsoft.com/office/drawing/2014/main" id="{74DA1697-1889-1000-58F6-8B95E7108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4572000"/>
            <a:ext cx="457200" cy="485775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C602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4025" name="AutoShape 9">
            <a:extLst>
              <a:ext uri="{FF2B5EF4-FFF2-40B4-BE49-F238E27FC236}">
                <a16:creationId xmlns:a16="http://schemas.microsoft.com/office/drawing/2014/main" id="{6D1F0E47-E7A7-27A8-408F-A4E36177D91E}"/>
              </a:ext>
            </a:extLst>
          </p:cNvPr>
          <p:cNvSpPr>
            <a:spLocks noChangeArrowheads="1"/>
          </p:cNvSpPr>
          <p:nvPr/>
        </p:nvSpPr>
        <p:spPr bwMode="auto">
          <a:xfrm rot="2216929">
            <a:off x="6096000" y="2133600"/>
            <a:ext cx="1981200" cy="1073150"/>
          </a:xfrm>
          <a:custGeom>
            <a:avLst/>
            <a:gdLst>
              <a:gd name="G0" fmla="+- 984253 0 0"/>
              <a:gd name="G1" fmla="+- 11757152 0 0"/>
              <a:gd name="G2" fmla="+- 984253 0 11757152"/>
              <a:gd name="G3" fmla="+- 10800 0 0"/>
              <a:gd name="G4" fmla="+- 0 0 98425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941 0 0"/>
              <a:gd name="G9" fmla="+- 0 0 11757152"/>
              <a:gd name="G10" fmla="+- 8941 0 2700"/>
              <a:gd name="G11" fmla="cos G10 984253"/>
              <a:gd name="G12" fmla="sin G10 984253"/>
              <a:gd name="G13" fmla="cos 13500 984253"/>
              <a:gd name="G14" fmla="sin 13500 984253"/>
              <a:gd name="G15" fmla="+- G11 10800 0"/>
              <a:gd name="G16" fmla="+- G12 10800 0"/>
              <a:gd name="G17" fmla="+- G13 10800 0"/>
              <a:gd name="G18" fmla="+- G14 10800 0"/>
              <a:gd name="G19" fmla="*/ 8941 1 2"/>
              <a:gd name="G20" fmla="+- G19 5400 0"/>
              <a:gd name="G21" fmla="cos G20 984253"/>
              <a:gd name="G22" fmla="sin G20 984253"/>
              <a:gd name="G23" fmla="+- G21 10800 0"/>
              <a:gd name="G24" fmla="+- G12 G23 G22"/>
              <a:gd name="G25" fmla="+- G22 G23 G11"/>
              <a:gd name="G26" fmla="cos 10800 984253"/>
              <a:gd name="G27" fmla="sin 10800 984253"/>
              <a:gd name="G28" fmla="cos 8941 984253"/>
              <a:gd name="G29" fmla="sin 8941 98425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57152"/>
              <a:gd name="G36" fmla="sin G34 11757152"/>
              <a:gd name="G37" fmla="+/ 11757152 98425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941 G39"/>
              <a:gd name="G43" fmla="sin 894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2155 w 21600"/>
              <a:gd name="T5" fmla="*/ 85 h 21600"/>
              <a:gd name="T6" fmla="*/ 930 w 21600"/>
              <a:gd name="T7" fmla="*/ 10903 h 21600"/>
              <a:gd name="T8" fmla="*/ 11922 w 21600"/>
              <a:gd name="T9" fmla="*/ 1930 h 21600"/>
              <a:gd name="T10" fmla="*/ 23839 w 21600"/>
              <a:gd name="T11" fmla="*/ 14298 h 21600"/>
              <a:gd name="T12" fmla="*/ 19393 w 21600"/>
              <a:gd name="T13" fmla="*/ 16864 h 21600"/>
              <a:gd name="T14" fmla="*/ 16828 w 21600"/>
              <a:gd name="T15" fmla="*/ 1241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435" y="13116"/>
                </a:moveTo>
                <a:cubicBezTo>
                  <a:pt x="19638" y="12361"/>
                  <a:pt x="19741" y="11582"/>
                  <a:pt x="19741" y="10800"/>
                </a:cubicBezTo>
                <a:cubicBezTo>
                  <a:pt x="19741" y="5862"/>
                  <a:pt x="15737" y="1859"/>
                  <a:pt x="10800" y="1859"/>
                </a:cubicBezTo>
                <a:cubicBezTo>
                  <a:pt x="5862" y="1859"/>
                  <a:pt x="1859" y="5862"/>
                  <a:pt x="1859" y="10800"/>
                </a:cubicBezTo>
                <a:cubicBezTo>
                  <a:pt x="1859" y="10831"/>
                  <a:pt x="1859" y="10862"/>
                  <a:pt x="1859" y="10893"/>
                </a:cubicBezTo>
                <a:lnTo>
                  <a:pt x="0" y="10913"/>
                </a:lnTo>
                <a:cubicBezTo>
                  <a:pt x="0" y="10875"/>
                  <a:pt x="0" y="10837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744"/>
                  <a:pt x="21475" y="12685"/>
                  <a:pt x="21231" y="13598"/>
                </a:cubicBezTo>
                <a:lnTo>
                  <a:pt x="21231" y="13599"/>
                </a:lnTo>
                <a:lnTo>
                  <a:pt x="23839" y="14298"/>
                </a:lnTo>
                <a:lnTo>
                  <a:pt x="19393" y="16864"/>
                </a:lnTo>
                <a:lnTo>
                  <a:pt x="16828" y="12417"/>
                </a:lnTo>
                <a:lnTo>
                  <a:pt x="19436" y="13117"/>
                </a:lnTo>
                <a:close/>
              </a:path>
            </a:pathLst>
          </a:custGeom>
          <a:solidFill>
            <a:srgbClr val="C602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4026" name="AutoShape 10">
            <a:extLst>
              <a:ext uri="{FF2B5EF4-FFF2-40B4-BE49-F238E27FC236}">
                <a16:creationId xmlns:a16="http://schemas.microsoft.com/office/drawing/2014/main" id="{FD36961B-0D79-8D3B-E694-FB6EDCD1F3E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62000" y="533400"/>
            <a:ext cx="3657600" cy="3124200"/>
          </a:xfrm>
          <a:custGeom>
            <a:avLst/>
            <a:gdLst>
              <a:gd name="G0" fmla="+- 2456670 0 0"/>
              <a:gd name="G1" fmla="+- -8151101 0 0"/>
              <a:gd name="G2" fmla="+- 2456670 0 -8151101"/>
              <a:gd name="G3" fmla="+- 10800 0 0"/>
              <a:gd name="G4" fmla="+- 0 0 245667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10800 0 0"/>
              <a:gd name="G9" fmla="+- 0 0 -8151101"/>
              <a:gd name="G10" fmla="+- 10800 0 2700"/>
              <a:gd name="G11" fmla="cos G10 2456670"/>
              <a:gd name="G12" fmla="sin G10 2456670"/>
              <a:gd name="G13" fmla="cos 13500 2456670"/>
              <a:gd name="G14" fmla="sin 13500 2456670"/>
              <a:gd name="G15" fmla="+- G11 10800 0"/>
              <a:gd name="G16" fmla="+- G12 10800 0"/>
              <a:gd name="G17" fmla="+- G13 10800 0"/>
              <a:gd name="G18" fmla="+- G14 10800 0"/>
              <a:gd name="G19" fmla="*/ 10800 1 2"/>
              <a:gd name="G20" fmla="+- G19 5400 0"/>
              <a:gd name="G21" fmla="cos G20 2456670"/>
              <a:gd name="G22" fmla="sin G20 2456670"/>
              <a:gd name="G23" fmla="+- G21 10800 0"/>
              <a:gd name="G24" fmla="+- G12 G23 G22"/>
              <a:gd name="G25" fmla="+- G22 G23 G11"/>
              <a:gd name="G26" fmla="cos 10800 2456670"/>
              <a:gd name="G27" fmla="sin 10800 2456670"/>
              <a:gd name="G28" fmla="cos 10800 2456670"/>
              <a:gd name="G29" fmla="sin 10800 245667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8151101"/>
              <a:gd name="G36" fmla="sin G34 -8151101"/>
              <a:gd name="G37" fmla="+/ -8151101 245667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10800 G39"/>
              <a:gd name="G43" fmla="sin 108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641 w 21600"/>
              <a:gd name="T5" fmla="*/ 3373 h 21600"/>
              <a:gd name="T6" fmla="*/ 4702 w 21600"/>
              <a:gd name="T7" fmla="*/ 1886 h 21600"/>
              <a:gd name="T8" fmla="*/ 18641 w 21600"/>
              <a:gd name="T9" fmla="*/ 3373 h 21600"/>
              <a:gd name="T10" fmla="*/ 21512 w 21600"/>
              <a:gd name="T11" fmla="*/ 19016 h 21600"/>
              <a:gd name="T12" fmla="*/ 17726 w 21600"/>
              <a:gd name="T13" fmla="*/ 19516 h 21600"/>
              <a:gd name="T14" fmla="*/ 17227 w 21600"/>
              <a:gd name="T15" fmla="*/ 15729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369" y="17372"/>
                </a:moveTo>
                <a:cubicBezTo>
                  <a:pt x="20816" y="15486"/>
                  <a:pt x="21600" y="13176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8623" y="0"/>
                  <a:pt x="6498" y="657"/>
                  <a:pt x="4702" y="1886"/>
                </a:cubicBezTo>
                <a:cubicBezTo>
                  <a:pt x="6498" y="657"/>
                  <a:pt x="8623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176"/>
                  <a:pt x="20816" y="15486"/>
                  <a:pt x="19369" y="17372"/>
                </a:cubicBezTo>
                <a:lnTo>
                  <a:pt x="19370" y="17373"/>
                </a:lnTo>
                <a:lnTo>
                  <a:pt x="21512" y="19016"/>
                </a:lnTo>
                <a:lnTo>
                  <a:pt x="17726" y="19516"/>
                </a:lnTo>
                <a:lnTo>
                  <a:pt x="17227" y="15729"/>
                </a:lnTo>
                <a:lnTo>
                  <a:pt x="19370" y="17373"/>
                </a:lnTo>
                <a:close/>
              </a:path>
            </a:pathLst>
          </a:custGeom>
          <a:solidFill>
            <a:srgbClr val="C60207"/>
          </a:solidFill>
          <a:ln w="76200">
            <a:solidFill>
              <a:srgbClr val="C602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4027" name="Text Box 11">
            <a:extLst>
              <a:ext uri="{FF2B5EF4-FFF2-40B4-BE49-F238E27FC236}">
                <a16:creationId xmlns:a16="http://schemas.microsoft.com/office/drawing/2014/main" id="{94DA1654-4D94-05EA-BAC5-0642AF7F7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463" y="-41275"/>
            <a:ext cx="702151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/>
              <a:t>SUPPLIER TOOLSET VERSION 1.0-- Available Now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>
            <a:extLst>
              <a:ext uri="{FF2B5EF4-FFF2-40B4-BE49-F238E27FC236}">
                <a16:creationId xmlns:a16="http://schemas.microsoft.com/office/drawing/2014/main" id="{103E82F0-3D67-E1E3-C5FB-16A9255F9D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Toolset Development: Status</a:t>
            </a:r>
          </a:p>
        </p:txBody>
      </p:sp>
      <p:sp>
        <p:nvSpPr>
          <p:cNvPr id="308227" name="Rectangle 3">
            <a:extLst>
              <a:ext uri="{FF2B5EF4-FFF2-40B4-BE49-F238E27FC236}">
                <a16:creationId xmlns:a16="http://schemas.microsoft.com/office/drawing/2014/main" id="{FFA7E945-3A29-7035-CAD7-E726E4D41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68300" y="1463675"/>
            <a:ext cx="8420100" cy="5076825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2000">
                <a:solidFill>
                  <a:srgbClr val="170653"/>
                </a:solidFill>
              </a:rPr>
              <a:t>VERSION 1.0</a:t>
            </a:r>
            <a:r>
              <a:rPr lang="en-US" altLang="en-US" sz="2000" b="0">
                <a:solidFill>
                  <a:srgbClr val="170653"/>
                </a:solidFill>
              </a:rPr>
              <a:t> -- </a:t>
            </a:r>
            <a:r>
              <a:rPr lang="en-US" altLang="en-US" sz="2000">
                <a:solidFill>
                  <a:srgbClr val="170653"/>
                </a:solidFill>
              </a:rPr>
              <a:t>Roadmap</a:t>
            </a:r>
            <a:r>
              <a:rPr lang="en-US" altLang="en-US" sz="2800">
                <a:solidFill>
                  <a:srgbClr val="170653"/>
                </a:solidFill>
              </a:rPr>
              <a:t> </a:t>
            </a:r>
            <a:r>
              <a:rPr lang="en-US" altLang="en-US" sz="2000">
                <a:solidFill>
                  <a:srgbClr val="170653"/>
                </a:solidFill>
              </a:rPr>
              <a:t>&amp;</a:t>
            </a:r>
            <a:r>
              <a:rPr lang="en-US" altLang="en-US" sz="2000" b="0">
                <a:solidFill>
                  <a:srgbClr val="170653"/>
                </a:solidFill>
              </a:rPr>
              <a:t> </a:t>
            </a:r>
            <a:r>
              <a:rPr lang="en-US" altLang="en-US" sz="2000">
                <a:solidFill>
                  <a:srgbClr val="170653"/>
                </a:solidFill>
              </a:rPr>
              <a:t>Self-Assessment</a:t>
            </a:r>
            <a:r>
              <a:rPr lang="en-US" altLang="en-US" sz="2000" b="0">
                <a:solidFill>
                  <a:srgbClr val="170653"/>
                </a:solidFill>
              </a:rPr>
              <a:t> </a:t>
            </a:r>
            <a:r>
              <a:rPr lang="en-US" altLang="en-US" sz="2000">
                <a:solidFill>
                  <a:srgbClr val="170653"/>
                </a:solidFill>
              </a:rPr>
              <a:t>tools</a:t>
            </a:r>
            <a:r>
              <a:rPr lang="en-US" altLang="en-US" sz="2000" b="0">
                <a:solidFill>
                  <a:srgbClr val="170653"/>
                </a:solidFill>
              </a:rPr>
              <a:t>  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C076A"/>
                </a:solidFill>
              </a:rPr>
              <a:t>Alpha &amp; beta-tested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C076A"/>
                </a:solidFill>
              </a:rPr>
              <a:t>Integrated toolset completed in March 2004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C076A"/>
                </a:solidFill>
              </a:rPr>
              <a:t>Document version available on LAI website</a:t>
            </a:r>
            <a:r>
              <a:rPr lang="en-US" altLang="en-US" b="0">
                <a:solidFill>
                  <a:srgbClr val="170653"/>
                </a:solidFill>
              </a:rPr>
              <a:t> 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en-US" altLang="en-US" sz="2000">
                <a:solidFill>
                  <a:srgbClr val="170653"/>
                </a:solidFill>
              </a:rPr>
              <a:t>VERSION 1.1</a:t>
            </a:r>
            <a:r>
              <a:rPr lang="en-US" altLang="en-US" sz="2000" b="0">
                <a:solidFill>
                  <a:srgbClr val="170653"/>
                </a:solidFill>
              </a:rPr>
              <a:t> -- </a:t>
            </a:r>
            <a:r>
              <a:rPr lang="en-US" altLang="en-US" sz="2000">
                <a:solidFill>
                  <a:srgbClr val="170653"/>
                </a:solidFill>
              </a:rPr>
              <a:t>Add Desk Reference module 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Core lean concepts &amp; principles for supply chain management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Tools and techniques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Implementation examples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In-progress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</a:pPr>
            <a:r>
              <a:rPr lang="en-US" altLang="en-US" sz="2000">
                <a:solidFill>
                  <a:srgbClr val="170653"/>
                </a:solidFill>
              </a:rPr>
              <a:t>VERSION 1.2</a:t>
            </a:r>
            <a:r>
              <a:rPr lang="en-US" altLang="en-US" sz="2000" b="0">
                <a:solidFill>
                  <a:srgbClr val="170653"/>
                </a:solidFill>
              </a:rPr>
              <a:t> -- </a:t>
            </a:r>
            <a:r>
              <a:rPr lang="en-US" altLang="en-US" sz="2000">
                <a:solidFill>
                  <a:srgbClr val="170653"/>
                </a:solidFill>
              </a:rPr>
              <a:t>Add Resource Guide module</a:t>
            </a:r>
            <a:endParaRPr lang="en-US" altLang="en-US" sz="2000" b="0">
              <a:solidFill>
                <a:srgbClr val="170653"/>
              </a:solidFill>
            </a:endParaRP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Basic lean manufacturing principles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Resource guide for smaller suppliers (“yellow pages plus”)</a:t>
            </a:r>
          </a:p>
          <a:p>
            <a:pPr lvl="1" eaLnBrk="0" hangingPunct="0">
              <a:lnSpc>
                <a:spcPct val="90000"/>
              </a:lnSpc>
              <a:spcBef>
                <a:spcPct val="0"/>
              </a:spcBef>
              <a:buClrTx/>
              <a:buSzPct val="80000"/>
            </a:pPr>
            <a:r>
              <a:rPr lang="en-US" altLang="en-US" b="0">
                <a:solidFill>
                  <a:srgbClr val="170653"/>
                </a:solidFill>
              </a:rPr>
              <a:t>In-progress</a:t>
            </a:r>
          </a:p>
          <a:p>
            <a:pPr>
              <a:lnSpc>
                <a:spcPct val="90000"/>
              </a:lnSpc>
            </a:pPr>
            <a:endParaRPr lang="en-US" altLang="en-US" sz="2000" b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>
            <a:extLst>
              <a:ext uri="{FF2B5EF4-FFF2-40B4-BE49-F238E27FC236}">
                <a16:creationId xmlns:a16="http://schemas.microsoft.com/office/drawing/2014/main" id="{38134DED-25FB-2D6B-B185-DA6286B8E8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Lean Supply Chain Now -- Executive Summary</a:t>
            </a:r>
          </a:p>
        </p:txBody>
      </p:sp>
      <p:sp>
        <p:nvSpPr>
          <p:cNvPr id="364547" name="Rectangle 3">
            <a:extLst>
              <a:ext uri="{FF2B5EF4-FFF2-40B4-BE49-F238E27FC236}">
                <a16:creationId xmlns:a16="http://schemas.microsoft.com/office/drawing/2014/main" id="{664375AC-24D5-B42B-1A03-54E0203A17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5438" y="1435100"/>
            <a:ext cx="8510587" cy="4902200"/>
          </a:xfrm>
        </p:spPr>
        <p:txBody>
          <a:bodyPr/>
          <a:lstStyle/>
          <a:p>
            <a:r>
              <a:rPr lang="en-US" altLang="en-US"/>
              <a:t>Purpose: </a:t>
            </a:r>
            <a:r>
              <a:rPr lang="en-US" altLang="en-US" sz="2400" b="0"/>
              <a:t>Demonstrate through a pilot project that lean-enabled streamlining of vertical interfaces in the supply chain can achieve significant performance improvements (cost, quality, delivery)</a:t>
            </a:r>
          </a:p>
          <a:p>
            <a:r>
              <a:rPr lang="en-US" altLang="en-US" sz="2800"/>
              <a:t>Anticipated benefits:</a:t>
            </a:r>
            <a:r>
              <a:rPr lang="en-US" altLang="en-US" sz="2400" b="0"/>
              <a:t> </a:t>
            </a:r>
          </a:p>
          <a:p>
            <a:pPr lvl="1"/>
            <a:r>
              <a:rPr lang="en-US" altLang="en-US" sz="2400" b="0"/>
              <a:t>Provide verified data rather than conjecture that can be extrapolated to the program level to establish ROIs on future lean investments by the DOD and primes</a:t>
            </a:r>
          </a:p>
          <a:p>
            <a:pPr lvl="1"/>
            <a:r>
              <a:rPr lang="en-US" altLang="en-US" sz="2400" b="0"/>
              <a:t>Document a set of lean best practices and recommendations</a:t>
            </a:r>
          </a:p>
          <a:p>
            <a:pPr lvl="1"/>
            <a:r>
              <a:rPr lang="en-US" altLang="en-US" sz="2400" b="0"/>
              <a:t>Establish a set of lean supplier networks metrics</a:t>
            </a:r>
            <a:r>
              <a:rPr lang="en-US" altLang="en-US" sz="1800" b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>
            <a:extLst>
              <a:ext uri="{FF2B5EF4-FFF2-40B4-BE49-F238E27FC236}">
                <a16:creationId xmlns:a16="http://schemas.microsoft.com/office/drawing/2014/main" id="{F43EC2B0-ABC4-8354-7555-38B544B7C0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i="1"/>
              <a:t>Lean Supply Chain Now</a:t>
            </a:r>
            <a:r>
              <a:rPr lang="en-US" altLang="en-US" sz="2800"/>
              <a:t> Pilot Demonstration Project Concept</a:t>
            </a:r>
            <a:endParaRPr lang="en-US" altLang="en-US"/>
          </a:p>
        </p:txBody>
      </p:sp>
      <p:sp>
        <p:nvSpPr>
          <p:cNvPr id="357379" name="Rectangle 3">
            <a:extLst>
              <a:ext uri="{FF2B5EF4-FFF2-40B4-BE49-F238E27FC236}">
                <a16:creationId xmlns:a16="http://schemas.microsoft.com/office/drawing/2014/main" id="{C20A6978-AE55-1083-AF23-94365E7F8A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47700" y="1384300"/>
            <a:ext cx="7848600" cy="4953000"/>
          </a:xfrm>
        </p:spPr>
        <p:txBody>
          <a:bodyPr/>
          <a:lstStyle/>
          <a:p>
            <a:r>
              <a:rPr lang="en-US" altLang="en-US" sz="2200" i="1"/>
              <a:t>Objective:</a:t>
            </a:r>
            <a:r>
              <a:rPr lang="en-US" altLang="en-US" sz="2200"/>
              <a:t> </a:t>
            </a:r>
            <a:r>
              <a:rPr lang="en-US" altLang="en-US" sz="2000" b="0"/>
              <a:t>Design, test and develop a validated, portable, implementation model for streamlining vertical interfaces in the aerospace supply chain to improve supplier performance (cost, quality, delivery) that can be deployed widely by the US aerospace community</a:t>
            </a:r>
          </a:p>
          <a:p>
            <a:r>
              <a:rPr lang="en-US" altLang="en-US" sz="2400" i="1"/>
              <a:t>Hypothesis:</a:t>
            </a:r>
            <a:r>
              <a:rPr lang="en-US" altLang="en-US" sz="2200"/>
              <a:t> </a:t>
            </a:r>
            <a:r>
              <a:rPr lang="en-US" altLang="en-US" sz="2000" b="0"/>
              <a:t>A supplier network with streamlined vertical interfaces between customers and suppliers in the multi-level DOD supplier base, enabled through “lean-intervention,” provides superior performance in terms of cost, quality and delivery. </a:t>
            </a:r>
          </a:p>
          <a:p>
            <a:r>
              <a:rPr lang="en-US" altLang="en-US" sz="2400" i="1"/>
              <a:t>Scope:</a:t>
            </a:r>
            <a:r>
              <a:rPr lang="en-US" altLang="en-US" sz="2200"/>
              <a:t> </a:t>
            </a:r>
            <a:r>
              <a:rPr lang="en-US" altLang="en-US" sz="2000" b="0"/>
              <a:t>Bounded and controlled</a:t>
            </a:r>
            <a:r>
              <a:rPr lang="en-US" altLang="en-US" sz="2200" b="0"/>
              <a:t> </a:t>
            </a:r>
            <a:r>
              <a:rPr lang="en-US" altLang="en-US" sz="2000" b="0"/>
              <a:t>action-oriented pilot demonstration project concentrating on common suppliers supporting multiple programs (primes)</a:t>
            </a:r>
          </a:p>
          <a:p>
            <a:endParaRPr lang="en-US" altLang="en-US"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>
            <a:extLst>
              <a:ext uri="{FF2B5EF4-FFF2-40B4-BE49-F238E27FC236}">
                <a16:creationId xmlns:a16="http://schemas.microsoft.com/office/drawing/2014/main" id="{8E188C03-145B-E022-2A16-AF1B8EBED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95525" y="246063"/>
            <a:ext cx="6315075" cy="879475"/>
          </a:xfrm>
        </p:spPr>
        <p:txBody>
          <a:bodyPr/>
          <a:lstStyle/>
          <a:p>
            <a:r>
              <a:rPr lang="en-US" altLang="en-US" sz="2800" i="1"/>
              <a:t>Lean Supply Chain Now</a:t>
            </a:r>
            <a:r>
              <a:rPr lang="en-US" altLang="en-US" sz="2800"/>
              <a:t> -- </a:t>
            </a:r>
            <a:br>
              <a:rPr lang="en-US" altLang="en-US" sz="2800"/>
            </a:br>
            <a:r>
              <a:rPr lang="en-US" altLang="en-US" sz="2800"/>
              <a:t>Some Background</a:t>
            </a:r>
            <a:endParaRPr lang="en-US" altLang="en-US"/>
          </a:p>
        </p:txBody>
      </p:sp>
      <p:sp>
        <p:nvSpPr>
          <p:cNvPr id="325635" name="Rectangle 3">
            <a:extLst>
              <a:ext uri="{FF2B5EF4-FFF2-40B4-BE49-F238E27FC236}">
                <a16:creationId xmlns:a16="http://schemas.microsoft.com/office/drawing/2014/main" id="{671C7859-F85C-FFD2-2FD9-25A39D417A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3200" y="1217613"/>
            <a:ext cx="8686800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0"/>
              <a:t>Responds to need for greater value delivery in three major areas identified in a recent reassessment of the LAI value proposition: 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Improving industry-supplier interfaces</a:t>
            </a:r>
            <a:r>
              <a:rPr lang="en-US" altLang="en-US" sz="1800"/>
              <a:t> </a:t>
            </a:r>
          </a:p>
          <a:p>
            <a:pPr lvl="2">
              <a:lnSpc>
                <a:spcPct val="90000"/>
              </a:lnSpc>
            </a:pPr>
            <a:r>
              <a:rPr lang="en-US" altLang="en-US" sz="1400" b="0"/>
              <a:t>Streamlining transactions, institutionalizing lessons learned, sharing data &amp; networking</a:t>
            </a:r>
          </a:p>
          <a:p>
            <a:pPr lvl="2">
              <a:lnSpc>
                <a:spcPct val="90000"/>
              </a:lnSpc>
            </a:pPr>
            <a:r>
              <a:rPr lang="en-US" altLang="en-US" sz="1400" b="0"/>
              <a:t>Developing standardized tools, implementation methods, processes &amp; metrics that primes and major suppliers can use as they interface with their lower-tier suppliers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Helping with deployment of tools within industry</a:t>
            </a:r>
            <a:endParaRPr lang="en-US" altLang="en-US" sz="1800"/>
          </a:p>
          <a:p>
            <a:pPr lvl="2">
              <a:lnSpc>
                <a:spcPct val="90000"/>
              </a:lnSpc>
            </a:pPr>
            <a:r>
              <a:rPr lang="en-US" altLang="en-US" sz="1400" b="0"/>
              <a:t>Providing assistance with tools (access, deployment)</a:t>
            </a:r>
          </a:p>
          <a:p>
            <a:pPr lvl="2">
              <a:lnSpc>
                <a:spcPct val="90000"/>
              </a:lnSpc>
            </a:pPr>
            <a:r>
              <a:rPr lang="en-US" altLang="en-US" sz="1400" b="0"/>
              <a:t>Promoting wider deployment of tools across industry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Establishing collaborative relationships with “lean-enabling” third parties</a:t>
            </a:r>
          </a:p>
          <a:p>
            <a:pPr lvl="2">
              <a:lnSpc>
                <a:spcPct val="90000"/>
              </a:lnSpc>
            </a:pPr>
            <a:r>
              <a:rPr lang="en-US" altLang="en-US" sz="1400" b="0"/>
              <a:t>Supplier transformation -- improving supplier processes</a:t>
            </a:r>
          </a:p>
          <a:p>
            <a:pPr lvl="2">
              <a:lnSpc>
                <a:spcPct val="90000"/>
              </a:lnSpc>
            </a:pPr>
            <a:r>
              <a:rPr lang="en-US" altLang="en-US" sz="1400" b="0"/>
              <a:t>Supplier training -- improving supplier capabilities to learn</a:t>
            </a:r>
          </a:p>
          <a:p>
            <a:pPr>
              <a:lnSpc>
                <a:spcPct val="90000"/>
              </a:lnSpc>
            </a:pPr>
            <a:r>
              <a:rPr lang="en-US" altLang="en-US" sz="2400" b="0"/>
              <a:t>Supports other initiatives addressing subcontracting management and supply chain integration issues (e.g., DCMA, AFMC, primes, major suppliers)</a:t>
            </a:r>
          </a:p>
          <a:p>
            <a:pPr lvl="1">
              <a:lnSpc>
                <a:spcPct val="90000"/>
              </a:lnSpc>
            </a:pPr>
            <a:endParaRPr lang="en-US" altLang="en-US" sz="2400" b="0"/>
          </a:p>
          <a:p>
            <a:pPr>
              <a:lnSpc>
                <a:spcPct val="90000"/>
              </a:lnSpc>
            </a:pPr>
            <a:endParaRPr lang="en-US" altLang="en-US" sz="2200" b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14321</TotalTime>
  <Words>1673</Words>
  <Application>Microsoft Macintosh PowerPoint</Application>
  <PresentationFormat>On-screen Show (4:3)</PresentationFormat>
  <Paragraphs>289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Times</vt:lpstr>
      <vt:lpstr>Arial</vt:lpstr>
      <vt:lpstr>Helvetica</vt:lpstr>
      <vt:lpstr>Times New Roman</vt:lpstr>
      <vt:lpstr>Blank Presentation</vt:lpstr>
      <vt:lpstr>Microsoft Word Document</vt:lpstr>
      <vt:lpstr>PowerPoint Presentation</vt:lpstr>
      <vt:lpstr>Supplier Networks Working Group </vt:lpstr>
      <vt:lpstr>Focus Today</vt:lpstr>
      <vt:lpstr> TOOLSET Can Help Accelerate Transformation of   Supplier Networks   </vt:lpstr>
      <vt:lpstr>PowerPoint Presentation</vt:lpstr>
      <vt:lpstr>Toolset Development: Status</vt:lpstr>
      <vt:lpstr>Lean Supply Chain Now -- Executive Summary</vt:lpstr>
      <vt:lpstr>Lean Supply Chain Now Pilot Demonstration Project Concept</vt:lpstr>
      <vt:lpstr>Lean Supply Chain Now --  Some Background</vt:lpstr>
      <vt:lpstr>Lean Supply Chain Now -- Builds on Lean Now Success </vt:lpstr>
      <vt:lpstr>Opportunity for  Collaborative Action  to Address Vertical Interfaces</vt:lpstr>
      <vt:lpstr>Lean Supply Chain Now -- Some Operational Details</vt:lpstr>
      <vt:lpstr>Pilot Project Process </vt:lpstr>
      <vt:lpstr>Lean Supply Chain Now Pilot Project -- Hypothesis &amp; Methodology </vt:lpstr>
      <vt:lpstr>Design Pilot Project as a “Controlled” Experiment </vt:lpstr>
      <vt:lpstr>PowerPoint Presentation</vt:lpstr>
      <vt:lpstr>Key Interfaces Identified </vt:lpstr>
      <vt:lpstr>Key Interfaces Identified </vt:lpstr>
      <vt:lpstr>Key Interfaces Identified </vt:lpstr>
      <vt:lpstr>Refining the Concept --  Current Activities</vt:lpstr>
      <vt:lpstr>Pilot Project -- Expected Results</vt:lpstr>
      <vt:lpstr>Points of Contact</vt:lpstr>
    </vt:vector>
  </TitlesOfParts>
  <Manager/>
  <Company>Lean Aerospace Initiative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Kirkor Bozdogan</dc:creator>
  <cp:keywords/>
  <dc:description/>
  <cp:lastModifiedBy>Kirkor Bozdogan</cp:lastModifiedBy>
  <cp:revision>265</cp:revision>
  <cp:lastPrinted>2004-02-05T19:40:12Z</cp:lastPrinted>
  <dcterms:created xsi:type="dcterms:W3CDTF">2002-10-30T17:22:55Z</dcterms:created>
  <dcterms:modified xsi:type="dcterms:W3CDTF">2022-09-09T03:24:19Z</dcterms:modified>
  <cp:category/>
</cp:coreProperties>
</file>