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56" r:id="rId2"/>
    <p:sldId id="257" r:id="rId3"/>
    <p:sldId id="258" r:id="rId4"/>
    <p:sldId id="259" r:id="rId5"/>
    <p:sldId id="260" r:id="rId6"/>
  </p:sldIdLst>
  <p:sldSz cx="7772400" cy="10058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2982" y="78"/>
      </p:cViewPr>
      <p:guideLst>
        <p:guide orient="horz" pos="3168"/>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104480" y="685800"/>
            <a:ext cx="26496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d38db10ca5_0_11:notes"/>
          <p:cNvSpPr>
            <a:spLocks noGrp="1" noRot="1" noChangeAspect="1"/>
          </p:cNvSpPr>
          <p:nvPr>
            <p:ph type="sldImg" idx="2"/>
          </p:nvPr>
        </p:nvSpPr>
        <p:spPr>
          <a:xfrm>
            <a:off x="2104480" y="685800"/>
            <a:ext cx="26496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d38db10ca5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cae67e07cd_0_6:notes"/>
          <p:cNvSpPr>
            <a:spLocks noGrp="1" noRot="1" noChangeAspect="1"/>
          </p:cNvSpPr>
          <p:nvPr>
            <p:ph type="sldImg" idx="2"/>
          </p:nvPr>
        </p:nvSpPr>
        <p:spPr>
          <a:xfrm>
            <a:off x="2104480" y="685800"/>
            <a:ext cx="26496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cae67e07cd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d5a2d21a15_0_0:notes"/>
          <p:cNvSpPr>
            <a:spLocks noGrp="1" noRot="1" noChangeAspect="1"/>
          </p:cNvSpPr>
          <p:nvPr>
            <p:ph type="sldImg" idx="2"/>
          </p:nvPr>
        </p:nvSpPr>
        <p:spPr>
          <a:xfrm>
            <a:off x="2104480" y="685800"/>
            <a:ext cx="26496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d5a2d21a1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cdf245fbf3_0_0:notes"/>
          <p:cNvSpPr>
            <a:spLocks noGrp="1" noRot="1" noChangeAspect="1"/>
          </p:cNvSpPr>
          <p:nvPr>
            <p:ph type="sldImg" idx="2"/>
          </p:nvPr>
        </p:nvSpPr>
        <p:spPr>
          <a:xfrm>
            <a:off x="2104480" y="685800"/>
            <a:ext cx="26496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cdf245fbf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cae67e07cd_0_10:notes"/>
          <p:cNvSpPr>
            <a:spLocks noGrp="1" noRot="1" noChangeAspect="1"/>
          </p:cNvSpPr>
          <p:nvPr>
            <p:ph type="sldImg" idx="2"/>
          </p:nvPr>
        </p:nvSpPr>
        <p:spPr>
          <a:xfrm>
            <a:off x="2104480" y="685800"/>
            <a:ext cx="26496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cae67e07cd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264952" y="1456058"/>
            <a:ext cx="7242600" cy="40140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264945" y="5542289"/>
            <a:ext cx="7242600" cy="1550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264945" y="2163089"/>
            <a:ext cx="7242600" cy="38397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264945" y="6164351"/>
            <a:ext cx="7242600" cy="25437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264945" y="4206107"/>
            <a:ext cx="7242600" cy="16461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264945" y="2253729"/>
            <a:ext cx="7242600" cy="66810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264945" y="2253729"/>
            <a:ext cx="3399900" cy="6681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107540" y="2253729"/>
            <a:ext cx="3399900" cy="66810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264945" y="870271"/>
            <a:ext cx="7242600" cy="11199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264945" y="1086507"/>
            <a:ext cx="2386800" cy="14778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264945" y="2717440"/>
            <a:ext cx="2386800" cy="62175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16713" y="880293"/>
            <a:ext cx="5412600" cy="7999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25675" y="2411542"/>
            <a:ext cx="3438300" cy="2898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25675" y="5481569"/>
            <a:ext cx="3438300" cy="24153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198575" y="1415969"/>
            <a:ext cx="3261600" cy="7226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264945" y="8273124"/>
            <a:ext cx="5099100" cy="11832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7201589" y="9119180"/>
            <a:ext cx="466500" cy="769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64945" y="870271"/>
            <a:ext cx="7242600" cy="11199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264945" y="2253729"/>
            <a:ext cx="7242600" cy="66810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7201589" y="9119180"/>
            <a:ext cx="466500" cy="7698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3225" y="7734725"/>
            <a:ext cx="7772400" cy="1416000"/>
          </a:xfrm>
          <a:prstGeom prst="rect">
            <a:avLst/>
          </a:prstGeom>
          <a:noFill/>
          <a:ln>
            <a:noFill/>
          </a:ln>
        </p:spPr>
        <p:txBody>
          <a:bodyPr spcFirstLastPara="1" wrap="square" lIns="91425" tIns="91425" rIns="91425" bIns="91425" anchor="t" anchorCtr="0">
            <a:spAutoFit/>
          </a:bodyPr>
          <a:lstStyle/>
          <a:p>
            <a:pPr marL="0" lvl="0" indent="0" algn="l" rtl="0">
              <a:lnSpc>
                <a:spcPct val="200000"/>
              </a:lnSpc>
              <a:spcBef>
                <a:spcPts val="0"/>
              </a:spcBef>
              <a:spcAft>
                <a:spcPts val="0"/>
              </a:spcAft>
              <a:buNone/>
            </a:pPr>
            <a:r>
              <a:rPr lang="en" sz="1600"/>
              <a:t>Figure 1. Formatting of yeast display constructs a) in plasmids and b) on yeast surface. Abbreviations: SP = signal peptide; MHC-HC = MHCI heavy chain; β2M = beta-2-microglobulin</a:t>
            </a:r>
            <a:endParaRPr sz="1600"/>
          </a:p>
        </p:txBody>
      </p:sp>
      <p:sp>
        <p:nvSpPr>
          <p:cNvPr id="55" name="Google Shape;55;p13"/>
          <p:cNvSpPr txBox="1"/>
          <p:nvPr/>
        </p:nvSpPr>
        <p:spPr>
          <a:xfrm>
            <a:off x="152400" y="479050"/>
            <a:ext cx="23376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a:t>MHCI construct</a:t>
            </a:r>
            <a:endParaRPr sz="1500"/>
          </a:p>
        </p:txBody>
      </p:sp>
      <p:sp>
        <p:nvSpPr>
          <p:cNvPr id="56" name="Google Shape;56;p13"/>
          <p:cNvSpPr txBox="1"/>
          <p:nvPr/>
        </p:nvSpPr>
        <p:spPr>
          <a:xfrm>
            <a:off x="152400" y="2991300"/>
            <a:ext cx="38862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a:t>MHCII construct (full length)</a:t>
            </a:r>
            <a:endParaRPr sz="1500"/>
          </a:p>
        </p:txBody>
      </p:sp>
      <p:sp>
        <p:nvSpPr>
          <p:cNvPr id="57" name="Google Shape;57;p13"/>
          <p:cNvSpPr/>
          <p:nvPr/>
        </p:nvSpPr>
        <p:spPr>
          <a:xfrm>
            <a:off x="775175" y="3378975"/>
            <a:ext cx="897300" cy="297600"/>
          </a:xfrm>
          <a:prstGeom prst="rect">
            <a:avLst/>
          </a:prstGeom>
          <a:solidFill>
            <a:srgbClr val="6D9EEB"/>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MHCɑ</a:t>
            </a:r>
            <a:endParaRPr b="1"/>
          </a:p>
        </p:txBody>
      </p:sp>
      <p:sp>
        <p:nvSpPr>
          <p:cNvPr id="58" name="Google Shape;58;p13"/>
          <p:cNvSpPr/>
          <p:nvPr/>
        </p:nvSpPr>
        <p:spPr>
          <a:xfrm>
            <a:off x="1672425" y="3378975"/>
            <a:ext cx="790200" cy="2976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Linker</a:t>
            </a:r>
            <a:endParaRPr b="1"/>
          </a:p>
        </p:txBody>
      </p:sp>
      <p:sp>
        <p:nvSpPr>
          <p:cNvPr id="59" name="Google Shape;59;p13"/>
          <p:cNvSpPr/>
          <p:nvPr/>
        </p:nvSpPr>
        <p:spPr>
          <a:xfrm>
            <a:off x="2462625" y="3378975"/>
            <a:ext cx="629100" cy="297600"/>
          </a:xfrm>
          <a:prstGeom prst="rect">
            <a:avLst/>
          </a:prstGeom>
          <a:solidFill>
            <a:srgbClr val="D9D2E9"/>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P2A</a:t>
            </a:r>
            <a:endParaRPr b="1"/>
          </a:p>
        </p:txBody>
      </p:sp>
      <p:sp>
        <p:nvSpPr>
          <p:cNvPr id="60" name="Google Shape;60;p13"/>
          <p:cNvSpPr/>
          <p:nvPr/>
        </p:nvSpPr>
        <p:spPr>
          <a:xfrm>
            <a:off x="3586725" y="3378975"/>
            <a:ext cx="897300" cy="297600"/>
          </a:xfrm>
          <a:prstGeom prst="rect">
            <a:avLst/>
          </a:prstGeom>
          <a:solidFill>
            <a:srgbClr val="D5A6BD"/>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Peptide</a:t>
            </a:r>
            <a:endParaRPr b="1"/>
          </a:p>
        </p:txBody>
      </p:sp>
      <p:sp>
        <p:nvSpPr>
          <p:cNvPr id="61" name="Google Shape;61;p13"/>
          <p:cNvSpPr/>
          <p:nvPr/>
        </p:nvSpPr>
        <p:spPr>
          <a:xfrm>
            <a:off x="5274225" y="3378975"/>
            <a:ext cx="790200" cy="297600"/>
          </a:xfrm>
          <a:prstGeom prst="rect">
            <a:avLst/>
          </a:prstGeom>
          <a:solidFill>
            <a:srgbClr val="9FC5E8"/>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MHCβ</a:t>
            </a:r>
            <a:endParaRPr b="1"/>
          </a:p>
        </p:txBody>
      </p:sp>
      <p:sp>
        <p:nvSpPr>
          <p:cNvPr id="62" name="Google Shape;62;p13"/>
          <p:cNvSpPr/>
          <p:nvPr/>
        </p:nvSpPr>
        <p:spPr>
          <a:xfrm>
            <a:off x="6854625" y="3378975"/>
            <a:ext cx="790200" cy="297600"/>
          </a:xfrm>
          <a:prstGeom prst="rect">
            <a:avLst/>
          </a:prstGeom>
          <a:solidFill>
            <a:srgbClr val="FFE599"/>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Aga2</a:t>
            </a:r>
            <a:endParaRPr b="1"/>
          </a:p>
        </p:txBody>
      </p:sp>
      <p:sp>
        <p:nvSpPr>
          <p:cNvPr id="63" name="Google Shape;63;p13"/>
          <p:cNvSpPr/>
          <p:nvPr/>
        </p:nvSpPr>
        <p:spPr>
          <a:xfrm>
            <a:off x="3091725" y="3378975"/>
            <a:ext cx="495000" cy="297600"/>
          </a:xfrm>
          <a:prstGeom prst="rect">
            <a:avLst/>
          </a:prstGeom>
          <a:solidFill>
            <a:srgbClr val="B6D7A8"/>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SP</a:t>
            </a:r>
            <a:endParaRPr b="1"/>
          </a:p>
        </p:txBody>
      </p:sp>
      <p:sp>
        <p:nvSpPr>
          <p:cNvPr id="64" name="Google Shape;64;p13"/>
          <p:cNvSpPr/>
          <p:nvPr/>
        </p:nvSpPr>
        <p:spPr>
          <a:xfrm>
            <a:off x="4484025" y="3378975"/>
            <a:ext cx="790200" cy="2976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Linker</a:t>
            </a:r>
            <a:endParaRPr b="1"/>
          </a:p>
        </p:txBody>
      </p:sp>
      <p:sp>
        <p:nvSpPr>
          <p:cNvPr id="65" name="Google Shape;65;p13"/>
          <p:cNvSpPr/>
          <p:nvPr/>
        </p:nvSpPr>
        <p:spPr>
          <a:xfrm>
            <a:off x="6064425" y="3378975"/>
            <a:ext cx="790200" cy="2976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Linker</a:t>
            </a:r>
            <a:endParaRPr b="1"/>
          </a:p>
        </p:txBody>
      </p:sp>
      <p:sp>
        <p:nvSpPr>
          <p:cNvPr id="66" name="Google Shape;66;p13"/>
          <p:cNvSpPr/>
          <p:nvPr/>
        </p:nvSpPr>
        <p:spPr>
          <a:xfrm>
            <a:off x="2462625" y="835800"/>
            <a:ext cx="897300" cy="297600"/>
          </a:xfrm>
          <a:prstGeom prst="rect">
            <a:avLst/>
          </a:prstGeom>
          <a:solidFill>
            <a:srgbClr val="6D9EEB"/>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chemeClr val="dk1"/>
                </a:solidFill>
              </a:rPr>
              <a:t>β</a:t>
            </a:r>
            <a:r>
              <a:rPr lang="en" b="1"/>
              <a:t>2M</a:t>
            </a:r>
            <a:endParaRPr b="1"/>
          </a:p>
        </p:txBody>
      </p:sp>
      <p:sp>
        <p:nvSpPr>
          <p:cNvPr id="67" name="Google Shape;67;p13"/>
          <p:cNvSpPr/>
          <p:nvPr/>
        </p:nvSpPr>
        <p:spPr>
          <a:xfrm>
            <a:off x="1672425" y="835800"/>
            <a:ext cx="790200" cy="2976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Linker</a:t>
            </a:r>
            <a:endParaRPr b="1"/>
          </a:p>
        </p:txBody>
      </p:sp>
      <p:sp>
        <p:nvSpPr>
          <p:cNvPr id="68" name="Google Shape;68;p13"/>
          <p:cNvSpPr/>
          <p:nvPr/>
        </p:nvSpPr>
        <p:spPr>
          <a:xfrm>
            <a:off x="775175" y="835800"/>
            <a:ext cx="897300" cy="297600"/>
          </a:xfrm>
          <a:prstGeom prst="rect">
            <a:avLst/>
          </a:prstGeom>
          <a:solidFill>
            <a:srgbClr val="D5A6BD"/>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Peptide</a:t>
            </a:r>
            <a:endParaRPr b="1"/>
          </a:p>
        </p:txBody>
      </p:sp>
      <p:sp>
        <p:nvSpPr>
          <p:cNvPr id="69" name="Google Shape;69;p13"/>
          <p:cNvSpPr/>
          <p:nvPr/>
        </p:nvSpPr>
        <p:spPr>
          <a:xfrm>
            <a:off x="4150075" y="835800"/>
            <a:ext cx="1095000" cy="297600"/>
          </a:xfrm>
          <a:prstGeom prst="rect">
            <a:avLst/>
          </a:prstGeom>
          <a:solidFill>
            <a:srgbClr val="9FC5E8"/>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MHC-HC</a:t>
            </a:r>
            <a:endParaRPr b="1"/>
          </a:p>
        </p:txBody>
      </p:sp>
      <p:sp>
        <p:nvSpPr>
          <p:cNvPr id="70" name="Google Shape;70;p13"/>
          <p:cNvSpPr/>
          <p:nvPr/>
        </p:nvSpPr>
        <p:spPr>
          <a:xfrm>
            <a:off x="6035275" y="835800"/>
            <a:ext cx="790200" cy="297600"/>
          </a:xfrm>
          <a:prstGeom prst="rect">
            <a:avLst/>
          </a:prstGeom>
          <a:solidFill>
            <a:srgbClr val="FFE599"/>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Aga2</a:t>
            </a:r>
            <a:endParaRPr b="1"/>
          </a:p>
        </p:txBody>
      </p:sp>
      <p:sp>
        <p:nvSpPr>
          <p:cNvPr id="71" name="Google Shape;71;p13"/>
          <p:cNvSpPr/>
          <p:nvPr/>
        </p:nvSpPr>
        <p:spPr>
          <a:xfrm>
            <a:off x="3359875" y="835800"/>
            <a:ext cx="790200" cy="2976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Linker</a:t>
            </a:r>
            <a:endParaRPr b="1"/>
          </a:p>
        </p:txBody>
      </p:sp>
      <p:sp>
        <p:nvSpPr>
          <p:cNvPr id="72" name="Google Shape;72;p13"/>
          <p:cNvSpPr/>
          <p:nvPr/>
        </p:nvSpPr>
        <p:spPr>
          <a:xfrm>
            <a:off x="5245075" y="835800"/>
            <a:ext cx="790200" cy="2976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Linker</a:t>
            </a:r>
            <a:endParaRPr b="1"/>
          </a:p>
        </p:txBody>
      </p:sp>
      <p:cxnSp>
        <p:nvCxnSpPr>
          <p:cNvPr id="73" name="Google Shape;73;p13"/>
          <p:cNvCxnSpPr/>
          <p:nvPr/>
        </p:nvCxnSpPr>
        <p:spPr>
          <a:xfrm>
            <a:off x="4350675" y="1071372"/>
            <a:ext cx="6900" cy="200100"/>
          </a:xfrm>
          <a:prstGeom prst="straightConnector1">
            <a:avLst/>
          </a:prstGeom>
          <a:noFill/>
          <a:ln w="19050" cap="flat" cmpd="sng">
            <a:solidFill>
              <a:schemeClr val="dk2"/>
            </a:solidFill>
            <a:prstDash val="solid"/>
            <a:round/>
            <a:headEnd type="none" w="med" len="med"/>
            <a:tailEnd type="none" w="med" len="med"/>
          </a:ln>
        </p:spPr>
      </p:cxnSp>
      <p:sp>
        <p:nvSpPr>
          <p:cNvPr id="74" name="Google Shape;74;p13"/>
          <p:cNvSpPr txBox="1"/>
          <p:nvPr/>
        </p:nvSpPr>
        <p:spPr>
          <a:xfrm>
            <a:off x="4027375" y="1176450"/>
            <a:ext cx="1035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Y84A</a:t>
            </a:r>
            <a:endParaRPr/>
          </a:p>
        </p:txBody>
      </p:sp>
      <p:sp>
        <p:nvSpPr>
          <p:cNvPr id="75" name="Google Shape;75;p13"/>
          <p:cNvSpPr/>
          <p:nvPr/>
        </p:nvSpPr>
        <p:spPr>
          <a:xfrm>
            <a:off x="280175" y="3378975"/>
            <a:ext cx="495000" cy="297600"/>
          </a:xfrm>
          <a:prstGeom prst="rect">
            <a:avLst/>
          </a:prstGeom>
          <a:solidFill>
            <a:srgbClr val="B6D7A8"/>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SP</a:t>
            </a:r>
            <a:endParaRPr b="1"/>
          </a:p>
        </p:txBody>
      </p:sp>
      <p:sp>
        <p:nvSpPr>
          <p:cNvPr id="76" name="Google Shape;76;p13"/>
          <p:cNvSpPr/>
          <p:nvPr/>
        </p:nvSpPr>
        <p:spPr>
          <a:xfrm>
            <a:off x="280175" y="835800"/>
            <a:ext cx="495000" cy="297600"/>
          </a:xfrm>
          <a:prstGeom prst="rect">
            <a:avLst/>
          </a:prstGeom>
          <a:solidFill>
            <a:srgbClr val="B6D7A8"/>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SP</a:t>
            </a:r>
            <a:endParaRPr b="1"/>
          </a:p>
        </p:txBody>
      </p:sp>
      <p:sp>
        <p:nvSpPr>
          <p:cNvPr id="77" name="Google Shape;77;p13"/>
          <p:cNvSpPr txBox="1"/>
          <p:nvPr/>
        </p:nvSpPr>
        <p:spPr>
          <a:xfrm>
            <a:off x="-27375" y="4873569"/>
            <a:ext cx="2337600" cy="41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500"/>
              <a:t>MHCI construct</a:t>
            </a:r>
            <a:endParaRPr sz="1500"/>
          </a:p>
        </p:txBody>
      </p:sp>
      <p:pic>
        <p:nvPicPr>
          <p:cNvPr id="78" name="Google Shape;78;p13"/>
          <p:cNvPicPr preferRelativeResize="0"/>
          <p:nvPr/>
        </p:nvPicPr>
        <p:blipFill>
          <a:blip r:embed="rId3">
            <a:alphaModFix/>
          </a:blip>
          <a:stretch>
            <a:fillRect/>
          </a:stretch>
        </p:blipFill>
        <p:spPr>
          <a:xfrm>
            <a:off x="328475" y="5363625"/>
            <a:ext cx="1485900" cy="1762125"/>
          </a:xfrm>
          <a:prstGeom prst="rect">
            <a:avLst/>
          </a:prstGeom>
          <a:noFill/>
          <a:ln>
            <a:noFill/>
          </a:ln>
        </p:spPr>
      </p:pic>
      <p:sp>
        <p:nvSpPr>
          <p:cNvPr id="79" name="Google Shape;79;p13"/>
          <p:cNvSpPr txBox="1"/>
          <p:nvPr/>
        </p:nvSpPr>
        <p:spPr>
          <a:xfrm>
            <a:off x="2384175" y="4873569"/>
            <a:ext cx="2768700" cy="41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500"/>
              <a:t>MHCII construct (mini)</a:t>
            </a:r>
            <a:endParaRPr sz="1500"/>
          </a:p>
        </p:txBody>
      </p:sp>
      <p:pic>
        <p:nvPicPr>
          <p:cNvPr id="80" name="Google Shape;80;p13"/>
          <p:cNvPicPr preferRelativeResize="0"/>
          <p:nvPr/>
        </p:nvPicPr>
        <p:blipFill>
          <a:blip r:embed="rId4">
            <a:alphaModFix/>
          </a:blip>
          <a:stretch>
            <a:fillRect/>
          </a:stretch>
        </p:blipFill>
        <p:spPr>
          <a:xfrm>
            <a:off x="5729425" y="5363625"/>
            <a:ext cx="1323975" cy="1762125"/>
          </a:xfrm>
          <a:prstGeom prst="rect">
            <a:avLst/>
          </a:prstGeom>
          <a:noFill/>
          <a:ln>
            <a:noFill/>
          </a:ln>
        </p:spPr>
      </p:pic>
      <p:sp>
        <p:nvSpPr>
          <p:cNvPr id="81" name="Google Shape;81;p13"/>
          <p:cNvSpPr txBox="1"/>
          <p:nvPr/>
        </p:nvSpPr>
        <p:spPr>
          <a:xfrm>
            <a:off x="152405" y="1735175"/>
            <a:ext cx="33336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a:t>MHCII construct (mini)</a:t>
            </a:r>
            <a:endParaRPr sz="1500"/>
          </a:p>
        </p:txBody>
      </p:sp>
      <p:sp>
        <p:nvSpPr>
          <p:cNvPr id="82" name="Google Shape;82;p13"/>
          <p:cNvSpPr/>
          <p:nvPr/>
        </p:nvSpPr>
        <p:spPr>
          <a:xfrm>
            <a:off x="1672425" y="2140575"/>
            <a:ext cx="790200" cy="2976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Linker</a:t>
            </a:r>
            <a:endParaRPr b="1"/>
          </a:p>
        </p:txBody>
      </p:sp>
      <p:sp>
        <p:nvSpPr>
          <p:cNvPr id="83" name="Google Shape;83;p13"/>
          <p:cNvSpPr/>
          <p:nvPr/>
        </p:nvSpPr>
        <p:spPr>
          <a:xfrm>
            <a:off x="775175" y="2140575"/>
            <a:ext cx="897300" cy="297600"/>
          </a:xfrm>
          <a:prstGeom prst="rect">
            <a:avLst/>
          </a:prstGeom>
          <a:solidFill>
            <a:srgbClr val="D5A6BD"/>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Peptide</a:t>
            </a:r>
            <a:endParaRPr b="1"/>
          </a:p>
        </p:txBody>
      </p:sp>
      <p:sp>
        <p:nvSpPr>
          <p:cNvPr id="84" name="Google Shape;84;p13"/>
          <p:cNvSpPr/>
          <p:nvPr/>
        </p:nvSpPr>
        <p:spPr>
          <a:xfrm>
            <a:off x="6035275" y="2140575"/>
            <a:ext cx="790200" cy="297600"/>
          </a:xfrm>
          <a:prstGeom prst="rect">
            <a:avLst/>
          </a:prstGeom>
          <a:solidFill>
            <a:srgbClr val="FFE599"/>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Aga2</a:t>
            </a:r>
            <a:endParaRPr b="1"/>
          </a:p>
        </p:txBody>
      </p:sp>
      <p:sp>
        <p:nvSpPr>
          <p:cNvPr id="85" name="Google Shape;85;p13"/>
          <p:cNvSpPr/>
          <p:nvPr/>
        </p:nvSpPr>
        <p:spPr>
          <a:xfrm>
            <a:off x="3359875" y="2140575"/>
            <a:ext cx="790200" cy="2976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Linker</a:t>
            </a:r>
            <a:endParaRPr b="1"/>
          </a:p>
        </p:txBody>
      </p:sp>
      <p:sp>
        <p:nvSpPr>
          <p:cNvPr id="86" name="Google Shape;86;p13"/>
          <p:cNvSpPr/>
          <p:nvPr/>
        </p:nvSpPr>
        <p:spPr>
          <a:xfrm>
            <a:off x="5245075" y="2140575"/>
            <a:ext cx="790200" cy="2976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Linker</a:t>
            </a:r>
            <a:endParaRPr b="1"/>
          </a:p>
        </p:txBody>
      </p:sp>
      <p:sp>
        <p:nvSpPr>
          <p:cNvPr id="87" name="Google Shape;87;p13"/>
          <p:cNvSpPr/>
          <p:nvPr/>
        </p:nvSpPr>
        <p:spPr>
          <a:xfrm>
            <a:off x="280175" y="2140575"/>
            <a:ext cx="495000" cy="297600"/>
          </a:xfrm>
          <a:prstGeom prst="rect">
            <a:avLst/>
          </a:prstGeom>
          <a:solidFill>
            <a:srgbClr val="B6D7A8"/>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SP</a:t>
            </a:r>
            <a:endParaRPr b="1"/>
          </a:p>
        </p:txBody>
      </p:sp>
      <p:sp>
        <p:nvSpPr>
          <p:cNvPr id="88" name="Google Shape;88;p13"/>
          <p:cNvSpPr/>
          <p:nvPr/>
        </p:nvSpPr>
        <p:spPr>
          <a:xfrm>
            <a:off x="4150075" y="2140575"/>
            <a:ext cx="1095000" cy="297600"/>
          </a:xfrm>
          <a:prstGeom prst="rect">
            <a:avLst/>
          </a:prstGeom>
          <a:solidFill>
            <a:srgbClr val="6D9EEB"/>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MHCɑ1</a:t>
            </a:r>
            <a:endParaRPr b="1"/>
          </a:p>
        </p:txBody>
      </p:sp>
      <p:sp>
        <p:nvSpPr>
          <p:cNvPr id="89" name="Google Shape;89;p13"/>
          <p:cNvSpPr/>
          <p:nvPr/>
        </p:nvSpPr>
        <p:spPr>
          <a:xfrm>
            <a:off x="2462625" y="2140575"/>
            <a:ext cx="897300" cy="297600"/>
          </a:xfrm>
          <a:prstGeom prst="rect">
            <a:avLst/>
          </a:prstGeom>
          <a:solidFill>
            <a:srgbClr val="9FC5E8"/>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MHCβ1</a:t>
            </a:r>
            <a:endParaRPr b="1"/>
          </a:p>
        </p:txBody>
      </p:sp>
      <p:pic>
        <p:nvPicPr>
          <p:cNvPr id="90" name="Google Shape;90;p13"/>
          <p:cNvPicPr preferRelativeResize="0"/>
          <p:nvPr/>
        </p:nvPicPr>
        <p:blipFill>
          <a:blip r:embed="rId5">
            <a:alphaModFix/>
          </a:blip>
          <a:stretch>
            <a:fillRect/>
          </a:stretch>
        </p:blipFill>
        <p:spPr>
          <a:xfrm>
            <a:off x="3010900" y="5582700"/>
            <a:ext cx="1504950" cy="1543050"/>
          </a:xfrm>
          <a:prstGeom prst="rect">
            <a:avLst/>
          </a:prstGeom>
          <a:noFill/>
          <a:ln>
            <a:noFill/>
          </a:ln>
        </p:spPr>
      </p:pic>
      <p:sp>
        <p:nvSpPr>
          <p:cNvPr id="91" name="Google Shape;91;p13"/>
          <p:cNvSpPr txBox="1"/>
          <p:nvPr/>
        </p:nvSpPr>
        <p:spPr>
          <a:xfrm>
            <a:off x="4888125" y="4873569"/>
            <a:ext cx="3160500" cy="415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500"/>
              <a:t>MHCII construct (full length)</a:t>
            </a:r>
            <a:endParaRPr sz="1500"/>
          </a:p>
        </p:txBody>
      </p:sp>
      <p:sp>
        <p:nvSpPr>
          <p:cNvPr id="92" name="Google Shape;92;p13"/>
          <p:cNvSpPr txBox="1"/>
          <p:nvPr/>
        </p:nvSpPr>
        <p:spPr>
          <a:xfrm>
            <a:off x="0" y="98050"/>
            <a:ext cx="29394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a:t>a) Plasmid representation</a:t>
            </a:r>
            <a:endParaRPr sz="1500"/>
          </a:p>
        </p:txBody>
      </p:sp>
      <p:sp>
        <p:nvSpPr>
          <p:cNvPr id="93" name="Google Shape;93;p13"/>
          <p:cNvSpPr txBox="1"/>
          <p:nvPr/>
        </p:nvSpPr>
        <p:spPr>
          <a:xfrm>
            <a:off x="0" y="4412450"/>
            <a:ext cx="2337600" cy="415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00"/>
              <a:t>b) Surface representation</a:t>
            </a:r>
            <a:endParaRPr sz="15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4"/>
          <p:cNvSpPr txBox="1"/>
          <p:nvPr/>
        </p:nvSpPr>
        <p:spPr>
          <a:xfrm>
            <a:off x="0" y="6783725"/>
            <a:ext cx="77724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t>Figure 2. Flow chart for validating a yeast display construct.</a:t>
            </a:r>
            <a:endParaRPr sz="1600"/>
          </a:p>
          <a:p>
            <a:pPr marL="0" lvl="0" indent="0" algn="l" rtl="0">
              <a:spcBef>
                <a:spcPts val="0"/>
              </a:spcBef>
              <a:spcAft>
                <a:spcPts val="0"/>
              </a:spcAft>
              <a:buNone/>
            </a:pPr>
            <a:endParaRPr sz="1600" i="1"/>
          </a:p>
        </p:txBody>
      </p:sp>
      <p:sp>
        <p:nvSpPr>
          <p:cNvPr id="99" name="Google Shape;99;p14"/>
          <p:cNvSpPr txBox="1"/>
          <p:nvPr/>
        </p:nvSpPr>
        <p:spPr>
          <a:xfrm>
            <a:off x="1807350" y="714375"/>
            <a:ext cx="3243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Identify MHC and TCR of interest.</a:t>
            </a:r>
            <a:endParaRPr/>
          </a:p>
        </p:txBody>
      </p:sp>
      <p:sp>
        <p:nvSpPr>
          <p:cNvPr id="100" name="Google Shape;100;p14"/>
          <p:cNvSpPr txBox="1"/>
          <p:nvPr/>
        </p:nvSpPr>
        <p:spPr>
          <a:xfrm>
            <a:off x="960750" y="1104900"/>
            <a:ext cx="49365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i="1"/>
              <a:t>Has this MHC previously been expressed on yeast?</a:t>
            </a:r>
            <a:endParaRPr i="1"/>
          </a:p>
        </p:txBody>
      </p:sp>
      <p:cxnSp>
        <p:nvCxnSpPr>
          <p:cNvPr id="101" name="Google Shape;101;p14"/>
          <p:cNvCxnSpPr/>
          <p:nvPr/>
        </p:nvCxnSpPr>
        <p:spPr>
          <a:xfrm flipH="1">
            <a:off x="1828800" y="1571625"/>
            <a:ext cx="1371600" cy="914400"/>
          </a:xfrm>
          <a:prstGeom prst="straightConnector1">
            <a:avLst/>
          </a:prstGeom>
          <a:noFill/>
          <a:ln w="9525" cap="flat" cmpd="sng">
            <a:solidFill>
              <a:schemeClr val="dk2"/>
            </a:solidFill>
            <a:prstDash val="solid"/>
            <a:round/>
            <a:headEnd type="none" w="med" len="med"/>
            <a:tailEnd type="triangle" w="med" len="med"/>
          </a:ln>
        </p:spPr>
      </p:cxnSp>
      <p:cxnSp>
        <p:nvCxnSpPr>
          <p:cNvPr id="102" name="Google Shape;102;p14"/>
          <p:cNvCxnSpPr/>
          <p:nvPr/>
        </p:nvCxnSpPr>
        <p:spPr>
          <a:xfrm>
            <a:off x="3657600" y="1569720"/>
            <a:ext cx="1371600" cy="914400"/>
          </a:xfrm>
          <a:prstGeom prst="straightConnector1">
            <a:avLst/>
          </a:prstGeom>
          <a:noFill/>
          <a:ln w="9525" cap="flat" cmpd="sng">
            <a:solidFill>
              <a:schemeClr val="dk2"/>
            </a:solidFill>
            <a:prstDash val="solid"/>
            <a:round/>
            <a:headEnd type="none" w="med" len="med"/>
            <a:tailEnd type="triangle" w="med" len="med"/>
          </a:ln>
        </p:spPr>
      </p:cxnSp>
      <p:sp>
        <p:nvSpPr>
          <p:cNvPr id="103" name="Google Shape;103;p14"/>
          <p:cNvSpPr txBox="1"/>
          <p:nvPr/>
        </p:nvSpPr>
        <p:spPr>
          <a:xfrm>
            <a:off x="1034700" y="1663050"/>
            <a:ext cx="2394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i="1"/>
              <a:t>Yes</a:t>
            </a:r>
            <a:endParaRPr i="1"/>
          </a:p>
        </p:txBody>
      </p:sp>
      <p:sp>
        <p:nvSpPr>
          <p:cNvPr id="104" name="Google Shape;104;p14"/>
          <p:cNvSpPr txBox="1"/>
          <p:nvPr/>
        </p:nvSpPr>
        <p:spPr>
          <a:xfrm>
            <a:off x="3429000" y="1663050"/>
            <a:ext cx="2394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i="1"/>
              <a:t>No</a:t>
            </a:r>
            <a:endParaRPr i="1"/>
          </a:p>
        </p:txBody>
      </p:sp>
      <p:sp>
        <p:nvSpPr>
          <p:cNvPr id="105" name="Google Shape;105;p14"/>
          <p:cNvSpPr txBox="1"/>
          <p:nvPr/>
        </p:nvSpPr>
        <p:spPr>
          <a:xfrm>
            <a:off x="-1120100" y="2506950"/>
            <a:ext cx="49365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Proceed with making library.</a:t>
            </a:r>
            <a:endParaRPr/>
          </a:p>
        </p:txBody>
      </p:sp>
      <p:sp>
        <p:nvSpPr>
          <p:cNvPr id="106" name="Google Shape;106;p14"/>
          <p:cNvSpPr txBox="1"/>
          <p:nvPr/>
        </p:nvSpPr>
        <p:spPr>
          <a:xfrm>
            <a:off x="2634125" y="2506950"/>
            <a:ext cx="49365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i="1"/>
              <a:t>Does this MHC have a known TCR+peptide ligand?</a:t>
            </a:r>
            <a:endParaRPr i="1"/>
          </a:p>
        </p:txBody>
      </p:sp>
      <p:sp>
        <p:nvSpPr>
          <p:cNvPr id="107" name="Google Shape;107;p14"/>
          <p:cNvSpPr txBox="1"/>
          <p:nvPr/>
        </p:nvSpPr>
        <p:spPr>
          <a:xfrm>
            <a:off x="1485900" y="3975250"/>
            <a:ext cx="37338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Express pMHC on yeast and test for binding (tetramer staining or tag enrichment).</a:t>
            </a:r>
            <a:endParaRPr/>
          </a:p>
        </p:txBody>
      </p:sp>
      <p:cxnSp>
        <p:nvCxnSpPr>
          <p:cNvPr id="108" name="Google Shape;108;p14"/>
          <p:cNvCxnSpPr/>
          <p:nvPr/>
        </p:nvCxnSpPr>
        <p:spPr>
          <a:xfrm flipH="1">
            <a:off x="3483150" y="3006175"/>
            <a:ext cx="1371600" cy="914400"/>
          </a:xfrm>
          <a:prstGeom prst="straightConnector1">
            <a:avLst/>
          </a:prstGeom>
          <a:noFill/>
          <a:ln w="9525" cap="flat" cmpd="sng">
            <a:solidFill>
              <a:schemeClr val="dk2"/>
            </a:solidFill>
            <a:prstDash val="solid"/>
            <a:round/>
            <a:headEnd type="none" w="med" len="med"/>
            <a:tailEnd type="triangle" w="med" len="med"/>
          </a:ln>
        </p:spPr>
      </p:cxnSp>
      <p:cxnSp>
        <p:nvCxnSpPr>
          <p:cNvPr id="109" name="Google Shape;109;p14"/>
          <p:cNvCxnSpPr/>
          <p:nvPr/>
        </p:nvCxnSpPr>
        <p:spPr>
          <a:xfrm>
            <a:off x="5311950" y="3004270"/>
            <a:ext cx="1371600" cy="914400"/>
          </a:xfrm>
          <a:prstGeom prst="straightConnector1">
            <a:avLst/>
          </a:prstGeom>
          <a:noFill/>
          <a:ln w="9525" cap="flat" cmpd="sng">
            <a:solidFill>
              <a:schemeClr val="dk2"/>
            </a:solidFill>
            <a:prstDash val="solid"/>
            <a:round/>
            <a:headEnd type="none" w="med" len="med"/>
            <a:tailEnd type="triangle" w="med" len="med"/>
          </a:ln>
        </p:spPr>
      </p:cxnSp>
      <p:sp>
        <p:nvSpPr>
          <p:cNvPr id="110" name="Google Shape;110;p14"/>
          <p:cNvSpPr txBox="1"/>
          <p:nvPr/>
        </p:nvSpPr>
        <p:spPr>
          <a:xfrm>
            <a:off x="2689050" y="3097600"/>
            <a:ext cx="2394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i="1"/>
              <a:t>Yes</a:t>
            </a:r>
            <a:endParaRPr i="1"/>
          </a:p>
        </p:txBody>
      </p:sp>
      <p:sp>
        <p:nvSpPr>
          <p:cNvPr id="111" name="Google Shape;111;p14"/>
          <p:cNvSpPr txBox="1"/>
          <p:nvPr/>
        </p:nvSpPr>
        <p:spPr>
          <a:xfrm>
            <a:off x="5083350" y="3097600"/>
            <a:ext cx="2394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i="1"/>
              <a:t>No</a:t>
            </a:r>
            <a:endParaRPr i="1"/>
          </a:p>
        </p:txBody>
      </p:sp>
      <p:sp>
        <p:nvSpPr>
          <p:cNvPr id="112" name="Google Shape;112;p14"/>
          <p:cNvSpPr txBox="1"/>
          <p:nvPr/>
        </p:nvSpPr>
        <p:spPr>
          <a:xfrm>
            <a:off x="808350" y="4482925"/>
            <a:ext cx="49365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i="1"/>
              <a:t>Is there binding?</a:t>
            </a:r>
            <a:endParaRPr i="1"/>
          </a:p>
        </p:txBody>
      </p:sp>
      <p:cxnSp>
        <p:nvCxnSpPr>
          <p:cNvPr id="113" name="Google Shape;113;p14"/>
          <p:cNvCxnSpPr/>
          <p:nvPr/>
        </p:nvCxnSpPr>
        <p:spPr>
          <a:xfrm flipH="1">
            <a:off x="1676400" y="4941600"/>
            <a:ext cx="1371600" cy="914400"/>
          </a:xfrm>
          <a:prstGeom prst="straightConnector1">
            <a:avLst/>
          </a:prstGeom>
          <a:noFill/>
          <a:ln w="9525" cap="flat" cmpd="sng">
            <a:solidFill>
              <a:schemeClr val="dk2"/>
            </a:solidFill>
            <a:prstDash val="solid"/>
            <a:round/>
            <a:headEnd type="none" w="med" len="med"/>
            <a:tailEnd type="triangle" w="med" len="med"/>
          </a:ln>
        </p:spPr>
      </p:cxnSp>
      <p:cxnSp>
        <p:nvCxnSpPr>
          <p:cNvPr id="114" name="Google Shape;114;p14"/>
          <p:cNvCxnSpPr/>
          <p:nvPr/>
        </p:nvCxnSpPr>
        <p:spPr>
          <a:xfrm>
            <a:off x="3505200" y="4939695"/>
            <a:ext cx="1371600" cy="914400"/>
          </a:xfrm>
          <a:prstGeom prst="straightConnector1">
            <a:avLst/>
          </a:prstGeom>
          <a:noFill/>
          <a:ln w="9525" cap="flat" cmpd="sng">
            <a:solidFill>
              <a:schemeClr val="dk2"/>
            </a:solidFill>
            <a:prstDash val="solid"/>
            <a:round/>
            <a:headEnd type="none" w="med" len="med"/>
            <a:tailEnd type="triangle" w="med" len="med"/>
          </a:ln>
        </p:spPr>
      </p:cxnSp>
      <p:sp>
        <p:nvSpPr>
          <p:cNvPr id="115" name="Google Shape;115;p14"/>
          <p:cNvSpPr txBox="1"/>
          <p:nvPr/>
        </p:nvSpPr>
        <p:spPr>
          <a:xfrm>
            <a:off x="882300" y="5033025"/>
            <a:ext cx="2394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i="1"/>
              <a:t>Yes</a:t>
            </a:r>
            <a:endParaRPr i="1"/>
          </a:p>
        </p:txBody>
      </p:sp>
      <p:sp>
        <p:nvSpPr>
          <p:cNvPr id="116" name="Google Shape;116;p14"/>
          <p:cNvSpPr txBox="1"/>
          <p:nvPr/>
        </p:nvSpPr>
        <p:spPr>
          <a:xfrm>
            <a:off x="3276600" y="5033025"/>
            <a:ext cx="2394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i="1"/>
              <a:t>No</a:t>
            </a:r>
            <a:endParaRPr i="1"/>
          </a:p>
        </p:txBody>
      </p:sp>
      <p:sp>
        <p:nvSpPr>
          <p:cNvPr id="117" name="Google Shape;117;p14"/>
          <p:cNvSpPr txBox="1"/>
          <p:nvPr/>
        </p:nvSpPr>
        <p:spPr>
          <a:xfrm>
            <a:off x="5867400" y="3989100"/>
            <a:ext cx="20145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Cannot determine if MHC is folded.</a:t>
            </a:r>
            <a:endParaRPr/>
          </a:p>
        </p:txBody>
      </p:sp>
      <p:sp>
        <p:nvSpPr>
          <p:cNvPr id="118" name="Google Shape;118;p14"/>
          <p:cNvSpPr txBox="1"/>
          <p:nvPr/>
        </p:nvSpPr>
        <p:spPr>
          <a:xfrm>
            <a:off x="-903150" y="5938400"/>
            <a:ext cx="49365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Proceed with making library.</a:t>
            </a:r>
            <a:endParaRPr/>
          </a:p>
        </p:txBody>
      </p:sp>
      <p:sp>
        <p:nvSpPr>
          <p:cNvPr id="119" name="Google Shape;119;p14"/>
          <p:cNvSpPr txBox="1"/>
          <p:nvPr/>
        </p:nvSpPr>
        <p:spPr>
          <a:xfrm>
            <a:off x="3136350" y="5914475"/>
            <a:ext cx="3633300" cy="615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t>Make error prone library and select. </a:t>
            </a:r>
            <a:endParaRPr/>
          </a:p>
          <a:p>
            <a:pPr marL="0" lvl="0" indent="0" algn="ctr" rtl="0">
              <a:spcBef>
                <a:spcPts val="0"/>
              </a:spcBef>
              <a:spcAft>
                <a:spcPts val="0"/>
              </a:spcAft>
              <a:buNone/>
            </a:pPr>
            <a:r>
              <a:rPr lang="en"/>
              <a:t>Install stabilizing mutations.</a:t>
            </a:r>
            <a:endParaRPr/>
          </a:p>
        </p:txBody>
      </p:sp>
      <p:pic>
        <p:nvPicPr>
          <p:cNvPr id="120" name="Google Shape;120;p14"/>
          <p:cNvPicPr preferRelativeResize="0"/>
          <p:nvPr/>
        </p:nvPicPr>
        <p:blipFill>
          <a:blip r:embed="rId3">
            <a:alphaModFix/>
          </a:blip>
          <a:stretch>
            <a:fillRect/>
          </a:stretch>
        </p:blipFill>
        <p:spPr>
          <a:xfrm rot="-566750">
            <a:off x="5613971" y="4216781"/>
            <a:ext cx="767558" cy="2126439"/>
          </a:xfrm>
          <a:prstGeom prst="rect">
            <a:avLst/>
          </a:prstGeom>
          <a:noFill/>
          <a:ln>
            <a:noFill/>
          </a:ln>
        </p:spPr>
      </p:pic>
      <p:sp>
        <p:nvSpPr>
          <p:cNvPr id="121" name="Google Shape;121;p14"/>
          <p:cNvSpPr txBox="1"/>
          <p:nvPr/>
        </p:nvSpPr>
        <p:spPr>
          <a:xfrm>
            <a:off x="1807350" y="280725"/>
            <a:ext cx="32433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b="1" u="sng"/>
              <a:t>Validating MHC Folding on Yeast</a:t>
            </a:r>
            <a:endParaRPr b="1" u="sng"/>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26" name="Google Shape;126;p15"/>
          <p:cNvPicPr preferRelativeResize="0"/>
          <p:nvPr/>
        </p:nvPicPr>
        <p:blipFill>
          <a:blip r:embed="rId3">
            <a:alphaModFix/>
          </a:blip>
          <a:stretch>
            <a:fillRect/>
          </a:stretch>
        </p:blipFill>
        <p:spPr>
          <a:xfrm>
            <a:off x="152400" y="152400"/>
            <a:ext cx="4905375" cy="4057650"/>
          </a:xfrm>
          <a:prstGeom prst="rect">
            <a:avLst/>
          </a:prstGeom>
          <a:noFill/>
          <a:ln>
            <a:noFill/>
          </a:ln>
        </p:spPr>
      </p:pic>
      <p:sp>
        <p:nvSpPr>
          <p:cNvPr id="127" name="Google Shape;127;p15"/>
          <p:cNvSpPr txBox="1"/>
          <p:nvPr/>
        </p:nvSpPr>
        <p:spPr>
          <a:xfrm>
            <a:off x="0" y="4516775"/>
            <a:ext cx="7772400" cy="2893800"/>
          </a:xfrm>
          <a:prstGeom prst="rect">
            <a:avLst/>
          </a:prstGeom>
          <a:noFill/>
          <a:ln>
            <a:noFill/>
          </a:ln>
        </p:spPr>
        <p:txBody>
          <a:bodyPr spcFirstLastPara="1" wrap="square" lIns="91425" tIns="91425" rIns="91425" bIns="91425" anchor="t" anchorCtr="0">
            <a:spAutoFit/>
          </a:bodyPr>
          <a:lstStyle/>
          <a:p>
            <a:pPr marL="0" lvl="0" indent="0" algn="l" rtl="0">
              <a:lnSpc>
                <a:spcPct val="200000"/>
              </a:lnSpc>
              <a:spcBef>
                <a:spcPts val="0"/>
              </a:spcBef>
              <a:spcAft>
                <a:spcPts val="0"/>
              </a:spcAft>
              <a:buNone/>
            </a:pPr>
            <a:r>
              <a:rPr lang="en" sz="1600"/>
              <a:t>Figure 3. Example flow cytometry plots showing Myc tag staining pre- and post-selection with 400nM TCR-loaded streptavidin beads. The left column shows a successfully enriched population of pMHC-expressing yeast, suggesting that the construct is properly folded on the surface of the yeast. The right column shows an unsuccessful enrichment, suggesting that the construct is not properly folded.  </a:t>
            </a:r>
            <a:endParaRPr sz="1600"/>
          </a:p>
          <a:p>
            <a:pPr marL="0" lvl="0" indent="0" algn="l" rtl="0">
              <a:lnSpc>
                <a:spcPct val="200000"/>
              </a:lnSpc>
              <a:spcBef>
                <a:spcPts val="0"/>
              </a:spcBef>
              <a:spcAft>
                <a:spcPts val="0"/>
              </a:spcAft>
              <a:buNone/>
            </a:pPr>
            <a:endParaRPr sz="1600" i="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2" name="Google Shape;132;p16"/>
          <p:cNvPicPr preferRelativeResize="0"/>
          <p:nvPr/>
        </p:nvPicPr>
        <p:blipFill>
          <a:blip r:embed="rId3">
            <a:alphaModFix/>
          </a:blip>
          <a:stretch>
            <a:fillRect/>
          </a:stretch>
        </p:blipFill>
        <p:spPr>
          <a:xfrm>
            <a:off x="152400" y="152400"/>
            <a:ext cx="7467600" cy="1614361"/>
          </a:xfrm>
          <a:prstGeom prst="rect">
            <a:avLst/>
          </a:prstGeom>
          <a:noFill/>
          <a:ln>
            <a:noFill/>
          </a:ln>
        </p:spPr>
      </p:pic>
      <p:pic>
        <p:nvPicPr>
          <p:cNvPr id="133" name="Google Shape;133;p16"/>
          <p:cNvPicPr preferRelativeResize="0"/>
          <p:nvPr/>
        </p:nvPicPr>
        <p:blipFill>
          <a:blip r:embed="rId4">
            <a:alphaModFix/>
          </a:blip>
          <a:stretch>
            <a:fillRect/>
          </a:stretch>
        </p:blipFill>
        <p:spPr>
          <a:xfrm>
            <a:off x="152400" y="1919161"/>
            <a:ext cx="7467601" cy="1913111"/>
          </a:xfrm>
          <a:prstGeom prst="rect">
            <a:avLst/>
          </a:prstGeom>
          <a:noFill/>
          <a:ln>
            <a:noFill/>
          </a:ln>
        </p:spPr>
      </p:pic>
      <p:sp>
        <p:nvSpPr>
          <p:cNvPr id="134" name="Google Shape;134;p16"/>
          <p:cNvSpPr txBox="1"/>
          <p:nvPr/>
        </p:nvSpPr>
        <p:spPr>
          <a:xfrm>
            <a:off x="0" y="4259700"/>
            <a:ext cx="7772400" cy="2401200"/>
          </a:xfrm>
          <a:prstGeom prst="rect">
            <a:avLst/>
          </a:prstGeom>
          <a:noFill/>
          <a:ln>
            <a:noFill/>
          </a:ln>
        </p:spPr>
        <p:txBody>
          <a:bodyPr spcFirstLastPara="1" wrap="square" lIns="91425" tIns="91425" rIns="91425" bIns="91425" anchor="t" anchorCtr="0">
            <a:spAutoFit/>
          </a:bodyPr>
          <a:lstStyle/>
          <a:p>
            <a:pPr marL="0" lvl="0" indent="0" algn="l" rtl="0">
              <a:lnSpc>
                <a:spcPct val="200000"/>
              </a:lnSpc>
              <a:spcBef>
                <a:spcPts val="0"/>
              </a:spcBef>
              <a:spcAft>
                <a:spcPts val="0"/>
              </a:spcAft>
              <a:buNone/>
            </a:pPr>
            <a:r>
              <a:rPr lang="en" sz="1600"/>
              <a:t>Figure 4. Sample selection data for TCR deorphanization. a) Myc epitope tag staining shows enrichment over successive rounds of selection (gated on unstained yeast). b) Selection scheme and data for five rounds of selection on a randomized 9mer library displayed by mouse MHCI H-2Db. In this example, ‘spot check’ of a dozen colonies following round 3 indicated enrichment of three peptides.</a:t>
            </a:r>
            <a:endParaRPr sz="1600"/>
          </a:p>
        </p:txBody>
      </p:sp>
      <p:sp>
        <p:nvSpPr>
          <p:cNvPr id="135" name="Google Shape;135;p16"/>
          <p:cNvSpPr txBox="1"/>
          <p:nvPr/>
        </p:nvSpPr>
        <p:spPr>
          <a:xfrm>
            <a:off x="114075" y="123600"/>
            <a:ext cx="418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t>a)</a:t>
            </a:r>
            <a:endParaRPr/>
          </a:p>
        </p:txBody>
      </p:sp>
      <p:sp>
        <p:nvSpPr>
          <p:cNvPr id="136" name="Google Shape;136;p16"/>
          <p:cNvSpPr txBox="1"/>
          <p:nvPr/>
        </p:nvSpPr>
        <p:spPr>
          <a:xfrm>
            <a:off x="152400" y="1919150"/>
            <a:ext cx="4182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solidFill>
                  <a:schemeClr val="lt1"/>
                </a:solidFill>
              </a:rPr>
              <a:t>b)</a:t>
            </a:r>
            <a:endParaRPr>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7"/>
          <p:cNvSpPr txBox="1"/>
          <p:nvPr/>
        </p:nvSpPr>
        <p:spPr>
          <a:xfrm>
            <a:off x="0" y="3497700"/>
            <a:ext cx="7772400" cy="1908600"/>
          </a:xfrm>
          <a:prstGeom prst="rect">
            <a:avLst/>
          </a:prstGeom>
          <a:noFill/>
          <a:ln>
            <a:noFill/>
          </a:ln>
        </p:spPr>
        <p:txBody>
          <a:bodyPr spcFirstLastPara="1" wrap="square" lIns="91425" tIns="91425" rIns="91425" bIns="91425" anchor="t" anchorCtr="0">
            <a:spAutoFit/>
          </a:bodyPr>
          <a:lstStyle/>
          <a:p>
            <a:pPr marL="0" lvl="0" indent="0" algn="l" rtl="0">
              <a:lnSpc>
                <a:spcPct val="200000"/>
              </a:lnSpc>
              <a:spcBef>
                <a:spcPts val="0"/>
              </a:spcBef>
              <a:spcAft>
                <a:spcPts val="0"/>
              </a:spcAft>
              <a:buNone/>
            </a:pPr>
            <a:r>
              <a:rPr lang="en" sz="1600"/>
              <a:t>Figure 5. Amplicon sequencing formatting. Short randomized sequences for cluster identification are indicated as “NNNNNN”.</a:t>
            </a:r>
            <a:endParaRPr sz="1600"/>
          </a:p>
          <a:p>
            <a:pPr marL="0" lvl="0" indent="0" algn="l" rtl="0">
              <a:lnSpc>
                <a:spcPct val="200000"/>
              </a:lnSpc>
              <a:spcBef>
                <a:spcPts val="0"/>
              </a:spcBef>
              <a:spcAft>
                <a:spcPts val="0"/>
              </a:spcAft>
              <a:buNone/>
            </a:pPr>
            <a:r>
              <a:rPr lang="en" sz="1600"/>
              <a:t>Abbreviations: F primer = Forward NGS primer; R primer = Reverse NGS primer; BC = Index Barcode; “N” indicates any nucleotide</a:t>
            </a:r>
            <a:endParaRPr sz="1600" i="1"/>
          </a:p>
        </p:txBody>
      </p:sp>
      <p:sp>
        <p:nvSpPr>
          <p:cNvPr id="142" name="Google Shape;142;p17"/>
          <p:cNvSpPr/>
          <p:nvPr/>
        </p:nvSpPr>
        <p:spPr>
          <a:xfrm>
            <a:off x="4106200" y="1554175"/>
            <a:ext cx="227700" cy="2976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p>
        </p:txBody>
      </p:sp>
      <p:sp>
        <p:nvSpPr>
          <p:cNvPr id="143" name="Google Shape;143;p17"/>
          <p:cNvSpPr/>
          <p:nvPr/>
        </p:nvSpPr>
        <p:spPr>
          <a:xfrm>
            <a:off x="3208950" y="1554175"/>
            <a:ext cx="897300" cy="297600"/>
          </a:xfrm>
          <a:prstGeom prst="rect">
            <a:avLst/>
          </a:prstGeom>
          <a:solidFill>
            <a:srgbClr val="D5A6BD"/>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t>Peptide</a:t>
            </a:r>
            <a:endParaRPr b="1"/>
          </a:p>
        </p:txBody>
      </p:sp>
      <p:sp>
        <p:nvSpPr>
          <p:cNvPr id="144" name="Google Shape;144;p17"/>
          <p:cNvSpPr/>
          <p:nvPr/>
        </p:nvSpPr>
        <p:spPr>
          <a:xfrm>
            <a:off x="2981250" y="1554175"/>
            <a:ext cx="227700" cy="297600"/>
          </a:xfrm>
          <a:prstGeom prst="rect">
            <a:avLst/>
          </a:prstGeom>
          <a:solidFill>
            <a:srgbClr val="B6D7A8"/>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b="1"/>
          </a:p>
        </p:txBody>
      </p:sp>
      <p:sp>
        <p:nvSpPr>
          <p:cNvPr id="145" name="Google Shape;145;p17"/>
          <p:cNvSpPr/>
          <p:nvPr/>
        </p:nvSpPr>
        <p:spPr>
          <a:xfrm>
            <a:off x="2120075" y="1554175"/>
            <a:ext cx="861000" cy="297600"/>
          </a:xfrm>
          <a:prstGeom prst="rect">
            <a:avLst/>
          </a:prstGeom>
          <a:solidFill>
            <a:srgbClr val="CFE2F3"/>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t>NNNNNN</a:t>
            </a:r>
            <a:endParaRPr sz="1200"/>
          </a:p>
        </p:txBody>
      </p:sp>
      <p:sp>
        <p:nvSpPr>
          <p:cNvPr id="146" name="Google Shape;146;p17"/>
          <p:cNvSpPr/>
          <p:nvPr/>
        </p:nvSpPr>
        <p:spPr>
          <a:xfrm>
            <a:off x="1148500" y="1554175"/>
            <a:ext cx="971400" cy="297600"/>
          </a:xfrm>
          <a:prstGeom prst="rect">
            <a:avLst/>
          </a:prstGeom>
          <a:solidFill>
            <a:srgbClr val="FFF2CC"/>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F Primer</a:t>
            </a:r>
            <a:endParaRPr/>
          </a:p>
        </p:txBody>
      </p:sp>
      <p:sp>
        <p:nvSpPr>
          <p:cNvPr id="147" name="Google Shape;147;p17"/>
          <p:cNvSpPr/>
          <p:nvPr/>
        </p:nvSpPr>
        <p:spPr>
          <a:xfrm>
            <a:off x="5195350" y="1554175"/>
            <a:ext cx="971400" cy="297600"/>
          </a:xfrm>
          <a:prstGeom prst="rect">
            <a:avLst/>
          </a:prstGeom>
          <a:solidFill>
            <a:srgbClr val="FFF2CC"/>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R Primer</a:t>
            </a:r>
            <a:endParaRPr/>
          </a:p>
        </p:txBody>
      </p:sp>
      <p:sp>
        <p:nvSpPr>
          <p:cNvPr id="148" name="Google Shape;148;p17"/>
          <p:cNvSpPr/>
          <p:nvPr/>
        </p:nvSpPr>
        <p:spPr>
          <a:xfrm>
            <a:off x="6623950" y="1554175"/>
            <a:ext cx="971400" cy="297600"/>
          </a:xfrm>
          <a:prstGeom prst="rect">
            <a:avLst/>
          </a:prstGeom>
          <a:solidFill>
            <a:srgbClr val="D9D2E9"/>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i7 Anchor </a:t>
            </a:r>
            <a:endParaRPr/>
          </a:p>
        </p:txBody>
      </p:sp>
      <p:sp>
        <p:nvSpPr>
          <p:cNvPr id="149" name="Google Shape;149;p17"/>
          <p:cNvSpPr/>
          <p:nvPr/>
        </p:nvSpPr>
        <p:spPr>
          <a:xfrm>
            <a:off x="177100" y="1554175"/>
            <a:ext cx="971400" cy="297600"/>
          </a:xfrm>
          <a:prstGeom prst="rect">
            <a:avLst/>
          </a:prstGeom>
          <a:solidFill>
            <a:srgbClr val="D9D2E9"/>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i5 Anchor </a:t>
            </a:r>
            <a:endParaRPr/>
          </a:p>
        </p:txBody>
      </p:sp>
      <p:sp>
        <p:nvSpPr>
          <p:cNvPr id="150" name="Google Shape;150;p17"/>
          <p:cNvSpPr/>
          <p:nvPr/>
        </p:nvSpPr>
        <p:spPr>
          <a:xfrm>
            <a:off x="6166750" y="1554175"/>
            <a:ext cx="457200" cy="297600"/>
          </a:xfrm>
          <a:prstGeom prst="rect">
            <a:avLst/>
          </a:prstGeom>
          <a:solidFill>
            <a:srgbClr val="9FC5E8"/>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t>BC</a:t>
            </a:r>
            <a:endParaRPr/>
          </a:p>
        </p:txBody>
      </p:sp>
      <p:sp>
        <p:nvSpPr>
          <p:cNvPr id="151" name="Google Shape;151;p17"/>
          <p:cNvSpPr/>
          <p:nvPr/>
        </p:nvSpPr>
        <p:spPr>
          <a:xfrm>
            <a:off x="4334125" y="1554175"/>
            <a:ext cx="861000" cy="297600"/>
          </a:xfrm>
          <a:prstGeom prst="rect">
            <a:avLst/>
          </a:prstGeom>
          <a:solidFill>
            <a:srgbClr val="CFE2F3"/>
          </a:solid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t>NNNNNN</a:t>
            </a:r>
            <a:endParaRPr sz="1200"/>
          </a:p>
        </p:txBody>
      </p:sp>
      <p:cxnSp>
        <p:nvCxnSpPr>
          <p:cNvPr id="152" name="Google Shape;152;p17"/>
          <p:cNvCxnSpPr/>
          <p:nvPr/>
        </p:nvCxnSpPr>
        <p:spPr>
          <a:xfrm>
            <a:off x="1608750" y="1384410"/>
            <a:ext cx="1600200" cy="9000"/>
          </a:xfrm>
          <a:prstGeom prst="straightConnector1">
            <a:avLst/>
          </a:prstGeom>
          <a:noFill/>
          <a:ln w="28575" cap="flat" cmpd="sng">
            <a:solidFill>
              <a:schemeClr val="dk2"/>
            </a:solidFill>
            <a:prstDash val="solid"/>
            <a:round/>
            <a:headEnd type="none" w="med" len="med"/>
            <a:tailEnd type="none" w="med" len="med"/>
          </a:ln>
        </p:spPr>
      </p:cxnSp>
      <p:cxnSp>
        <p:nvCxnSpPr>
          <p:cNvPr id="153" name="Google Shape;153;p17"/>
          <p:cNvCxnSpPr/>
          <p:nvPr/>
        </p:nvCxnSpPr>
        <p:spPr>
          <a:xfrm>
            <a:off x="2905050" y="1295300"/>
            <a:ext cx="303900" cy="98100"/>
          </a:xfrm>
          <a:prstGeom prst="straightConnector1">
            <a:avLst/>
          </a:prstGeom>
          <a:noFill/>
          <a:ln w="28575" cap="flat" cmpd="sng">
            <a:solidFill>
              <a:schemeClr val="dk2"/>
            </a:solidFill>
            <a:prstDash val="solid"/>
            <a:round/>
            <a:headEnd type="none" w="med" len="med"/>
            <a:tailEnd type="none" w="med" len="med"/>
          </a:ln>
        </p:spPr>
      </p:cxnSp>
      <p:cxnSp>
        <p:nvCxnSpPr>
          <p:cNvPr id="154" name="Google Shape;154;p17"/>
          <p:cNvCxnSpPr/>
          <p:nvPr/>
        </p:nvCxnSpPr>
        <p:spPr>
          <a:xfrm>
            <a:off x="177100" y="1214635"/>
            <a:ext cx="1691700" cy="9000"/>
          </a:xfrm>
          <a:prstGeom prst="straightConnector1">
            <a:avLst/>
          </a:prstGeom>
          <a:noFill/>
          <a:ln w="28575" cap="flat" cmpd="sng">
            <a:solidFill>
              <a:schemeClr val="dk2"/>
            </a:solidFill>
            <a:prstDash val="solid"/>
            <a:round/>
            <a:headEnd type="none" w="med" len="med"/>
            <a:tailEnd type="none" w="med" len="med"/>
          </a:ln>
        </p:spPr>
      </p:cxnSp>
      <p:cxnSp>
        <p:nvCxnSpPr>
          <p:cNvPr id="155" name="Google Shape;155;p17"/>
          <p:cNvCxnSpPr/>
          <p:nvPr/>
        </p:nvCxnSpPr>
        <p:spPr>
          <a:xfrm>
            <a:off x="1564900" y="1125525"/>
            <a:ext cx="303900" cy="98100"/>
          </a:xfrm>
          <a:prstGeom prst="straightConnector1">
            <a:avLst/>
          </a:prstGeom>
          <a:noFill/>
          <a:ln w="28575" cap="flat" cmpd="sng">
            <a:solidFill>
              <a:schemeClr val="dk2"/>
            </a:solidFill>
            <a:prstDash val="solid"/>
            <a:round/>
            <a:headEnd type="none" w="med" len="med"/>
            <a:tailEnd type="none" w="med" len="med"/>
          </a:ln>
        </p:spPr>
      </p:cxnSp>
      <p:cxnSp>
        <p:nvCxnSpPr>
          <p:cNvPr id="156" name="Google Shape;156;p17"/>
          <p:cNvCxnSpPr/>
          <p:nvPr/>
        </p:nvCxnSpPr>
        <p:spPr>
          <a:xfrm rot="10800000">
            <a:off x="4106250" y="1982775"/>
            <a:ext cx="1600200" cy="9000"/>
          </a:xfrm>
          <a:prstGeom prst="straightConnector1">
            <a:avLst/>
          </a:prstGeom>
          <a:noFill/>
          <a:ln w="28575" cap="flat" cmpd="sng">
            <a:solidFill>
              <a:schemeClr val="dk2"/>
            </a:solidFill>
            <a:prstDash val="solid"/>
            <a:round/>
            <a:headEnd type="none" w="med" len="med"/>
            <a:tailEnd type="none" w="med" len="med"/>
          </a:ln>
        </p:spPr>
      </p:cxnSp>
      <p:cxnSp>
        <p:nvCxnSpPr>
          <p:cNvPr id="157" name="Google Shape;157;p17"/>
          <p:cNvCxnSpPr/>
          <p:nvPr/>
        </p:nvCxnSpPr>
        <p:spPr>
          <a:xfrm rot="10800000">
            <a:off x="4106250" y="1982785"/>
            <a:ext cx="303900" cy="98100"/>
          </a:xfrm>
          <a:prstGeom prst="straightConnector1">
            <a:avLst/>
          </a:prstGeom>
          <a:noFill/>
          <a:ln w="28575" cap="flat" cmpd="sng">
            <a:solidFill>
              <a:schemeClr val="dk2"/>
            </a:solidFill>
            <a:prstDash val="solid"/>
            <a:round/>
            <a:headEnd type="none" w="med" len="med"/>
            <a:tailEnd type="none" w="med" len="med"/>
          </a:ln>
        </p:spPr>
      </p:cxnSp>
      <p:cxnSp>
        <p:nvCxnSpPr>
          <p:cNvPr id="158" name="Google Shape;158;p17"/>
          <p:cNvCxnSpPr/>
          <p:nvPr/>
        </p:nvCxnSpPr>
        <p:spPr>
          <a:xfrm rot="10800000">
            <a:off x="5455825" y="2128500"/>
            <a:ext cx="2057400" cy="9000"/>
          </a:xfrm>
          <a:prstGeom prst="straightConnector1">
            <a:avLst/>
          </a:prstGeom>
          <a:noFill/>
          <a:ln w="28575" cap="flat" cmpd="sng">
            <a:solidFill>
              <a:schemeClr val="dk2"/>
            </a:solidFill>
            <a:prstDash val="solid"/>
            <a:round/>
            <a:headEnd type="none" w="med" len="med"/>
            <a:tailEnd type="none" w="med" len="med"/>
          </a:ln>
        </p:spPr>
      </p:cxnSp>
      <p:cxnSp>
        <p:nvCxnSpPr>
          <p:cNvPr id="159" name="Google Shape;159;p17"/>
          <p:cNvCxnSpPr/>
          <p:nvPr/>
        </p:nvCxnSpPr>
        <p:spPr>
          <a:xfrm rot="10800000">
            <a:off x="5455825" y="2122785"/>
            <a:ext cx="303900" cy="98100"/>
          </a:xfrm>
          <a:prstGeom prst="straightConnector1">
            <a:avLst/>
          </a:prstGeom>
          <a:noFill/>
          <a:ln w="28575" cap="flat" cmpd="sng">
            <a:solidFill>
              <a:schemeClr val="dk2"/>
            </a:solidFill>
            <a:prstDash val="solid"/>
            <a:round/>
            <a:headEnd type="none" w="med" len="med"/>
            <a:tailEnd type="none" w="med" len="med"/>
          </a:ln>
        </p:spPr>
      </p:cxn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390</Words>
  <Application>Microsoft Office PowerPoint</Application>
  <PresentationFormat>Custom</PresentationFormat>
  <Paragraphs>68</Paragraphs>
  <Slides>5</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vt:i4>
      </vt:variant>
    </vt:vector>
  </HeadingPairs>
  <TitlesOfParts>
    <vt:vector size="7" baseType="lpstr">
      <vt:lpstr>Arial</vt:lpstr>
      <vt:lpstr>Simple Light</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Debra H Fazio</dc:creator>
  <cp:lastModifiedBy>Debra H Fazio</cp:lastModifiedBy>
  <cp:revision>1</cp:revision>
  <dcterms:modified xsi:type="dcterms:W3CDTF">2023-02-21T18:03:56Z</dcterms:modified>
</cp:coreProperties>
</file>