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5" r:id="rId4"/>
    <p:sldMasterId id="2147483676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Helvetica Neue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HelveticaNeue-regular.fntdata"/><Relationship Id="rId11" Type="http://schemas.openxmlformats.org/officeDocument/2006/relationships/slide" Target="slides/slide5.xml"/><Relationship Id="rId22" Type="http://schemas.openxmlformats.org/officeDocument/2006/relationships/font" Target="fonts/HelveticaNeue-italic.fntdata"/><Relationship Id="rId10" Type="http://schemas.openxmlformats.org/officeDocument/2006/relationships/slide" Target="slides/slide4.xml"/><Relationship Id="rId21" Type="http://schemas.openxmlformats.org/officeDocument/2006/relationships/font" Target="fonts/HelveticaNeue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HelveticaNeue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c87ef7602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2c87ef76028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c87ef76028_0_2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2c87ef76028_0_2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2c9756a3bd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2c9756a3bd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2c9756a3bd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2c9756a3bd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cd85d1cf4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2cd85d1cf4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cadf943be2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2cadf943be2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cadf943be2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cadf943be2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c87ef76028_0_2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c87ef76028_0_2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c87ef76028_0_3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c87ef76028_0_3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2c87ef76028_0_3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2c87ef76028_0_3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c87ef76028_0_2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2c87ef76028_0_2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cadf943be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2cadf943be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2c87ef76028_0_2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2c87ef76028_0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" type="subTitle"/>
          </p:nvPr>
        </p:nvSpPr>
        <p:spPr>
          <a:xfrm>
            <a:off x="360239" y="1970342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lvl="1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rtl="0" algn="ctr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2" name="Google Shape;52;p13"/>
          <p:cNvSpPr txBox="1"/>
          <p:nvPr>
            <p:ph type="title"/>
          </p:nvPr>
        </p:nvSpPr>
        <p:spPr>
          <a:xfrm>
            <a:off x="360239" y="744815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b="1" sz="6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360239" y="1970342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lvl="1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61" name="Google Shape;61;p15"/>
          <p:cNvSpPr txBox="1"/>
          <p:nvPr>
            <p:ph type="title"/>
          </p:nvPr>
        </p:nvSpPr>
        <p:spPr>
          <a:xfrm>
            <a:off x="360239" y="744815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b="1" sz="6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1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solidFill>
                  <a:schemeClr val="dk1"/>
                </a:solidFill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2pPr>
            <a:lvl3pPr indent="-355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solidFill>
                  <a:schemeClr val="dk1"/>
                </a:solidFill>
              </a:defRPr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solidFill>
                  <a:schemeClr val="dk1"/>
                </a:solidFill>
              </a:defRPr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solidFill>
                  <a:schemeClr val="dk1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lt1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8"/>
          <p:cNvSpPr txBox="1"/>
          <p:nvPr>
            <p:ph idx="1" type="body"/>
          </p:nvPr>
        </p:nvSpPr>
        <p:spPr>
          <a:xfrm>
            <a:off x="623888" y="3442097"/>
            <a:ext cx="78867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9" name="Google Shape;69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2" name="Google Shape;72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733471"/>
            <a:ext cx="9144001" cy="14100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6" name="Google Shape;76;p19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0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0"/>
          <p:cNvSpPr txBox="1"/>
          <p:nvPr>
            <p:ph idx="1" type="body"/>
          </p:nvPr>
        </p:nvSpPr>
        <p:spPr>
          <a:xfrm>
            <a:off x="629841" y="1260872"/>
            <a:ext cx="38682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20"/>
          <p:cNvSpPr txBox="1"/>
          <p:nvPr>
            <p:ph idx="2" type="body"/>
          </p:nvPr>
        </p:nvSpPr>
        <p:spPr>
          <a:xfrm>
            <a:off x="629841" y="1878806"/>
            <a:ext cx="3868200" cy="27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20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20"/>
          <p:cNvSpPr txBox="1"/>
          <p:nvPr>
            <p:ph idx="4" type="body"/>
          </p:nvPr>
        </p:nvSpPr>
        <p:spPr>
          <a:xfrm>
            <a:off x="4629150" y="1878806"/>
            <a:ext cx="3887400" cy="27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2"/>
          <p:cNvSpPr txBox="1"/>
          <p:nvPr>
            <p:ph type="title"/>
          </p:nvPr>
        </p:nvSpPr>
        <p:spPr>
          <a:xfrm>
            <a:off x="629841" y="342900"/>
            <a:ext cx="2949300" cy="120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2"/>
          <p:cNvSpPr txBox="1"/>
          <p:nvPr>
            <p:ph idx="1" type="body"/>
          </p:nvPr>
        </p:nvSpPr>
        <p:spPr>
          <a:xfrm>
            <a:off x="3887391" y="740569"/>
            <a:ext cx="46290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97" name="Google Shape;97;p22"/>
          <p:cNvSpPr txBox="1"/>
          <p:nvPr>
            <p:ph idx="2" type="body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8" name="Google Shape;98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3"/>
          <p:cNvSpPr txBox="1"/>
          <p:nvPr>
            <p:ph type="title"/>
          </p:nvPr>
        </p:nvSpPr>
        <p:spPr>
          <a:xfrm>
            <a:off x="629841" y="342900"/>
            <a:ext cx="2949300" cy="120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23"/>
          <p:cNvSpPr/>
          <p:nvPr>
            <p:ph idx="2" type="pic"/>
          </p:nvPr>
        </p:nvSpPr>
        <p:spPr>
          <a:xfrm>
            <a:off x="3887391" y="740569"/>
            <a:ext cx="46290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4" name="Google Shape;104;p23"/>
          <p:cNvSpPr txBox="1"/>
          <p:nvPr>
            <p:ph idx="1" type="body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05" name="Google Shape;105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4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2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7" name="Google Shape;117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 type="title">
  <p:cSld name="TITLE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6"/>
          <p:cNvSpPr txBox="1"/>
          <p:nvPr>
            <p:ph type="ctrTitle"/>
          </p:nvPr>
        </p:nvSpPr>
        <p:spPr>
          <a:xfrm>
            <a:off x="685800" y="1597819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26"/>
          <p:cNvSpPr txBox="1"/>
          <p:nvPr>
            <p:ph idx="1" type="subTitle"/>
          </p:nvPr>
        </p:nvSpPr>
        <p:spPr>
          <a:xfrm>
            <a:off x="1371600" y="2914650"/>
            <a:ext cx="6400800" cy="13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3" name="Google Shape;123;p26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26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26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1pPr>
            <a:lvl2pPr indent="-381000" lvl="1" marL="914400" rtl="0"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indent="-355600" lvl="2" marL="1371600" rtl="0"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indent="-342900" lvl="3" marL="18288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29" name="Google Shape;129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2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7500" lvl="0" marL="457200" rtl="0">
              <a:spcBef>
                <a:spcPts val="1000"/>
              </a:spcBef>
              <a:spcAft>
                <a:spcPts val="0"/>
              </a:spcAft>
              <a:buSzPts val="1400"/>
              <a:buChar char="•"/>
              <a:defRPr sz="1400"/>
            </a:lvl1pPr>
            <a:lvl2pPr indent="-304800" lvl="1" marL="9144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2pPr>
            <a:lvl3pPr indent="-304800" lvl="2" marL="13716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3pPr>
            <a:lvl4pPr indent="-304800" lvl="3" marL="18288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4pPr>
            <a:lvl5pPr indent="-304800" lvl="4" marL="22860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5pPr>
            <a:lvl6pPr indent="-304800" lvl="5" marL="27432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6pPr>
            <a:lvl7pPr indent="-304800" lvl="6" marL="32004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7pPr>
            <a:lvl8pPr indent="-304800" lvl="7" marL="36576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8pPr>
            <a:lvl9pPr indent="-304800" lvl="8" marL="41148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9pPr>
          </a:lstStyle>
          <a:p/>
        </p:txBody>
      </p:sp>
      <p:sp>
        <p:nvSpPr>
          <p:cNvPr id="133" name="Google Shape;133;p2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7500" lvl="0" marL="457200" rtl="0">
              <a:spcBef>
                <a:spcPts val="1000"/>
              </a:spcBef>
              <a:spcAft>
                <a:spcPts val="0"/>
              </a:spcAft>
              <a:buSzPts val="1400"/>
              <a:buChar char="•"/>
              <a:defRPr sz="1400"/>
            </a:lvl1pPr>
            <a:lvl2pPr indent="-304800" lvl="1" marL="9144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2pPr>
            <a:lvl3pPr indent="-304800" lvl="2" marL="13716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3pPr>
            <a:lvl4pPr indent="-304800" lvl="3" marL="18288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4pPr>
            <a:lvl5pPr indent="-304800" lvl="4" marL="22860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5pPr>
            <a:lvl6pPr indent="-304800" lvl="5" marL="27432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6pPr>
            <a:lvl7pPr indent="-304800" lvl="6" marL="32004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7pPr>
            <a:lvl8pPr indent="-304800" lvl="7" marL="36576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8pPr>
            <a:lvl9pPr indent="-304800" lvl="8" marL="41148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 sz="1200"/>
            </a:lvl9pPr>
          </a:lstStyle>
          <a:p/>
        </p:txBody>
      </p:sp>
      <p:sp>
        <p:nvSpPr>
          <p:cNvPr id="134" name="Google Shape;134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_1">
  <p:cSld name="SECTION_HEADER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9"/>
          <p:cNvSpPr txBox="1"/>
          <p:nvPr>
            <p:ph type="title"/>
          </p:nvPr>
        </p:nvSpPr>
        <p:spPr>
          <a:xfrm>
            <a:off x="311700" y="888925"/>
            <a:ext cx="8520600" cy="841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b="1"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37" name="Google Shape;137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26.xml"/><Relationship Id="rId16" Type="http://schemas.openxmlformats.org/officeDocument/2006/relationships/theme" Target="../theme/theme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5" name="Google Shape;55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space.mit.edu/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0"/>
          <p:cNvSpPr txBox="1"/>
          <p:nvPr>
            <p:ph idx="4294967295" type="ctrTitle"/>
          </p:nvPr>
        </p:nvSpPr>
        <p:spPr>
          <a:xfrm>
            <a:off x="446175" y="525400"/>
            <a:ext cx="7782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</a:pPr>
            <a:r>
              <a:rPr b="1" lang="en" sz="3160">
                <a:latin typeface="Helvetica Neue"/>
                <a:ea typeface="Helvetica Neue"/>
                <a:cs typeface="Helvetica Neue"/>
                <a:sym typeface="Helvetica Neue"/>
              </a:rPr>
              <a:t>Institutional Repository Usage Statistics (IRUS) at DSpace@MIT</a:t>
            </a:r>
            <a:endParaRPr b="1" sz="316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3" name="Google Shape;143;p30"/>
          <p:cNvSpPr txBox="1"/>
          <p:nvPr>
            <p:ph idx="1" type="subTitle"/>
          </p:nvPr>
        </p:nvSpPr>
        <p:spPr>
          <a:xfrm>
            <a:off x="446183" y="212448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Sadie Roosa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April 18, 2024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2400"/>
              <a:buNone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LyrOpen Fair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What can we use it to count?</a:t>
            </a:r>
            <a:endParaRPr/>
          </a:p>
        </p:txBody>
      </p:sp>
      <p:sp>
        <p:nvSpPr>
          <p:cNvPr id="197" name="Google Shape;197;p39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77500" lnSpcReduction="10000"/>
          </a:bodyPr>
          <a:lstStyle/>
          <a:p>
            <a:pPr indent="-282733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39285"/>
              <a:buChar char="●"/>
            </a:pPr>
            <a:r>
              <a:rPr lang="en"/>
              <a:t>Monthly/yearly use since we set IRUS up</a:t>
            </a:r>
            <a:endParaRPr/>
          </a:p>
          <a:p>
            <a:pPr indent="-282733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45833"/>
              <a:buChar char="•"/>
            </a:pPr>
            <a:r>
              <a:rPr lang="en"/>
              <a:t>Entire repository</a:t>
            </a:r>
            <a:endParaRPr/>
          </a:p>
          <a:p>
            <a:pPr indent="-282733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45833"/>
              <a:buChar char="•"/>
            </a:pPr>
            <a:r>
              <a:rPr lang="en"/>
              <a:t>Specific content types</a:t>
            </a:r>
            <a:endParaRPr/>
          </a:p>
          <a:p>
            <a:pPr indent="-282733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45833"/>
              <a:buChar char="•"/>
            </a:pPr>
            <a:r>
              <a:rPr lang="en"/>
              <a:t>Individual items</a:t>
            </a:r>
            <a:endParaRPr/>
          </a:p>
          <a:p>
            <a:pPr indent="-282733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39285"/>
              <a:buChar char="●"/>
            </a:pPr>
            <a:r>
              <a:rPr lang="en"/>
              <a:t>Most popular items in various categories for a set period of time</a:t>
            </a:r>
            <a:endParaRPr/>
          </a:p>
          <a:p>
            <a:pPr indent="-282733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45833"/>
              <a:buChar char="•"/>
            </a:pPr>
            <a:r>
              <a:rPr lang="en"/>
              <a:t>Ex: Most popular thesis by total item requests in February 2024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4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can’t we use it to count?</a:t>
            </a:r>
            <a:endParaRPr/>
          </a:p>
        </p:txBody>
      </p:sp>
      <p:sp>
        <p:nvSpPr>
          <p:cNvPr id="203" name="Google Shape;203;p40"/>
          <p:cNvSpPr txBox="1"/>
          <p:nvPr>
            <p:ph idx="1" type="body"/>
          </p:nvPr>
        </p:nvSpPr>
        <p:spPr>
          <a:xfrm>
            <a:off x="628650" y="1268044"/>
            <a:ext cx="7886700" cy="3263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57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900"/>
              <a:buChar char="●"/>
            </a:pPr>
            <a:r>
              <a:rPr lang="en" sz="2600"/>
              <a:t>All time numbers</a:t>
            </a:r>
            <a:endParaRPr sz="2600"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•"/>
            </a:pPr>
            <a:r>
              <a:rPr lang="en"/>
              <a:t>Especially f</a:t>
            </a:r>
            <a:r>
              <a:rPr lang="en"/>
              <a:t>or individual items, most authors, librarians, and users are interested in total download count</a:t>
            </a:r>
            <a:endParaRPr/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Char char="●"/>
            </a:pPr>
            <a:r>
              <a:rPr lang="en" sz="2600"/>
              <a:t>Our repository has been around since 2002 and there are 130,000+ items that have previous downloads not counted in IRUS</a:t>
            </a:r>
            <a:endParaRPr sz="2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Reporting on subsets</a:t>
            </a:r>
            <a:endParaRPr/>
          </a:p>
        </p:txBody>
      </p:sp>
      <p:sp>
        <p:nvSpPr>
          <p:cNvPr id="209" name="Google Shape;209;p4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57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900"/>
              <a:buChar char="●"/>
            </a:pPr>
            <a:r>
              <a:rPr lang="en" sz="2600"/>
              <a:t>Our repository isn’t organized by content types and not everything has a content type </a:t>
            </a:r>
            <a:endParaRPr sz="2600"/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Char char="●"/>
            </a:pPr>
            <a:r>
              <a:rPr lang="en" sz="2600"/>
              <a:t>We’ve historically reported along collection lines and we can’t do that in IRUS</a:t>
            </a:r>
            <a:endParaRPr sz="2600"/>
          </a:p>
          <a:p>
            <a:pPr indent="-2857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AutoNum type="alphaLcPeriod"/>
            </a:pPr>
            <a:r>
              <a:rPr lang="en" sz="2600"/>
              <a:t>Do we do both?</a:t>
            </a:r>
            <a:endParaRPr sz="2600"/>
          </a:p>
          <a:p>
            <a:pPr indent="-2857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AutoNum type="alphaLcPeriod"/>
            </a:pPr>
            <a:r>
              <a:rPr lang="en" sz="2600"/>
              <a:t>Do we shift what we’re reporting on?</a:t>
            </a:r>
            <a:endParaRPr sz="2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  <p:sp>
        <p:nvSpPr>
          <p:cNvPr id="215" name="Google Shape;215;p42"/>
          <p:cNvSpPr txBox="1"/>
          <p:nvPr>
            <p:ph idx="1" type="body"/>
          </p:nvPr>
        </p:nvSpPr>
        <p:spPr>
          <a:xfrm>
            <a:off x="584875" y="2230344"/>
            <a:ext cx="7886700" cy="3263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Please feel free to reach out at sroosa@mit.edu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149" name="Google Shape;149;p3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Sadie Roosa - Collections Strategist for Repository Services at MIT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DSpace@MIT</a:t>
            </a:r>
            <a:r>
              <a:rPr lang="en"/>
              <a:t> - </a:t>
            </a:r>
            <a:r>
              <a:rPr lang="en"/>
              <a:t>custom DSpace 6.3 app, hosted by Atmire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IRUS set up in October 2023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155" name="Google Shape;155;p32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"/>
              <a:t>Why we chose to set up IRUS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"/>
              <a:t>Benefits and potential benefits of IRUS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"/>
              <a:t>How we are using IRUS so far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"/>
              <a:t>Challenges with usage stats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scholcomm infrastructure</a:t>
            </a:r>
            <a:endParaRPr/>
          </a:p>
        </p:txBody>
      </p:sp>
      <p:sp>
        <p:nvSpPr>
          <p:cNvPr id="161" name="Google Shape;161;p33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Libraries budget repurposed for open and equitable scholarship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Supporting open infrastructure, not just open content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4"/>
          <p:cNvSpPr txBox="1"/>
          <p:nvPr>
            <p:ph type="title"/>
          </p:nvPr>
        </p:nvSpPr>
        <p:spPr>
          <a:xfrm>
            <a:off x="628650" y="280944"/>
            <a:ext cx="7886700" cy="994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Standard - COUNTER</a:t>
            </a:r>
            <a:endParaRPr/>
          </a:p>
        </p:txBody>
      </p:sp>
      <p:sp>
        <p:nvSpPr>
          <p:cNvPr id="167" name="Google Shape;167;p3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Better align reporting on use of content in our repository with user of other libraries collections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Better align reporting on use of content in our </a:t>
            </a:r>
            <a:r>
              <a:rPr lang="en"/>
              <a:t>repository</a:t>
            </a:r>
            <a:r>
              <a:rPr lang="en"/>
              <a:t> with use of content in other (non-DSpace) repositories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Demonstrating value</a:t>
            </a:r>
            <a:endParaRPr/>
          </a:p>
        </p:txBody>
      </p:sp>
      <p:sp>
        <p:nvSpPr>
          <p:cNvPr id="173" name="Google Shape;173;p3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A more centralized, transparent place to show how much our </a:t>
            </a:r>
            <a:r>
              <a:rPr lang="en"/>
              <a:t>repository</a:t>
            </a:r>
            <a:r>
              <a:rPr lang="en"/>
              <a:t> is used and add to the story of how much repositories are used across the board</a:t>
            </a:r>
            <a:endParaRPr/>
          </a:p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-"/>
            </a:pPr>
            <a:r>
              <a:rPr lang="en"/>
              <a:t>Breakdowns by country of user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en"/>
              <a:t>Breakdowns by content type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Easy set up</a:t>
            </a:r>
            <a:endParaRPr/>
          </a:p>
        </p:txBody>
      </p:sp>
      <p:sp>
        <p:nvSpPr>
          <p:cNvPr id="179" name="Google Shape;179;p3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Easy to set up</a:t>
            </a:r>
            <a:endParaRPr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DSpace 6 tracker code plug in (tracker code incorporated in codebase from DSpace 7 on)</a:t>
            </a:r>
            <a:endParaRPr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Simple </a:t>
            </a:r>
            <a:r>
              <a:rPr lang="en"/>
              <a:t>onboarding</a:t>
            </a:r>
            <a:r>
              <a:rPr lang="en"/>
              <a:t> document with Lyrasis</a:t>
            </a:r>
            <a:endParaRPr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Only took a few emails back and forth!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Potential benefits</a:t>
            </a:r>
            <a:endParaRPr/>
          </a:p>
        </p:txBody>
      </p:sp>
      <p:sp>
        <p:nvSpPr>
          <p:cNvPr id="185" name="Google Shape;185;p3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DOI and ORCID search promises a lot</a:t>
            </a:r>
            <a:endParaRPr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a reason to work towards better ORCID integration in our repository</a:t>
            </a:r>
            <a:endParaRPr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a reason to promote more folks to use IRUS so we can aggregate more stats on DOIs representing items deposited in multiple repositories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How we are using IRUS</a:t>
            </a:r>
            <a:endParaRPr/>
          </a:p>
        </p:txBody>
      </p:sp>
      <p:sp>
        <p:nvSpPr>
          <p:cNvPr id="191" name="Google Shape;191;p38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So far just running reports manually for content types of interest and regular monthly/annual reporting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