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2"/>
  </p:notesMasterIdLst>
  <p:handoutMasterIdLst>
    <p:handoutMasterId r:id="rId53"/>
  </p:handoutMasterIdLst>
  <p:sldIdLst>
    <p:sldId id="256" r:id="rId2"/>
    <p:sldId id="310" r:id="rId3"/>
    <p:sldId id="258" r:id="rId4"/>
    <p:sldId id="297" r:id="rId5"/>
    <p:sldId id="259" r:id="rId6"/>
    <p:sldId id="262" r:id="rId7"/>
    <p:sldId id="305" r:id="rId8"/>
    <p:sldId id="278" r:id="rId9"/>
    <p:sldId id="304" r:id="rId10"/>
    <p:sldId id="284" r:id="rId11"/>
    <p:sldId id="277" r:id="rId12"/>
    <p:sldId id="279" r:id="rId13"/>
    <p:sldId id="267" r:id="rId14"/>
    <p:sldId id="308" r:id="rId15"/>
    <p:sldId id="307" r:id="rId16"/>
    <p:sldId id="309" r:id="rId17"/>
    <p:sldId id="273" r:id="rId18"/>
    <p:sldId id="274" r:id="rId19"/>
    <p:sldId id="275" r:id="rId20"/>
    <p:sldId id="282" r:id="rId21"/>
    <p:sldId id="290" r:id="rId22"/>
    <p:sldId id="292" r:id="rId23"/>
    <p:sldId id="285" r:id="rId24"/>
    <p:sldId id="303" r:id="rId25"/>
    <p:sldId id="298" r:id="rId26"/>
    <p:sldId id="299" r:id="rId27"/>
    <p:sldId id="300" r:id="rId28"/>
    <p:sldId id="301" r:id="rId29"/>
    <p:sldId id="302" r:id="rId30"/>
    <p:sldId id="306" r:id="rId31"/>
    <p:sldId id="257" r:id="rId32"/>
    <p:sldId id="268" r:id="rId33"/>
    <p:sldId id="270" r:id="rId34"/>
    <p:sldId id="271" r:id="rId35"/>
    <p:sldId id="261" r:id="rId36"/>
    <p:sldId id="263" r:id="rId37"/>
    <p:sldId id="266" r:id="rId38"/>
    <p:sldId id="272" r:id="rId39"/>
    <p:sldId id="280" r:id="rId40"/>
    <p:sldId id="276" r:id="rId41"/>
    <p:sldId id="287" r:id="rId42"/>
    <p:sldId id="289" r:id="rId43"/>
    <p:sldId id="288" r:id="rId44"/>
    <p:sldId id="291" r:id="rId45"/>
    <p:sldId id="293" r:id="rId46"/>
    <p:sldId id="294" r:id="rId47"/>
    <p:sldId id="295" r:id="rId48"/>
    <p:sldId id="283" r:id="rId49"/>
    <p:sldId id="296" r:id="rId50"/>
    <p:sldId id="264"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527" autoAdjust="0"/>
    <p:restoredTop sz="92542" autoAdjust="0"/>
  </p:normalViewPr>
  <p:slideViewPr>
    <p:cSldViewPr snapToGrid="0" snapToObjects="1">
      <p:cViewPr varScale="1">
        <p:scale>
          <a:sx n="117" d="100"/>
          <a:sy n="117" d="100"/>
        </p:scale>
        <p:origin x="-96" y="-2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_rels/data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5" Type="http://schemas.openxmlformats.org/officeDocument/2006/relationships/image" Target="../media/image6.emf"/><Relationship Id="rId6" Type="http://schemas.openxmlformats.org/officeDocument/2006/relationships/image" Target="../media/image7.emf"/><Relationship Id="rId7" Type="http://schemas.openxmlformats.org/officeDocument/2006/relationships/image" Target="../media/image8.emf"/><Relationship Id="rId1" Type="http://schemas.openxmlformats.org/officeDocument/2006/relationships/image" Target="../media/image2.emf"/><Relationship Id="rId2" Type="http://schemas.openxmlformats.org/officeDocument/2006/relationships/image" Target="../media/image3.emf"/></Relationships>
</file>

<file path=ppt/diagrams/_rels/drawing1.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5" Type="http://schemas.openxmlformats.org/officeDocument/2006/relationships/image" Target="../media/image6.emf"/><Relationship Id="rId6" Type="http://schemas.openxmlformats.org/officeDocument/2006/relationships/image" Target="../media/image7.emf"/><Relationship Id="rId7" Type="http://schemas.openxmlformats.org/officeDocument/2006/relationships/image" Target="../media/image8.emf"/><Relationship Id="rId1" Type="http://schemas.openxmlformats.org/officeDocument/2006/relationships/image" Target="../media/image2.emf"/><Relationship Id="rId2" Type="http://schemas.openxmlformats.org/officeDocument/2006/relationships/image" Target="../media/image3.emf"/></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A55DC9-3EBE-D34D-A228-2D3642A8EFDD}" type="doc">
      <dgm:prSet loTypeId="urn:microsoft.com/office/officeart/2005/8/layout/vList3#1" loCatId="list" qsTypeId="urn:microsoft.com/office/officeart/2005/8/quickstyle/simple2" qsCatId="simple" csTypeId="urn:microsoft.com/office/officeart/2005/8/colors/accent1_5" csCatId="accent1" phldr="1"/>
      <dgm:spPr/>
    </dgm:pt>
    <dgm:pt modelId="{CC4DAC3F-892B-574B-BE4A-3C84E5A6D03A}">
      <dgm:prSet phldrT="[Text]"/>
      <dgm:spPr/>
      <dgm:t>
        <a:bodyPr/>
        <a:lstStyle/>
        <a:p>
          <a:r>
            <a:rPr lang="en-US">
              <a:latin typeface="Helvetica"/>
              <a:cs typeface="Helvetica"/>
            </a:rPr>
            <a:t>Adopt a holistic approach to enterprise transformation</a:t>
          </a:r>
        </a:p>
      </dgm:t>
    </dgm:pt>
    <dgm:pt modelId="{74479A1B-79FF-9A45-AB24-5E095B2B47B2}" type="parTrans" cxnId="{0B5F23C0-C038-3C4B-8BDC-399039D051EF}">
      <dgm:prSet/>
      <dgm:spPr/>
      <dgm:t>
        <a:bodyPr/>
        <a:lstStyle/>
        <a:p>
          <a:endParaRPr lang="en-US"/>
        </a:p>
      </dgm:t>
    </dgm:pt>
    <dgm:pt modelId="{09B9B0FF-6A12-4C4D-8F8D-C1DAB60AEE2B}" type="sibTrans" cxnId="{0B5F23C0-C038-3C4B-8BDC-399039D051EF}">
      <dgm:prSet/>
      <dgm:spPr/>
      <dgm:t>
        <a:bodyPr/>
        <a:lstStyle/>
        <a:p>
          <a:endParaRPr lang="en-US"/>
        </a:p>
      </dgm:t>
    </dgm:pt>
    <dgm:pt modelId="{E7015D13-EBEE-CE42-A7A1-39B1DAC6086A}">
      <dgm:prSet/>
      <dgm:spPr/>
      <dgm:t>
        <a:bodyPr/>
        <a:lstStyle/>
        <a:p>
          <a:r>
            <a:rPr lang="en-US">
              <a:latin typeface="Helvetica"/>
              <a:cs typeface="Helvetica"/>
            </a:rPr>
            <a:t>Secure leadership commitment to drive and institutionalize enterprise behaviors</a:t>
          </a:r>
          <a:endParaRPr lang="en-US" b="0" i="0">
            <a:latin typeface="Helvetica"/>
            <a:cs typeface="Helvetica"/>
          </a:endParaRPr>
        </a:p>
      </dgm:t>
    </dgm:pt>
    <dgm:pt modelId="{752781E8-ED85-2047-9DAF-603068128591}" type="parTrans" cxnId="{0321A57C-E7F8-3740-95B9-E8BF45C2E5A9}">
      <dgm:prSet/>
      <dgm:spPr/>
      <dgm:t>
        <a:bodyPr/>
        <a:lstStyle/>
        <a:p>
          <a:endParaRPr lang="en-US"/>
        </a:p>
      </dgm:t>
    </dgm:pt>
    <dgm:pt modelId="{E4558013-70FB-F94A-AC3F-95B96F696280}" type="sibTrans" cxnId="{0321A57C-E7F8-3740-95B9-E8BF45C2E5A9}">
      <dgm:prSet/>
      <dgm:spPr/>
      <dgm:t>
        <a:bodyPr/>
        <a:lstStyle/>
        <a:p>
          <a:endParaRPr lang="en-US"/>
        </a:p>
      </dgm:t>
    </dgm:pt>
    <dgm:pt modelId="{4A407DFA-F7AD-CD4C-9149-FB582452BCB2}">
      <dgm:prSet/>
      <dgm:spPr/>
      <dgm:t>
        <a:bodyPr/>
        <a:lstStyle/>
        <a:p>
          <a:r>
            <a:rPr lang="en-US" b="0" i="0">
              <a:latin typeface="Helvetica"/>
              <a:cs typeface="Helvetica"/>
            </a:rPr>
            <a:t>Identify relevant stakeholders and determine their value propositions</a:t>
          </a:r>
        </a:p>
      </dgm:t>
    </dgm:pt>
    <dgm:pt modelId="{B47FC879-3BDF-F242-BFA8-2B594243351E}" type="parTrans" cxnId="{EF624723-0B22-874C-8AB5-C0CD88D37DFF}">
      <dgm:prSet/>
      <dgm:spPr/>
      <dgm:t>
        <a:bodyPr/>
        <a:lstStyle/>
        <a:p>
          <a:endParaRPr lang="en-US"/>
        </a:p>
      </dgm:t>
    </dgm:pt>
    <dgm:pt modelId="{763234EE-1ACA-7041-8837-5E45DECF2A1A}" type="sibTrans" cxnId="{EF624723-0B22-874C-8AB5-C0CD88D37DFF}">
      <dgm:prSet/>
      <dgm:spPr/>
      <dgm:t>
        <a:bodyPr/>
        <a:lstStyle/>
        <a:p>
          <a:endParaRPr lang="en-US"/>
        </a:p>
      </dgm:t>
    </dgm:pt>
    <dgm:pt modelId="{71B79D70-A8C5-0B47-8126-D613D3E60E41}">
      <dgm:prSet/>
      <dgm:spPr/>
      <dgm:t>
        <a:bodyPr/>
        <a:lstStyle/>
        <a:p>
          <a:r>
            <a:rPr lang="en-US" b="0" i="0">
              <a:latin typeface="Helvetica"/>
              <a:cs typeface="Helvetica"/>
            </a:rPr>
            <a:t>Focus on enterprise effectiveness before efficiency</a:t>
          </a:r>
        </a:p>
      </dgm:t>
    </dgm:pt>
    <dgm:pt modelId="{17077B1A-F175-4748-9192-D56807B8060B}" type="parTrans" cxnId="{E81EEF70-2422-1E42-BD97-C16CFCE594B4}">
      <dgm:prSet/>
      <dgm:spPr/>
      <dgm:t>
        <a:bodyPr/>
        <a:lstStyle/>
        <a:p>
          <a:endParaRPr lang="en-US"/>
        </a:p>
      </dgm:t>
    </dgm:pt>
    <dgm:pt modelId="{C66862DE-762B-DA43-AF78-A094FA6ECB25}" type="sibTrans" cxnId="{E81EEF70-2422-1E42-BD97-C16CFCE594B4}">
      <dgm:prSet/>
      <dgm:spPr/>
      <dgm:t>
        <a:bodyPr/>
        <a:lstStyle/>
        <a:p>
          <a:endParaRPr lang="en-US"/>
        </a:p>
      </dgm:t>
    </dgm:pt>
    <dgm:pt modelId="{AD697521-235C-1C41-BC6B-F05B5CA8186F}">
      <dgm:prSet/>
      <dgm:spPr/>
      <dgm:t>
        <a:bodyPr/>
        <a:lstStyle/>
        <a:p>
          <a:r>
            <a:rPr lang="en-US" b="0" i="0">
              <a:latin typeface="Helvetica"/>
              <a:cs typeface="Helvetica"/>
            </a:rPr>
            <a:t>Address internal and external enterprise interdependencies</a:t>
          </a:r>
        </a:p>
      </dgm:t>
    </dgm:pt>
    <dgm:pt modelId="{9CEDB38B-EA8F-DF43-9367-2675F2B17B10}" type="parTrans" cxnId="{8129C762-EAE1-8945-ABE6-9DCD648C5CB3}">
      <dgm:prSet/>
      <dgm:spPr/>
      <dgm:t>
        <a:bodyPr/>
        <a:lstStyle/>
        <a:p>
          <a:endParaRPr lang="en-US"/>
        </a:p>
      </dgm:t>
    </dgm:pt>
    <dgm:pt modelId="{38B8E0A8-E293-474D-A0CA-EEBBD434F3DC}" type="sibTrans" cxnId="{8129C762-EAE1-8945-ABE6-9DCD648C5CB3}">
      <dgm:prSet/>
      <dgm:spPr/>
      <dgm:t>
        <a:bodyPr/>
        <a:lstStyle/>
        <a:p>
          <a:endParaRPr lang="en-US"/>
        </a:p>
      </dgm:t>
    </dgm:pt>
    <dgm:pt modelId="{A6907743-4C01-6148-B251-87C6B7D91F15}">
      <dgm:prSet/>
      <dgm:spPr/>
      <dgm:t>
        <a:bodyPr/>
        <a:lstStyle/>
        <a:p>
          <a:r>
            <a:rPr lang="en-US" dirty="0">
              <a:latin typeface="Helvetica"/>
              <a:cs typeface="Helvetica"/>
            </a:rPr>
            <a:t>Emphasize organizational learning </a:t>
          </a:r>
        </a:p>
      </dgm:t>
    </dgm:pt>
    <dgm:pt modelId="{91995D29-6462-0447-8768-659E7362337A}" type="parTrans" cxnId="{E32459B2-2A54-6A43-9771-BEDA6BEAF475}">
      <dgm:prSet/>
      <dgm:spPr/>
      <dgm:t>
        <a:bodyPr/>
        <a:lstStyle/>
        <a:p>
          <a:endParaRPr lang="en-US"/>
        </a:p>
      </dgm:t>
    </dgm:pt>
    <dgm:pt modelId="{A54189C0-F7E6-8940-9638-2C3AB3950EC8}" type="sibTrans" cxnId="{E32459B2-2A54-6A43-9771-BEDA6BEAF475}">
      <dgm:prSet/>
      <dgm:spPr/>
      <dgm:t>
        <a:bodyPr/>
        <a:lstStyle/>
        <a:p>
          <a:endParaRPr lang="en-US"/>
        </a:p>
      </dgm:t>
    </dgm:pt>
    <dgm:pt modelId="{09A9DA25-0C50-2E40-9C64-653FEDB20F65}">
      <dgm:prSet/>
      <dgm:spPr/>
      <dgm:t>
        <a:bodyPr/>
        <a:lstStyle/>
        <a:p>
          <a:r>
            <a:rPr lang="en-US" b="0" i="0">
              <a:latin typeface="Helvetica"/>
              <a:cs typeface="Helvetica"/>
            </a:rPr>
            <a:t>Ensure stability and flow within and across the enterprise</a:t>
          </a:r>
        </a:p>
      </dgm:t>
    </dgm:pt>
    <dgm:pt modelId="{33279E0F-01F0-2D4F-81E8-F6F241EBE122}" type="sibTrans" cxnId="{051B59F1-2EE4-4D4D-A7CD-2F9EB34F0C95}">
      <dgm:prSet/>
      <dgm:spPr/>
      <dgm:t>
        <a:bodyPr/>
        <a:lstStyle/>
        <a:p>
          <a:endParaRPr lang="en-US"/>
        </a:p>
      </dgm:t>
    </dgm:pt>
    <dgm:pt modelId="{448C0769-85A9-C94A-9240-47B8C8C7BAC2}" type="parTrans" cxnId="{051B59F1-2EE4-4D4D-A7CD-2F9EB34F0C95}">
      <dgm:prSet/>
      <dgm:spPr/>
      <dgm:t>
        <a:bodyPr/>
        <a:lstStyle/>
        <a:p>
          <a:endParaRPr lang="en-US"/>
        </a:p>
      </dgm:t>
    </dgm:pt>
    <dgm:pt modelId="{9B262B9D-F91F-884E-89D8-A49CFA755B1A}" type="pres">
      <dgm:prSet presAssocID="{8DA55DC9-3EBE-D34D-A228-2D3642A8EFDD}" presName="linearFlow" presStyleCnt="0">
        <dgm:presLayoutVars>
          <dgm:dir/>
          <dgm:resizeHandles val="exact"/>
        </dgm:presLayoutVars>
      </dgm:prSet>
      <dgm:spPr/>
    </dgm:pt>
    <dgm:pt modelId="{5B01A5BF-7B3E-594B-AA17-7AEC862ED6A5}" type="pres">
      <dgm:prSet presAssocID="{CC4DAC3F-892B-574B-BE4A-3C84E5A6D03A}" presName="composite" presStyleCnt="0"/>
      <dgm:spPr/>
    </dgm:pt>
    <dgm:pt modelId="{649F48D9-84BC-EA4A-A94C-E1FBBC28E3BB}" type="pres">
      <dgm:prSet presAssocID="{CC4DAC3F-892B-574B-BE4A-3C84E5A6D03A}" presName="imgShp" presStyleLbl="fgImgPlace1" presStyleIdx="0" presStyleCnt="7"/>
      <dgm:spPr>
        <a:blipFill rotWithShape="1">
          <a:blip xmlns:r="http://schemas.openxmlformats.org/officeDocument/2006/relationships" r:embed="rId1"/>
          <a:stretch>
            <a:fillRect/>
          </a:stretch>
        </a:blipFill>
      </dgm:spPr>
    </dgm:pt>
    <dgm:pt modelId="{89D22E24-0CB8-A746-87D6-316B2C4F2D09}" type="pres">
      <dgm:prSet presAssocID="{CC4DAC3F-892B-574B-BE4A-3C84E5A6D03A}" presName="txShp" presStyleLbl="node1" presStyleIdx="0" presStyleCnt="7">
        <dgm:presLayoutVars>
          <dgm:bulletEnabled val="1"/>
        </dgm:presLayoutVars>
      </dgm:prSet>
      <dgm:spPr/>
      <dgm:t>
        <a:bodyPr/>
        <a:lstStyle/>
        <a:p>
          <a:endParaRPr lang="en-US"/>
        </a:p>
      </dgm:t>
    </dgm:pt>
    <dgm:pt modelId="{219FFEB9-8011-B442-9B00-4F5F8A1EB7C8}" type="pres">
      <dgm:prSet presAssocID="{09B9B0FF-6A12-4C4D-8F8D-C1DAB60AEE2B}" presName="spacing" presStyleCnt="0"/>
      <dgm:spPr/>
    </dgm:pt>
    <dgm:pt modelId="{01815948-36F2-444F-BE5E-ED163E8CA088}" type="pres">
      <dgm:prSet presAssocID="{E7015D13-EBEE-CE42-A7A1-39B1DAC6086A}" presName="composite" presStyleCnt="0"/>
      <dgm:spPr/>
    </dgm:pt>
    <dgm:pt modelId="{2A3A1359-7C69-5F42-92AF-C5B54BA76FDE}" type="pres">
      <dgm:prSet presAssocID="{E7015D13-EBEE-CE42-A7A1-39B1DAC6086A}" presName="imgShp" presStyleLbl="fgImgPlace1" presStyleIdx="1" presStyleCnt="7"/>
      <dgm:spPr>
        <a:blipFill rotWithShape="0">
          <a:blip xmlns:r="http://schemas.openxmlformats.org/officeDocument/2006/relationships" r:embed="rId2"/>
          <a:stretch>
            <a:fillRect/>
          </a:stretch>
        </a:blipFill>
      </dgm:spPr>
    </dgm:pt>
    <dgm:pt modelId="{3289C47A-BF47-AF45-9140-E3E3753B9757}" type="pres">
      <dgm:prSet presAssocID="{E7015D13-EBEE-CE42-A7A1-39B1DAC6086A}" presName="txShp" presStyleLbl="node1" presStyleIdx="1" presStyleCnt="7">
        <dgm:presLayoutVars>
          <dgm:bulletEnabled val="1"/>
        </dgm:presLayoutVars>
      </dgm:prSet>
      <dgm:spPr/>
      <dgm:t>
        <a:bodyPr/>
        <a:lstStyle/>
        <a:p>
          <a:endParaRPr lang="en-US"/>
        </a:p>
      </dgm:t>
    </dgm:pt>
    <dgm:pt modelId="{4A94D28A-2160-3D40-A568-2E98675A3EB0}" type="pres">
      <dgm:prSet presAssocID="{E4558013-70FB-F94A-AC3F-95B96F696280}" presName="spacing" presStyleCnt="0"/>
      <dgm:spPr/>
    </dgm:pt>
    <dgm:pt modelId="{0EBCC85E-B947-6C4C-A8D3-6757CFB23E44}" type="pres">
      <dgm:prSet presAssocID="{4A407DFA-F7AD-CD4C-9149-FB582452BCB2}" presName="composite" presStyleCnt="0"/>
      <dgm:spPr/>
    </dgm:pt>
    <dgm:pt modelId="{22AECC32-3CBC-FB4D-8BC2-ACF00A3A1E09}" type="pres">
      <dgm:prSet presAssocID="{4A407DFA-F7AD-CD4C-9149-FB582452BCB2}" presName="imgShp" presStyleLbl="fgImgPlace1" presStyleIdx="2" presStyleCnt="7"/>
      <dgm:spPr>
        <a:blipFill rotWithShape="0">
          <a:blip xmlns:r="http://schemas.openxmlformats.org/officeDocument/2006/relationships" r:embed="rId3"/>
          <a:stretch>
            <a:fillRect/>
          </a:stretch>
        </a:blipFill>
      </dgm:spPr>
    </dgm:pt>
    <dgm:pt modelId="{7115C9F5-F2A7-9346-A7F2-B0E11F54799E}" type="pres">
      <dgm:prSet presAssocID="{4A407DFA-F7AD-CD4C-9149-FB582452BCB2}" presName="txShp" presStyleLbl="node1" presStyleIdx="2" presStyleCnt="7">
        <dgm:presLayoutVars>
          <dgm:bulletEnabled val="1"/>
        </dgm:presLayoutVars>
      </dgm:prSet>
      <dgm:spPr/>
      <dgm:t>
        <a:bodyPr/>
        <a:lstStyle/>
        <a:p>
          <a:endParaRPr lang="en-US"/>
        </a:p>
      </dgm:t>
    </dgm:pt>
    <dgm:pt modelId="{666744FD-8EE1-454A-97E9-6725A7C5A984}" type="pres">
      <dgm:prSet presAssocID="{763234EE-1ACA-7041-8837-5E45DECF2A1A}" presName="spacing" presStyleCnt="0"/>
      <dgm:spPr/>
    </dgm:pt>
    <dgm:pt modelId="{88F7F787-C5DB-344C-BC07-6E2469673E81}" type="pres">
      <dgm:prSet presAssocID="{71B79D70-A8C5-0B47-8126-D613D3E60E41}" presName="composite" presStyleCnt="0"/>
      <dgm:spPr/>
    </dgm:pt>
    <dgm:pt modelId="{1527DD09-9FEC-E147-A206-8921108D2A2F}" type="pres">
      <dgm:prSet presAssocID="{71B79D70-A8C5-0B47-8126-D613D3E60E41}" presName="imgShp" presStyleLbl="fgImgPlace1" presStyleIdx="3" presStyleCnt="7"/>
      <dgm:spPr>
        <a:blipFill rotWithShape="0">
          <a:blip xmlns:r="http://schemas.openxmlformats.org/officeDocument/2006/relationships" r:embed="rId4"/>
          <a:stretch>
            <a:fillRect/>
          </a:stretch>
        </a:blipFill>
      </dgm:spPr>
    </dgm:pt>
    <dgm:pt modelId="{45D293D7-1DF9-EA4B-B52D-9DB182892B5D}" type="pres">
      <dgm:prSet presAssocID="{71B79D70-A8C5-0B47-8126-D613D3E60E41}" presName="txShp" presStyleLbl="node1" presStyleIdx="3" presStyleCnt="7">
        <dgm:presLayoutVars>
          <dgm:bulletEnabled val="1"/>
        </dgm:presLayoutVars>
      </dgm:prSet>
      <dgm:spPr/>
      <dgm:t>
        <a:bodyPr/>
        <a:lstStyle/>
        <a:p>
          <a:endParaRPr lang="en-US"/>
        </a:p>
      </dgm:t>
    </dgm:pt>
    <dgm:pt modelId="{DD23FD36-90CF-134C-A678-207D04E096A5}" type="pres">
      <dgm:prSet presAssocID="{C66862DE-762B-DA43-AF78-A094FA6ECB25}" presName="spacing" presStyleCnt="0"/>
      <dgm:spPr/>
    </dgm:pt>
    <dgm:pt modelId="{6B4B8DB0-2270-C644-B6B1-DA421C639545}" type="pres">
      <dgm:prSet presAssocID="{AD697521-235C-1C41-BC6B-F05B5CA8186F}" presName="composite" presStyleCnt="0"/>
      <dgm:spPr/>
    </dgm:pt>
    <dgm:pt modelId="{77C4AEFF-829B-B342-BEC3-366A30A2153B}" type="pres">
      <dgm:prSet presAssocID="{AD697521-235C-1C41-BC6B-F05B5CA8186F}" presName="imgShp" presStyleLbl="fgImgPlace1" presStyleIdx="4" presStyleCnt="7"/>
      <dgm:spPr>
        <a:blipFill rotWithShape="0">
          <a:blip xmlns:r="http://schemas.openxmlformats.org/officeDocument/2006/relationships" r:embed="rId5"/>
          <a:stretch>
            <a:fillRect/>
          </a:stretch>
        </a:blipFill>
      </dgm:spPr>
    </dgm:pt>
    <dgm:pt modelId="{C9CA6C7B-E336-024B-9A64-2903562DC5C0}" type="pres">
      <dgm:prSet presAssocID="{AD697521-235C-1C41-BC6B-F05B5CA8186F}" presName="txShp" presStyleLbl="node1" presStyleIdx="4" presStyleCnt="7">
        <dgm:presLayoutVars>
          <dgm:bulletEnabled val="1"/>
        </dgm:presLayoutVars>
      </dgm:prSet>
      <dgm:spPr/>
      <dgm:t>
        <a:bodyPr/>
        <a:lstStyle/>
        <a:p>
          <a:endParaRPr lang="en-US"/>
        </a:p>
      </dgm:t>
    </dgm:pt>
    <dgm:pt modelId="{8C163EC6-B3C3-B741-896C-B12B512CC0FD}" type="pres">
      <dgm:prSet presAssocID="{38B8E0A8-E293-474D-A0CA-EEBBD434F3DC}" presName="spacing" presStyleCnt="0"/>
      <dgm:spPr/>
    </dgm:pt>
    <dgm:pt modelId="{074AB80A-3F2A-F24A-8D14-287B89174D77}" type="pres">
      <dgm:prSet presAssocID="{09A9DA25-0C50-2E40-9C64-653FEDB20F65}" presName="composite" presStyleCnt="0"/>
      <dgm:spPr/>
    </dgm:pt>
    <dgm:pt modelId="{7A3BB0CE-867D-DB4E-A32A-07BC0D01701B}" type="pres">
      <dgm:prSet presAssocID="{09A9DA25-0C50-2E40-9C64-653FEDB20F65}" presName="imgShp" presStyleLbl="fgImgPlace1" presStyleIdx="5" presStyleCnt="7"/>
      <dgm:spPr>
        <a:blipFill rotWithShape="0">
          <a:blip xmlns:r="http://schemas.openxmlformats.org/officeDocument/2006/relationships" r:embed="rId6"/>
          <a:stretch>
            <a:fillRect/>
          </a:stretch>
        </a:blipFill>
      </dgm:spPr>
    </dgm:pt>
    <dgm:pt modelId="{CC955FA0-58BC-A74C-BA59-602C853B99DE}" type="pres">
      <dgm:prSet presAssocID="{09A9DA25-0C50-2E40-9C64-653FEDB20F65}" presName="txShp" presStyleLbl="node1" presStyleIdx="5" presStyleCnt="7">
        <dgm:presLayoutVars>
          <dgm:bulletEnabled val="1"/>
        </dgm:presLayoutVars>
      </dgm:prSet>
      <dgm:spPr/>
      <dgm:t>
        <a:bodyPr/>
        <a:lstStyle/>
        <a:p>
          <a:endParaRPr lang="en-US"/>
        </a:p>
      </dgm:t>
    </dgm:pt>
    <dgm:pt modelId="{EBFE07C3-4A30-BF44-9E72-83425CAB52E5}" type="pres">
      <dgm:prSet presAssocID="{33279E0F-01F0-2D4F-81E8-F6F241EBE122}" presName="spacing" presStyleCnt="0"/>
      <dgm:spPr/>
    </dgm:pt>
    <dgm:pt modelId="{118E5837-93A9-CC47-9B2A-61EE36553085}" type="pres">
      <dgm:prSet presAssocID="{A6907743-4C01-6148-B251-87C6B7D91F15}" presName="composite" presStyleCnt="0"/>
      <dgm:spPr/>
    </dgm:pt>
    <dgm:pt modelId="{F746C21C-7054-AA4F-A35E-B36BBEECBBAC}" type="pres">
      <dgm:prSet presAssocID="{A6907743-4C01-6148-B251-87C6B7D91F15}" presName="imgShp" presStyleLbl="fgImgPlace1" presStyleIdx="6" presStyleCnt="7"/>
      <dgm:spPr>
        <a:blipFill rotWithShape="0">
          <a:blip xmlns:r="http://schemas.openxmlformats.org/officeDocument/2006/relationships" r:embed="rId7"/>
          <a:stretch>
            <a:fillRect/>
          </a:stretch>
        </a:blipFill>
      </dgm:spPr>
    </dgm:pt>
    <dgm:pt modelId="{C5F7B5A3-482E-5F46-B55F-AC9DC677751D}" type="pres">
      <dgm:prSet presAssocID="{A6907743-4C01-6148-B251-87C6B7D91F15}" presName="txShp" presStyleLbl="node1" presStyleIdx="6" presStyleCnt="7">
        <dgm:presLayoutVars>
          <dgm:bulletEnabled val="1"/>
        </dgm:presLayoutVars>
      </dgm:prSet>
      <dgm:spPr/>
      <dgm:t>
        <a:bodyPr/>
        <a:lstStyle/>
        <a:p>
          <a:endParaRPr lang="en-US"/>
        </a:p>
      </dgm:t>
    </dgm:pt>
  </dgm:ptLst>
  <dgm:cxnLst>
    <dgm:cxn modelId="{5B092B30-48A8-D546-A28B-CBE694614359}" type="presOf" srcId="{8DA55DC9-3EBE-D34D-A228-2D3642A8EFDD}" destId="{9B262B9D-F91F-884E-89D8-A49CFA755B1A}" srcOrd="0" destOrd="0" presId="urn:microsoft.com/office/officeart/2005/8/layout/vList3#1"/>
    <dgm:cxn modelId="{051B59F1-2EE4-4D4D-A7CD-2F9EB34F0C95}" srcId="{8DA55DC9-3EBE-D34D-A228-2D3642A8EFDD}" destId="{09A9DA25-0C50-2E40-9C64-653FEDB20F65}" srcOrd="5" destOrd="0" parTransId="{448C0769-85A9-C94A-9240-47B8C8C7BAC2}" sibTransId="{33279E0F-01F0-2D4F-81E8-F6F241EBE122}"/>
    <dgm:cxn modelId="{E32459B2-2A54-6A43-9771-BEDA6BEAF475}" srcId="{8DA55DC9-3EBE-D34D-A228-2D3642A8EFDD}" destId="{A6907743-4C01-6148-B251-87C6B7D91F15}" srcOrd="6" destOrd="0" parTransId="{91995D29-6462-0447-8768-659E7362337A}" sibTransId="{A54189C0-F7E6-8940-9638-2C3AB3950EC8}"/>
    <dgm:cxn modelId="{E81EEF70-2422-1E42-BD97-C16CFCE594B4}" srcId="{8DA55DC9-3EBE-D34D-A228-2D3642A8EFDD}" destId="{71B79D70-A8C5-0B47-8126-D613D3E60E41}" srcOrd="3" destOrd="0" parTransId="{17077B1A-F175-4748-9192-D56807B8060B}" sibTransId="{C66862DE-762B-DA43-AF78-A094FA6ECB25}"/>
    <dgm:cxn modelId="{EF624723-0B22-874C-8AB5-C0CD88D37DFF}" srcId="{8DA55DC9-3EBE-D34D-A228-2D3642A8EFDD}" destId="{4A407DFA-F7AD-CD4C-9149-FB582452BCB2}" srcOrd="2" destOrd="0" parTransId="{B47FC879-3BDF-F242-BFA8-2B594243351E}" sibTransId="{763234EE-1ACA-7041-8837-5E45DECF2A1A}"/>
    <dgm:cxn modelId="{D0ECD6FD-EA05-9643-BD7F-FACE3C0A7029}" type="presOf" srcId="{71B79D70-A8C5-0B47-8126-D613D3E60E41}" destId="{45D293D7-1DF9-EA4B-B52D-9DB182892B5D}" srcOrd="0" destOrd="0" presId="urn:microsoft.com/office/officeart/2005/8/layout/vList3#1"/>
    <dgm:cxn modelId="{0B5F23C0-C038-3C4B-8BDC-399039D051EF}" srcId="{8DA55DC9-3EBE-D34D-A228-2D3642A8EFDD}" destId="{CC4DAC3F-892B-574B-BE4A-3C84E5A6D03A}" srcOrd="0" destOrd="0" parTransId="{74479A1B-79FF-9A45-AB24-5E095B2B47B2}" sibTransId="{09B9B0FF-6A12-4C4D-8F8D-C1DAB60AEE2B}"/>
    <dgm:cxn modelId="{300E38A7-911F-874A-8A46-A4D42A2BD565}" type="presOf" srcId="{E7015D13-EBEE-CE42-A7A1-39B1DAC6086A}" destId="{3289C47A-BF47-AF45-9140-E3E3753B9757}" srcOrd="0" destOrd="0" presId="urn:microsoft.com/office/officeart/2005/8/layout/vList3#1"/>
    <dgm:cxn modelId="{0321A57C-E7F8-3740-95B9-E8BF45C2E5A9}" srcId="{8DA55DC9-3EBE-D34D-A228-2D3642A8EFDD}" destId="{E7015D13-EBEE-CE42-A7A1-39B1DAC6086A}" srcOrd="1" destOrd="0" parTransId="{752781E8-ED85-2047-9DAF-603068128591}" sibTransId="{E4558013-70FB-F94A-AC3F-95B96F696280}"/>
    <dgm:cxn modelId="{52BC658B-9162-9548-BB5F-656870540C3D}" type="presOf" srcId="{CC4DAC3F-892B-574B-BE4A-3C84E5A6D03A}" destId="{89D22E24-0CB8-A746-87D6-316B2C4F2D09}" srcOrd="0" destOrd="0" presId="urn:microsoft.com/office/officeart/2005/8/layout/vList3#1"/>
    <dgm:cxn modelId="{6012185B-0FF3-FD42-B5EB-353B686FEECE}" type="presOf" srcId="{09A9DA25-0C50-2E40-9C64-653FEDB20F65}" destId="{CC955FA0-58BC-A74C-BA59-602C853B99DE}" srcOrd="0" destOrd="0" presId="urn:microsoft.com/office/officeart/2005/8/layout/vList3#1"/>
    <dgm:cxn modelId="{4541EC6F-B349-F24F-BE4B-381BB92DB591}" type="presOf" srcId="{A6907743-4C01-6148-B251-87C6B7D91F15}" destId="{C5F7B5A3-482E-5F46-B55F-AC9DC677751D}" srcOrd="0" destOrd="0" presId="urn:microsoft.com/office/officeart/2005/8/layout/vList3#1"/>
    <dgm:cxn modelId="{8129C762-EAE1-8945-ABE6-9DCD648C5CB3}" srcId="{8DA55DC9-3EBE-D34D-A228-2D3642A8EFDD}" destId="{AD697521-235C-1C41-BC6B-F05B5CA8186F}" srcOrd="4" destOrd="0" parTransId="{9CEDB38B-EA8F-DF43-9367-2675F2B17B10}" sibTransId="{38B8E0A8-E293-474D-A0CA-EEBBD434F3DC}"/>
    <dgm:cxn modelId="{B01D2E2F-BE83-4A4D-A63C-DA4B5E660EC1}" type="presOf" srcId="{4A407DFA-F7AD-CD4C-9149-FB582452BCB2}" destId="{7115C9F5-F2A7-9346-A7F2-B0E11F54799E}" srcOrd="0" destOrd="0" presId="urn:microsoft.com/office/officeart/2005/8/layout/vList3#1"/>
    <dgm:cxn modelId="{50C6607D-1B5C-9F4A-98D3-31939200C111}" type="presOf" srcId="{AD697521-235C-1C41-BC6B-F05B5CA8186F}" destId="{C9CA6C7B-E336-024B-9A64-2903562DC5C0}" srcOrd="0" destOrd="0" presId="urn:microsoft.com/office/officeart/2005/8/layout/vList3#1"/>
    <dgm:cxn modelId="{84446793-A70D-D14C-A1FB-1063DC1AC65F}" type="presParOf" srcId="{9B262B9D-F91F-884E-89D8-A49CFA755B1A}" destId="{5B01A5BF-7B3E-594B-AA17-7AEC862ED6A5}" srcOrd="0" destOrd="0" presId="urn:microsoft.com/office/officeart/2005/8/layout/vList3#1"/>
    <dgm:cxn modelId="{E99269B9-BE48-6743-BAF4-9819367B14F1}" type="presParOf" srcId="{5B01A5BF-7B3E-594B-AA17-7AEC862ED6A5}" destId="{649F48D9-84BC-EA4A-A94C-E1FBBC28E3BB}" srcOrd="0" destOrd="0" presId="urn:microsoft.com/office/officeart/2005/8/layout/vList3#1"/>
    <dgm:cxn modelId="{0237D268-CEB3-074B-9BDE-F78840D5BB21}" type="presParOf" srcId="{5B01A5BF-7B3E-594B-AA17-7AEC862ED6A5}" destId="{89D22E24-0CB8-A746-87D6-316B2C4F2D09}" srcOrd="1" destOrd="0" presId="urn:microsoft.com/office/officeart/2005/8/layout/vList3#1"/>
    <dgm:cxn modelId="{0B7C5850-5E48-C545-96C3-9FB8DAE0ADD4}" type="presParOf" srcId="{9B262B9D-F91F-884E-89D8-A49CFA755B1A}" destId="{219FFEB9-8011-B442-9B00-4F5F8A1EB7C8}" srcOrd="1" destOrd="0" presId="urn:microsoft.com/office/officeart/2005/8/layout/vList3#1"/>
    <dgm:cxn modelId="{CC64CC41-EEC7-8F4F-84D1-13A21632A2CB}" type="presParOf" srcId="{9B262B9D-F91F-884E-89D8-A49CFA755B1A}" destId="{01815948-36F2-444F-BE5E-ED163E8CA088}" srcOrd="2" destOrd="0" presId="urn:microsoft.com/office/officeart/2005/8/layout/vList3#1"/>
    <dgm:cxn modelId="{3882A698-C339-5F4D-B932-47AE7A8DE38A}" type="presParOf" srcId="{01815948-36F2-444F-BE5E-ED163E8CA088}" destId="{2A3A1359-7C69-5F42-92AF-C5B54BA76FDE}" srcOrd="0" destOrd="0" presId="urn:microsoft.com/office/officeart/2005/8/layout/vList3#1"/>
    <dgm:cxn modelId="{46CE2400-E80D-B34A-83AF-DE9B4BF8B7B9}" type="presParOf" srcId="{01815948-36F2-444F-BE5E-ED163E8CA088}" destId="{3289C47A-BF47-AF45-9140-E3E3753B9757}" srcOrd="1" destOrd="0" presId="urn:microsoft.com/office/officeart/2005/8/layout/vList3#1"/>
    <dgm:cxn modelId="{264E646A-5806-C14D-9293-9A55ED2D5CCC}" type="presParOf" srcId="{9B262B9D-F91F-884E-89D8-A49CFA755B1A}" destId="{4A94D28A-2160-3D40-A568-2E98675A3EB0}" srcOrd="3" destOrd="0" presId="urn:microsoft.com/office/officeart/2005/8/layout/vList3#1"/>
    <dgm:cxn modelId="{DE780806-DC2F-3E4A-A89B-88E4CBCA96A0}" type="presParOf" srcId="{9B262B9D-F91F-884E-89D8-A49CFA755B1A}" destId="{0EBCC85E-B947-6C4C-A8D3-6757CFB23E44}" srcOrd="4" destOrd="0" presId="urn:microsoft.com/office/officeart/2005/8/layout/vList3#1"/>
    <dgm:cxn modelId="{A7A4B9CE-356A-BB49-93D1-04A50C0178BF}" type="presParOf" srcId="{0EBCC85E-B947-6C4C-A8D3-6757CFB23E44}" destId="{22AECC32-3CBC-FB4D-8BC2-ACF00A3A1E09}" srcOrd="0" destOrd="0" presId="urn:microsoft.com/office/officeart/2005/8/layout/vList3#1"/>
    <dgm:cxn modelId="{5910935E-53CF-564C-BD69-A8973A5D183B}" type="presParOf" srcId="{0EBCC85E-B947-6C4C-A8D3-6757CFB23E44}" destId="{7115C9F5-F2A7-9346-A7F2-B0E11F54799E}" srcOrd="1" destOrd="0" presId="urn:microsoft.com/office/officeart/2005/8/layout/vList3#1"/>
    <dgm:cxn modelId="{72DAD38C-FB6C-3C49-BBA4-902F62B60CD7}" type="presParOf" srcId="{9B262B9D-F91F-884E-89D8-A49CFA755B1A}" destId="{666744FD-8EE1-454A-97E9-6725A7C5A984}" srcOrd="5" destOrd="0" presId="urn:microsoft.com/office/officeart/2005/8/layout/vList3#1"/>
    <dgm:cxn modelId="{6B215417-7310-E044-9322-30832F2E5D86}" type="presParOf" srcId="{9B262B9D-F91F-884E-89D8-A49CFA755B1A}" destId="{88F7F787-C5DB-344C-BC07-6E2469673E81}" srcOrd="6" destOrd="0" presId="urn:microsoft.com/office/officeart/2005/8/layout/vList3#1"/>
    <dgm:cxn modelId="{33DD007C-84FB-1A44-B761-D538E79BC13D}" type="presParOf" srcId="{88F7F787-C5DB-344C-BC07-6E2469673E81}" destId="{1527DD09-9FEC-E147-A206-8921108D2A2F}" srcOrd="0" destOrd="0" presId="urn:microsoft.com/office/officeart/2005/8/layout/vList3#1"/>
    <dgm:cxn modelId="{851BE7EE-9D78-D547-80A4-CF25D11FE329}" type="presParOf" srcId="{88F7F787-C5DB-344C-BC07-6E2469673E81}" destId="{45D293D7-1DF9-EA4B-B52D-9DB182892B5D}" srcOrd="1" destOrd="0" presId="urn:microsoft.com/office/officeart/2005/8/layout/vList3#1"/>
    <dgm:cxn modelId="{29C3E5DB-981B-8141-B712-F83DF0CED773}" type="presParOf" srcId="{9B262B9D-F91F-884E-89D8-A49CFA755B1A}" destId="{DD23FD36-90CF-134C-A678-207D04E096A5}" srcOrd="7" destOrd="0" presId="urn:microsoft.com/office/officeart/2005/8/layout/vList3#1"/>
    <dgm:cxn modelId="{D6F2D49F-8ABB-D347-A92A-584A8ACD7546}" type="presParOf" srcId="{9B262B9D-F91F-884E-89D8-A49CFA755B1A}" destId="{6B4B8DB0-2270-C644-B6B1-DA421C639545}" srcOrd="8" destOrd="0" presId="urn:microsoft.com/office/officeart/2005/8/layout/vList3#1"/>
    <dgm:cxn modelId="{CA0691BD-6867-8D41-8AEA-BE857669B566}" type="presParOf" srcId="{6B4B8DB0-2270-C644-B6B1-DA421C639545}" destId="{77C4AEFF-829B-B342-BEC3-366A30A2153B}" srcOrd="0" destOrd="0" presId="urn:microsoft.com/office/officeart/2005/8/layout/vList3#1"/>
    <dgm:cxn modelId="{D7ACAC68-84B2-6A46-9833-EC7D83C47D9B}" type="presParOf" srcId="{6B4B8DB0-2270-C644-B6B1-DA421C639545}" destId="{C9CA6C7B-E336-024B-9A64-2903562DC5C0}" srcOrd="1" destOrd="0" presId="urn:microsoft.com/office/officeart/2005/8/layout/vList3#1"/>
    <dgm:cxn modelId="{39F4A57B-6759-5247-BA18-65714103ABEF}" type="presParOf" srcId="{9B262B9D-F91F-884E-89D8-A49CFA755B1A}" destId="{8C163EC6-B3C3-B741-896C-B12B512CC0FD}" srcOrd="9" destOrd="0" presId="urn:microsoft.com/office/officeart/2005/8/layout/vList3#1"/>
    <dgm:cxn modelId="{4E0E1F4B-396D-7149-826A-A69A285BAD45}" type="presParOf" srcId="{9B262B9D-F91F-884E-89D8-A49CFA755B1A}" destId="{074AB80A-3F2A-F24A-8D14-287B89174D77}" srcOrd="10" destOrd="0" presId="urn:microsoft.com/office/officeart/2005/8/layout/vList3#1"/>
    <dgm:cxn modelId="{F6FA8648-EF8E-5340-86CA-E8EB95D5CF0E}" type="presParOf" srcId="{074AB80A-3F2A-F24A-8D14-287B89174D77}" destId="{7A3BB0CE-867D-DB4E-A32A-07BC0D01701B}" srcOrd="0" destOrd="0" presId="urn:microsoft.com/office/officeart/2005/8/layout/vList3#1"/>
    <dgm:cxn modelId="{A6DA35BE-E704-504E-8E2B-FDE3B153FC8C}" type="presParOf" srcId="{074AB80A-3F2A-F24A-8D14-287B89174D77}" destId="{CC955FA0-58BC-A74C-BA59-602C853B99DE}" srcOrd="1" destOrd="0" presId="urn:microsoft.com/office/officeart/2005/8/layout/vList3#1"/>
    <dgm:cxn modelId="{5E6906DA-B2F4-BB49-A859-F0713B6C92AD}" type="presParOf" srcId="{9B262B9D-F91F-884E-89D8-A49CFA755B1A}" destId="{EBFE07C3-4A30-BF44-9E72-83425CAB52E5}" srcOrd="11" destOrd="0" presId="urn:microsoft.com/office/officeart/2005/8/layout/vList3#1"/>
    <dgm:cxn modelId="{B234F855-99B0-0443-8A58-46EFECC23F96}" type="presParOf" srcId="{9B262B9D-F91F-884E-89D8-A49CFA755B1A}" destId="{118E5837-93A9-CC47-9B2A-61EE36553085}" srcOrd="12" destOrd="0" presId="urn:microsoft.com/office/officeart/2005/8/layout/vList3#1"/>
    <dgm:cxn modelId="{E1A9B6B8-95CE-9C47-BF19-92D28CF4554E}" type="presParOf" srcId="{118E5837-93A9-CC47-9B2A-61EE36553085}" destId="{F746C21C-7054-AA4F-A35E-B36BBEECBBAC}" srcOrd="0" destOrd="0" presId="urn:microsoft.com/office/officeart/2005/8/layout/vList3#1"/>
    <dgm:cxn modelId="{7C24E118-F33F-5848-B0FA-4E8DB7693724}" type="presParOf" srcId="{118E5837-93A9-CC47-9B2A-61EE36553085}" destId="{C5F7B5A3-482E-5F46-B55F-AC9DC677751D}"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EA2F0-5367-5347-8987-5593ECB57412}"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95493315-7268-454A-8ED6-F1908891E7DF}">
      <dgm:prSet phldrT="[Text]"/>
      <dgm:spPr/>
      <dgm:t>
        <a:bodyPr/>
        <a:lstStyle/>
        <a:p>
          <a:r>
            <a:rPr lang="en-US" dirty="0" smtClean="0"/>
            <a:t>Section I: </a:t>
          </a:r>
          <a:br>
            <a:rPr lang="en-US" dirty="0" smtClean="0"/>
          </a:br>
          <a:r>
            <a:rPr lang="en-US" b="1" dirty="0" smtClean="0"/>
            <a:t>Enterprise Transformation/Leadership</a:t>
          </a:r>
          <a:endParaRPr lang="en-US" b="1" dirty="0"/>
        </a:p>
      </dgm:t>
    </dgm:pt>
    <dgm:pt modelId="{279ED745-BB71-0E4A-BD1A-D9601575AC6F}" type="parTrans" cxnId="{E0D10E48-ABA4-274E-871B-05CCFDE5A8FA}">
      <dgm:prSet/>
      <dgm:spPr/>
      <dgm:t>
        <a:bodyPr/>
        <a:lstStyle/>
        <a:p>
          <a:endParaRPr lang="en-US"/>
        </a:p>
      </dgm:t>
    </dgm:pt>
    <dgm:pt modelId="{F9267AA3-65CE-0742-B942-570EF6063F76}" type="sibTrans" cxnId="{E0D10E48-ABA4-274E-871B-05CCFDE5A8FA}">
      <dgm:prSet/>
      <dgm:spPr/>
      <dgm:t>
        <a:bodyPr/>
        <a:lstStyle/>
        <a:p>
          <a:endParaRPr lang="en-US"/>
        </a:p>
      </dgm:t>
    </dgm:pt>
    <dgm:pt modelId="{4C96646E-8192-464A-9B9F-5688FD8DEDA4}">
      <dgm:prSet phldrT="[Text]"/>
      <dgm:spPr/>
      <dgm:t>
        <a:bodyPr/>
        <a:lstStyle/>
        <a:p>
          <a:r>
            <a:rPr lang="en-US" dirty="0" smtClean="0"/>
            <a:t>Focus on enterprise practices and processes developed and maintained by leadership to achieve enterprise transformation</a:t>
          </a:r>
          <a:endParaRPr lang="en-US" dirty="0"/>
        </a:p>
      </dgm:t>
    </dgm:pt>
    <dgm:pt modelId="{C4A76912-6D3B-4F48-A175-C4787A614787}" type="parTrans" cxnId="{C4CA8417-A187-7245-9B52-268BDC4A4FBC}">
      <dgm:prSet/>
      <dgm:spPr/>
      <dgm:t>
        <a:bodyPr/>
        <a:lstStyle/>
        <a:p>
          <a:endParaRPr lang="en-US"/>
        </a:p>
      </dgm:t>
    </dgm:pt>
    <dgm:pt modelId="{9D406ADB-D875-9147-890F-937908FA02FD}" type="sibTrans" cxnId="{C4CA8417-A187-7245-9B52-268BDC4A4FBC}">
      <dgm:prSet/>
      <dgm:spPr/>
      <dgm:t>
        <a:bodyPr/>
        <a:lstStyle/>
        <a:p>
          <a:endParaRPr lang="en-US"/>
        </a:p>
      </dgm:t>
    </dgm:pt>
    <dgm:pt modelId="{1B877DAF-BC7E-BC44-8824-B5CDE3024794}">
      <dgm:prSet phldrT="[Text]"/>
      <dgm:spPr/>
      <dgm:t>
        <a:bodyPr/>
        <a:lstStyle/>
        <a:p>
          <a:r>
            <a:rPr lang="en-US" dirty="0" smtClean="0"/>
            <a:t>Section II: </a:t>
          </a:r>
          <a:br>
            <a:rPr lang="en-US" dirty="0" smtClean="0"/>
          </a:br>
          <a:r>
            <a:rPr lang="en-US" b="1" dirty="0" smtClean="0"/>
            <a:t>Lifecycle Processes</a:t>
          </a:r>
          <a:endParaRPr lang="en-US" b="1" dirty="0"/>
        </a:p>
      </dgm:t>
    </dgm:pt>
    <dgm:pt modelId="{BD86D578-3710-9E43-9079-83D06BF5AC5B}" type="parTrans" cxnId="{DF4FD5B0-9234-4A45-8FEE-8850C0DA2DC8}">
      <dgm:prSet/>
      <dgm:spPr/>
      <dgm:t>
        <a:bodyPr/>
        <a:lstStyle/>
        <a:p>
          <a:endParaRPr lang="en-US"/>
        </a:p>
      </dgm:t>
    </dgm:pt>
    <dgm:pt modelId="{42FFDE1F-CD2C-2B47-88C1-22218F1070E6}" type="sibTrans" cxnId="{DF4FD5B0-9234-4A45-8FEE-8850C0DA2DC8}">
      <dgm:prSet/>
      <dgm:spPr/>
      <dgm:t>
        <a:bodyPr/>
        <a:lstStyle/>
        <a:p>
          <a:endParaRPr lang="en-US"/>
        </a:p>
      </dgm:t>
    </dgm:pt>
    <dgm:pt modelId="{DB4AA62D-3DD1-694A-A52A-64BCA49407DC}">
      <dgm:prSet phldrT="[Text]"/>
      <dgm:spPr/>
      <dgm:t>
        <a:bodyPr/>
        <a:lstStyle/>
        <a:p>
          <a:r>
            <a:rPr lang="en-US" dirty="0" smtClean="0"/>
            <a:t>Focus on processes that define the product lifecycle and result in value delivery to customer and other stakeholders</a:t>
          </a:r>
          <a:endParaRPr lang="en-US" dirty="0"/>
        </a:p>
      </dgm:t>
    </dgm:pt>
    <dgm:pt modelId="{CE0355FF-B970-2B48-9FB0-2FF696161B0B}" type="parTrans" cxnId="{0255C9E3-9770-4649-9057-0469070B64B1}">
      <dgm:prSet/>
      <dgm:spPr/>
      <dgm:t>
        <a:bodyPr/>
        <a:lstStyle/>
        <a:p>
          <a:endParaRPr lang="en-US"/>
        </a:p>
      </dgm:t>
    </dgm:pt>
    <dgm:pt modelId="{28D5FD50-A9ED-AE4F-A653-DEC7F94B0A9F}" type="sibTrans" cxnId="{0255C9E3-9770-4649-9057-0469070B64B1}">
      <dgm:prSet/>
      <dgm:spPr/>
      <dgm:t>
        <a:bodyPr/>
        <a:lstStyle/>
        <a:p>
          <a:endParaRPr lang="en-US"/>
        </a:p>
      </dgm:t>
    </dgm:pt>
    <dgm:pt modelId="{7227435A-3645-D547-89EE-E13DEC2FC666}">
      <dgm:prSet phldrT="[Text]"/>
      <dgm:spPr/>
      <dgm:t>
        <a:bodyPr/>
        <a:lstStyle/>
        <a:p>
          <a:r>
            <a:rPr lang="en-US" dirty="0" smtClean="0"/>
            <a:t>Section III:</a:t>
          </a:r>
          <a:br>
            <a:rPr lang="en-US" dirty="0" smtClean="0"/>
          </a:br>
          <a:r>
            <a:rPr lang="en-US" b="1" dirty="0" smtClean="0"/>
            <a:t>Enabling Infrastructure</a:t>
          </a:r>
          <a:endParaRPr lang="en-US" b="1" dirty="0"/>
        </a:p>
      </dgm:t>
    </dgm:pt>
    <dgm:pt modelId="{1ABD5077-14CF-7F43-B970-1C2497E865AD}" type="parTrans" cxnId="{E036C7D5-E09D-9B49-A183-6ADE57C28915}">
      <dgm:prSet/>
      <dgm:spPr/>
      <dgm:t>
        <a:bodyPr/>
        <a:lstStyle/>
        <a:p>
          <a:endParaRPr lang="en-US"/>
        </a:p>
      </dgm:t>
    </dgm:pt>
    <dgm:pt modelId="{8DA37FA3-12B9-5D4D-B2AE-C5C7A448C2CB}" type="sibTrans" cxnId="{E036C7D5-E09D-9B49-A183-6ADE57C28915}">
      <dgm:prSet/>
      <dgm:spPr/>
      <dgm:t>
        <a:bodyPr/>
        <a:lstStyle/>
        <a:p>
          <a:endParaRPr lang="en-US"/>
        </a:p>
      </dgm:t>
    </dgm:pt>
    <dgm:pt modelId="{5493FCB9-C925-484F-86C4-885DCF54FF0D}">
      <dgm:prSet phldrT="[Text]"/>
      <dgm:spPr/>
      <dgm:t>
        <a:bodyPr/>
        <a:lstStyle/>
        <a:p>
          <a:r>
            <a:rPr lang="en-US" dirty="0" smtClean="0"/>
            <a:t>Focus on enabling processes that provide supporting services to other organizational units whom they serve as internal customers</a:t>
          </a:r>
          <a:endParaRPr lang="en-US" dirty="0"/>
        </a:p>
      </dgm:t>
    </dgm:pt>
    <dgm:pt modelId="{D748F649-B66D-0849-9639-68CC7027175B}" type="parTrans" cxnId="{AC18EED5-0585-6D4D-90B4-44093C1BD64E}">
      <dgm:prSet/>
      <dgm:spPr/>
      <dgm:t>
        <a:bodyPr/>
        <a:lstStyle/>
        <a:p>
          <a:endParaRPr lang="en-US"/>
        </a:p>
      </dgm:t>
    </dgm:pt>
    <dgm:pt modelId="{3AD46DB9-F740-7F4B-8A7E-A14CEF94DFDB}" type="sibTrans" cxnId="{AC18EED5-0585-6D4D-90B4-44093C1BD64E}">
      <dgm:prSet/>
      <dgm:spPr/>
      <dgm:t>
        <a:bodyPr/>
        <a:lstStyle/>
        <a:p>
          <a:endParaRPr lang="en-US"/>
        </a:p>
      </dgm:t>
    </dgm:pt>
    <dgm:pt modelId="{A1ABFCC9-E264-EE4B-A3F7-F0AB242B13CC}" type="pres">
      <dgm:prSet presAssocID="{1BDEA2F0-5367-5347-8987-5593ECB57412}" presName="Name0" presStyleCnt="0">
        <dgm:presLayoutVars>
          <dgm:dir/>
          <dgm:animLvl val="lvl"/>
          <dgm:resizeHandles val="exact"/>
        </dgm:presLayoutVars>
      </dgm:prSet>
      <dgm:spPr/>
      <dgm:t>
        <a:bodyPr/>
        <a:lstStyle/>
        <a:p>
          <a:endParaRPr lang="en-US"/>
        </a:p>
      </dgm:t>
    </dgm:pt>
    <dgm:pt modelId="{58E35122-6B9C-F543-9A27-D1FA611E2EFC}" type="pres">
      <dgm:prSet presAssocID="{95493315-7268-454A-8ED6-F1908891E7DF}" presName="linNode" presStyleCnt="0"/>
      <dgm:spPr/>
    </dgm:pt>
    <dgm:pt modelId="{956AB9B7-F718-6541-880C-DE0E285E1BD2}" type="pres">
      <dgm:prSet presAssocID="{95493315-7268-454A-8ED6-F1908891E7DF}" presName="parentText" presStyleLbl="node1" presStyleIdx="0" presStyleCnt="3">
        <dgm:presLayoutVars>
          <dgm:chMax val="1"/>
          <dgm:bulletEnabled val="1"/>
        </dgm:presLayoutVars>
      </dgm:prSet>
      <dgm:spPr/>
      <dgm:t>
        <a:bodyPr/>
        <a:lstStyle/>
        <a:p>
          <a:endParaRPr lang="en-US"/>
        </a:p>
      </dgm:t>
    </dgm:pt>
    <dgm:pt modelId="{05886EEA-019F-AD4B-BCBE-718C5CA40F57}" type="pres">
      <dgm:prSet presAssocID="{95493315-7268-454A-8ED6-F1908891E7DF}" presName="descendantText" presStyleLbl="alignAccFollowNode1" presStyleIdx="0" presStyleCnt="3">
        <dgm:presLayoutVars>
          <dgm:bulletEnabled val="1"/>
        </dgm:presLayoutVars>
      </dgm:prSet>
      <dgm:spPr/>
      <dgm:t>
        <a:bodyPr/>
        <a:lstStyle/>
        <a:p>
          <a:endParaRPr lang="en-US"/>
        </a:p>
      </dgm:t>
    </dgm:pt>
    <dgm:pt modelId="{0D64F4F9-ABE5-604B-9257-1BBE2174CA64}" type="pres">
      <dgm:prSet presAssocID="{F9267AA3-65CE-0742-B942-570EF6063F76}" presName="sp" presStyleCnt="0"/>
      <dgm:spPr/>
    </dgm:pt>
    <dgm:pt modelId="{4E3E859A-9F98-1C40-9E7A-3832B12DD2FD}" type="pres">
      <dgm:prSet presAssocID="{1B877DAF-BC7E-BC44-8824-B5CDE3024794}" presName="linNode" presStyleCnt="0"/>
      <dgm:spPr/>
    </dgm:pt>
    <dgm:pt modelId="{69BB53B0-FFC5-B64D-A050-0FC1B60C569B}" type="pres">
      <dgm:prSet presAssocID="{1B877DAF-BC7E-BC44-8824-B5CDE3024794}" presName="parentText" presStyleLbl="node1" presStyleIdx="1" presStyleCnt="3">
        <dgm:presLayoutVars>
          <dgm:chMax val="1"/>
          <dgm:bulletEnabled val="1"/>
        </dgm:presLayoutVars>
      </dgm:prSet>
      <dgm:spPr/>
      <dgm:t>
        <a:bodyPr/>
        <a:lstStyle/>
        <a:p>
          <a:endParaRPr lang="en-US"/>
        </a:p>
      </dgm:t>
    </dgm:pt>
    <dgm:pt modelId="{67EC3F42-0B9B-1045-9BB0-B1EDBC2EABC4}" type="pres">
      <dgm:prSet presAssocID="{1B877DAF-BC7E-BC44-8824-B5CDE3024794}" presName="descendantText" presStyleLbl="alignAccFollowNode1" presStyleIdx="1" presStyleCnt="3">
        <dgm:presLayoutVars>
          <dgm:bulletEnabled val="1"/>
        </dgm:presLayoutVars>
      </dgm:prSet>
      <dgm:spPr/>
      <dgm:t>
        <a:bodyPr/>
        <a:lstStyle/>
        <a:p>
          <a:endParaRPr lang="en-US"/>
        </a:p>
      </dgm:t>
    </dgm:pt>
    <dgm:pt modelId="{4B1F7ED8-3FAE-674E-80B6-2A76DD77EF0E}" type="pres">
      <dgm:prSet presAssocID="{42FFDE1F-CD2C-2B47-88C1-22218F1070E6}" presName="sp" presStyleCnt="0"/>
      <dgm:spPr/>
    </dgm:pt>
    <dgm:pt modelId="{E5A62B89-F664-0043-BF25-8112CA7AE06E}" type="pres">
      <dgm:prSet presAssocID="{7227435A-3645-D547-89EE-E13DEC2FC666}" presName="linNode" presStyleCnt="0"/>
      <dgm:spPr/>
    </dgm:pt>
    <dgm:pt modelId="{4F95BBE4-7D6D-D54C-AF06-65E9CA1EC2B2}" type="pres">
      <dgm:prSet presAssocID="{7227435A-3645-D547-89EE-E13DEC2FC666}" presName="parentText" presStyleLbl="node1" presStyleIdx="2" presStyleCnt="3">
        <dgm:presLayoutVars>
          <dgm:chMax val="1"/>
          <dgm:bulletEnabled val="1"/>
        </dgm:presLayoutVars>
      </dgm:prSet>
      <dgm:spPr/>
      <dgm:t>
        <a:bodyPr/>
        <a:lstStyle/>
        <a:p>
          <a:endParaRPr lang="en-US"/>
        </a:p>
      </dgm:t>
    </dgm:pt>
    <dgm:pt modelId="{749039DA-669E-1043-B5F6-0CA2CC789F22}" type="pres">
      <dgm:prSet presAssocID="{7227435A-3645-D547-89EE-E13DEC2FC666}" presName="descendantText" presStyleLbl="alignAccFollowNode1" presStyleIdx="2" presStyleCnt="3">
        <dgm:presLayoutVars>
          <dgm:bulletEnabled val="1"/>
        </dgm:presLayoutVars>
      </dgm:prSet>
      <dgm:spPr/>
      <dgm:t>
        <a:bodyPr/>
        <a:lstStyle/>
        <a:p>
          <a:endParaRPr lang="en-US"/>
        </a:p>
      </dgm:t>
    </dgm:pt>
  </dgm:ptLst>
  <dgm:cxnLst>
    <dgm:cxn modelId="{40F9E7ED-238E-6B44-B188-37D8E159059C}" type="presOf" srcId="{5493FCB9-C925-484F-86C4-885DCF54FF0D}" destId="{749039DA-669E-1043-B5F6-0CA2CC789F22}" srcOrd="0" destOrd="0" presId="urn:microsoft.com/office/officeart/2005/8/layout/vList5"/>
    <dgm:cxn modelId="{E036C7D5-E09D-9B49-A183-6ADE57C28915}" srcId="{1BDEA2F0-5367-5347-8987-5593ECB57412}" destId="{7227435A-3645-D547-89EE-E13DEC2FC666}" srcOrd="2" destOrd="0" parTransId="{1ABD5077-14CF-7F43-B970-1C2497E865AD}" sibTransId="{8DA37FA3-12B9-5D4D-B2AE-C5C7A448C2CB}"/>
    <dgm:cxn modelId="{DF4FD5B0-9234-4A45-8FEE-8850C0DA2DC8}" srcId="{1BDEA2F0-5367-5347-8987-5593ECB57412}" destId="{1B877DAF-BC7E-BC44-8824-B5CDE3024794}" srcOrd="1" destOrd="0" parTransId="{BD86D578-3710-9E43-9079-83D06BF5AC5B}" sibTransId="{42FFDE1F-CD2C-2B47-88C1-22218F1070E6}"/>
    <dgm:cxn modelId="{AC18EED5-0585-6D4D-90B4-44093C1BD64E}" srcId="{7227435A-3645-D547-89EE-E13DEC2FC666}" destId="{5493FCB9-C925-484F-86C4-885DCF54FF0D}" srcOrd="0" destOrd="0" parTransId="{D748F649-B66D-0849-9639-68CC7027175B}" sibTransId="{3AD46DB9-F740-7F4B-8A7E-A14CEF94DFDB}"/>
    <dgm:cxn modelId="{F7620B6D-DA50-D14E-B34B-7096637D4825}" type="presOf" srcId="{1B877DAF-BC7E-BC44-8824-B5CDE3024794}" destId="{69BB53B0-FFC5-B64D-A050-0FC1B60C569B}" srcOrd="0" destOrd="0" presId="urn:microsoft.com/office/officeart/2005/8/layout/vList5"/>
    <dgm:cxn modelId="{B3940D3A-9FEC-D84E-BDA7-4E6B6E58F3E9}" type="presOf" srcId="{4C96646E-8192-464A-9B9F-5688FD8DEDA4}" destId="{05886EEA-019F-AD4B-BCBE-718C5CA40F57}" srcOrd="0" destOrd="0" presId="urn:microsoft.com/office/officeart/2005/8/layout/vList5"/>
    <dgm:cxn modelId="{D9953236-5451-A546-8182-B8E84142BD28}" type="presOf" srcId="{7227435A-3645-D547-89EE-E13DEC2FC666}" destId="{4F95BBE4-7D6D-D54C-AF06-65E9CA1EC2B2}" srcOrd="0" destOrd="0" presId="urn:microsoft.com/office/officeart/2005/8/layout/vList5"/>
    <dgm:cxn modelId="{0255C9E3-9770-4649-9057-0469070B64B1}" srcId="{1B877DAF-BC7E-BC44-8824-B5CDE3024794}" destId="{DB4AA62D-3DD1-694A-A52A-64BCA49407DC}" srcOrd="0" destOrd="0" parTransId="{CE0355FF-B970-2B48-9FB0-2FF696161B0B}" sibTransId="{28D5FD50-A9ED-AE4F-A653-DEC7F94B0A9F}"/>
    <dgm:cxn modelId="{C4CA8417-A187-7245-9B52-268BDC4A4FBC}" srcId="{95493315-7268-454A-8ED6-F1908891E7DF}" destId="{4C96646E-8192-464A-9B9F-5688FD8DEDA4}" srcOrd="0" destOrd="0" parTransId="{C4A76912-6D3B-4F48-A175-C4787A614787}" sibTransId="{9D406ADB-D875-9147-890F-937908FA02FD}"/>
    <dgm:cxn modelId="{2987EB22-CAFC-CE41-B38C-78619B755F99}" type="presOf" srcId="{1BDEA2F0-5367-5347-8987-5593ECB57412}" destId="{A1ABFCC9-E264-EE4B-A3F7-F0AB242B13CC}" srcOrd="0" destOrd="0" presId="urn:microsoft.com/office/officeart/2005/8/layout/vList5"/>
    <dgm:cxn modelId="{25D495D2-9B10-4544-8166-C07D9C8FBC66}" type="presOf" srcId="{95493315-7268-454A-8ED6-F1908891E7DF}" destId="{956AB9B7-F718-6541-880C-DE0E285E1BD2}" srcOrd="0" destOrd="0" presId="urn:microsoft.com/office/officeart/2005/8/layout/vList5"/>
    <dgm:cxn modelId="{E0D10E48-ABA4-274E-871B-05CCFDE5A8FA}" srcId="{1BDEA2F0-5367-5347-8987-5593ECB57412}" destId="{95493315-7268-454A-8ED6-F1908891E7DF}" srcOrd="0" destOrd="0" parTransId="{279ED745-BB71-0E4A-BD1A-D9601575AC6F}" sibTransId="{F9267AA3-65CE-0742-B942-570EF6063F76}"/>
    <dgm:cxn modelId="{39EE5C17-9122-8448-9631-B82C2D58250A}" type="presOf" srcId="{DB4AA62D-3DD1-694A-A52A-64BCA49407DC}" destId="{67EC3F42-0B9B-1045-9BB0-B1EDBC2EABC4}" srcOrd="0" destOrd="0" presId="urn:microsoft.com/office/officeart/2005/8/layout/vList5"/>
    <dgm:cxn modelId="{0063D2D5-3E9E-6A48-866E-E113638AAC06}" type="presParOf" srcId="{A1ABFCC9-E264-EE4B-A3F7-F0AB242B13CC}" destId="{58E35122-6B9C-F543-9A27-D1FA611E2EFC}" srcOrd="0" destOrd="0" presId="urn:microsoft.com/office/officeart/2005/8/layout/vList5"/>
    <dgm:cxn modelId="{16039925-21BF-E845-A4D6-D79E8F38EC42}" type="presParOf" srcId="{58E35122-6B9C-F543-9A27-D1FA611E2EFC}" destId="{956AB9B7-F718-6541-880C-DE0E285E1BD2}" srcOrd="0" destOrd="0" presId="urn:microsoft.com/office/officeart/2005/8/layout/vList5"/>
    <dgm:cxn modelId="{E8C59353-FA15-804F-91C8-8D8E9A3E7646}" type="presParOf" srcId="{58E35122-6B9C-F543-9A27-D1FA611E2EFC}" destId="{05886EEA-019F-AD4B-BCBE-718C5CA40F57}" srcOrd="1" destOrd="0" presId="urn:microsoft.com/office/officeart/2005/8/layout/vList5"/>
    <dgm:cxn modelId="{B25AF5B5-80AC-844C-9293-300C7BA80E74}" type="presParOf" srcId="{A1ABFCC9-E264-EE4B-A3F7-F0AB242B13CC}" destId="{0D64F4F9-ABE5-604B-9257-1BBE2174CA64}" srcOrd="1" destOrd="0" presId="urn:microsoft.com/office/officeart/2005/8/layout/vList5"/>
    <dgm:cxn modelId="{EC4EA33E-5E9C-8B46-875F-1A0D4698C171}" type="presParOf" srcId="{A1ABFCC9-E264-EE4B-A3F7-F0AB242B13CC}" destId="{4E3E859A-9F98-1C40-9E7A-3832B12DD2FD}" srcOrd="2" destOrd="0" presId="urn:microsoft.com/office/officeart/2005/8/layout/vList5"/>
    <dgm:cxn modelId="{1E880FB8-8CC6-ED46-9DE4-07CA0C899AAF}" type="presParOf" srcId="{4E3E859A-9F98-1C40-9E7A-3832B12DD2FD}" destId="{69BB53B0-FFC5-B64D-A050-0FC1B60C569B}" srcOrd="0" destOrd="0" presId="urn:microsoft.com/office/officeart/2005/8/layout/vList5"/>
    <dgm:cxn modelId="{54264D32-2B3B-4347-9701-FA68D92A2A29}" type="presParOf" srcId="{4E3E859A-9F98-1C40-9E7A-3832B12DD2FD}" destId="{67EC3F42-0B9B-1045-9BB0-B1EDBC2EABC4}" srcOrd="1" destOrd="0" presId="urn:microsoft.com/office/officeart/2005/8/layout/vList5"/>
    <dgm:cxn modelId="{D47F98C8-936D-ED42-A0A8-F475501907E9}" type="presParOf" srcId="{A1ABFCC9-E264-EE4B-A3F7-F0AB242B13CC}" destId="{4B1F7ED8-3FAE-674E-80B6-2A76DD77EF0E}" srcOrd="3" destOrd="0" presId="urn:microsoft.com/office/officeart/2005/8/layout/vList5"/>
    <dgm:cxn modelId="{C1634AB8-2719-4A4C-9DB6-BB864DCE5144}" type="presParOf" srcId="{A1ABFCC9-E264-EE4B-A3F7-F0AB242B13CC}" destId="{E5A62B89-F664-0043-BF25-8112CA7AE06E}" srcOrd="4" destOrd="0" presId="urn:microsoft.com/office/officeart/2005/8/layout/vList5"/>
    <dgm:cxn modelId="{A1F1AAEE-0524-A44A-9B62-C43598485ACC}" type="presParOf" srcId="{E5A62B89-F664-0043-BF25-8112CA7AE06E}" destId="{4F95BBE4-7D6D-D54C-AF06-65E9CA1EC2B2}" srcOrd="0" destOrd="0" presId="urn:microsoft.com/office/officeart/2005/8/layout/vList5"/>
    <dgm:cxn modelId="{AF316BD8-FF48-7F48-A0F2-6270500B6D26}" type="presParOf" srcId="{E5A62B89-F664-0043-BF25-8112CA7AE06E}" destId="{749039DA-669E-1043-B5F6-0CA2CC789F2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CE8D5A-3FAA-D740-9778-4F52D1EF3CC2}"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F58AC71F-FCDF-A840-A47E-0350690DDB67}">
      <dgm:prSet phldrT="[Text]" custT="1"/>
      <dgm:spPr/>
      <dgm:t>
        <a:bodyPr/>
        <a:lstStyle/>
        <a:p>
          <a:r>
            <a:rPr lang="en-US" sz="3200" dirty="0" smtClean="0"/>
            <a:t>WHY</a:t>
          </a:r>
          <a:endParaRPr lang="en-US" sz="3200" dirty="0"/>
        </a:p>
      </dgm:t>
    </dgm:pt>
    <dgm:pt modelId="{E161139E-9B76-CA48-B76F-6A84241A279F}" type="parTrans" cxnId="{57B52608-2E02-BE40-ADAE-ED4818E105F6}">
      <dgm:prSet/>
      <dgm:spPr/>
      <dgm:t>
        <a:bodyPr/>
        <a:lstStyle/>
        <a:p>
          <a:endParaRPr lang="en-US"/>
        </a:p>
      </dgm:t>
    </dgm:pt>
    <dgm:pt modelId="{95867E5B-883D-E64E-B908-DD343DDDE70B}" type="sibTrans" cxnId="{57B52608-2E02-BE40-ADAE-ED4818E105F6}">
      <dgm:prSet/>
      <dgm:spPr/>
      <dgm:t>
        <a:bodyPr/>
        <a:lstStyle/>
        <a:p>
          <a:endParaRPr lang="en-US"/>
        </a:p>
      </dgm:t>
    </dgm:pt>
    <dgm:pt modelId="{96175334-10EC-4742-A0FC-9F55B8678E8B}">
      <dgm:prSet phldrT="[Text]" custT="1"/>
      <dgm:spPr/>
      <dgm:t>
        <a:bodyPr/>
        <a:lstStyle/>
        <a:p>
          <a:r>
            <a:rPr lang="en-US" sz="2400" dirty="0" smtClean="0"/>
            <a:t>Assessment objectives</a:t>
          </a:r>
          <a:endParaRPr lang="en-US" sz="2400" dirty="0"/>
        </a:p>
      </dgm:t>
    </dgm:pt>
    <dgm:pt modelId="{C7CE730F-6F2F-924B-A843-1ECCEFA0A907}" type="parTrans" cxnId="{73CFC12A-66D5-D442-898C-09BA3385B790}">
      <dgm:prSet/>
      <dgm:spPr/>
      <dgm:t>
        <a:bodyPr/>
        <a:lstStyle/>
        <a:p>
          <a:endParaRPr lang="en-US"/>
        </a:p>
      </dgm:t>
    </dgm:pt>
    <dgm:pt modelId="{F1FBA5FD-B460-D94B-9F6A-639F569A33A9}" type="sibTrans" cxnId="{73CFC12A-66D5-D442-898C-09BA3385B790}">
      <dgm:prSet/>
      <dgm:spPr/>
      <dgm:t>
        <a:bodyPr/>
        <a:lstStyle/>
        <a:p>
          <a:endParaRPr lang="en-US"/>
        </a:p>
      </dgm:t>
    </dgm:pt>
    <dgm:pt modelId="{29D02003-4725-FC4E-9F8C-E4F9AFEF5A7F}">
      <dgm:prSet phldrT="[Text]" custT="1"/>
      <dgm:spPr/>
      <dgm:t>
        <a:bodyPr/>
        <a:lstStyle/>
        <a:p>
          <a:r>
            <a:rPr lang="en-US" sz="2400" dirty="0" smtClean="0"/>
            <a:t>Expected benefits</a:t>
          </a:r>
          <a:endParaRPr lang="en-US" sz="2400" dirty="0"/>
        </a:p>
      </dgm:t>
    </dgm:pt>
    <dgm:pt modelId="{147AE21B-0A04-B14C-B845-7454B4D7030F}" type="parTrans" cxnId="{16AF1D1C-74A6-0B44-BF0F-4F3733D2FB0D}">
      <dgm:prSet/>
      <dgm:spPr/>
      <dgm:t>
        <a:bodyPr/>
        <a:lstStyle/>
        <a:p>
          <a:endParaRPr lang="en-US"/>
        </a:p>
      </dgm:t>
    </dgm:pt>
    <dgm:pt modelId="{9D13C681-434F-E348-B532-D7FB467288C4}" type="sibTrans" cxnId="{16AF1D1C-74A6-0B44-BF0F-4F3733D2FB0D}">
      <dgm:prSet/>
      <dgm:spPr/>
      <dgm:t>
        <a:bodyPr/>
        <a:lstStyle/>
        <a:p>
          <a:endParaRPr lang="en-US"/>
        </a:p>
      </dgm:t>
    </dgm:pt>
    <dgm:pt modelId="{42A62D5A-2BEC-F846-8AF9-BBDE3819D4C3}">
      <dgm:prSet phldrT="[Text]" custT="1"/>
      <dgm:spPr/>
      <dgm:t>
        <a:bodyPr/>
        <a:lstStyle/>
        <a:p>
          <a:r>
            <a:rPr lang="en-US" sz="3200" dirty="0" smtClean="0"/>
            <a:t>TOOL</a:t>
          </a:r>
          <a:endParaRPr lang="en-US" sz="3200" dirty="0"/>
        </a:p>
      </dgm:t>
    </dgm:pt>
    <dgm:pt modelId="{85238907-97CD-BE43-A5CD-812DEC76F888}" type="parTrans" cxnId="{EEA607F4-664E-9548-BF92-4D99EE3720B4}">
      <dgm:prSet/>
      <dgm:spPr/>
      <dgm:t>
        <a:bodyPr/>
        <a:lstStyle/>
        <a:p>
          <a:endParaRPr lang="en-US"/>
        </a:p>
      </dgm:t>
    </dgm:pt>
    <dgm:pt modelId="{A8188B22-B133-2C4E-816F-68C6579882D2}" type="sibTrans" cxnId="{EEA607F4-664E-9548-BF92-4D99EE3720B4}">
      <dgm:prSet/>
      <dgm:spPr/>
      <dgm:t>
        <a:bodyPr/>
        <a:lstStyle/>
        <a:p>
          <a:endParaRPr lang="en-US"/>
        </a:p>
      </dgm:t>
    </dgm:pt>
    <dgm:pt modelId="{D780B539-59BC-9342-AD9D-C8CCA67C2C8A}">
      <dgm:prSet phldrT="[Text]" custT="1"/>
      <dgm:spPr/>
      <dgm:t>
        <a:bodyPr/>
        <a:lstStyle/>
        <a:p>
          <a:r>
            <a:rPr lang="en-US" sz="2400" dirty="0" smtClean="0"/>
            <a:t>Proposed assessment tool</a:t>
          </a:r>
          <a:endParaRPr lang="en-US" sz="2400" dirty="0"/>
        </a:p>
      </dgm:t>
    </dgm:pt>
    <dgm:pt modelId="{6F19B8B8-F49C-224C-B324-B36E5AFE30F6}" type="parTrans" cxnId="{0690B911-B408-B948-8ED1-D0B1FA4E4F1E}">
      <dgm:prSet/>
      <dgm:spPr/>
      <dgm:t>
        <a:bodyPr/>
        <a:lstStyle/>
        <a:p>
          <a:endParaRPr lang="en-US"/>
        </a:p>
      </dgm:t>
    </dgm:pt>
    <dgm:pt modelId="{F126C9DB-A02D-A749-A743-36A8CE75D45E}" type="sibTrans" cxnId="{0690B911-B408-B948-8ED1-D0B1FA4E4F1E}">
      <dgm:prSet/>
      <dgm:spPr/>
      <dgm:t>
        <a:bodyPr/>
        <a:lstStyle/>
        <a:p>
          <a:endParaRPr lang="en-US"/>
        </a:p>
      </dgm:t>
    </dgm:pt>
    <dgm:pt modelId="{74CBD5EF-241C-4F41-8F67-105CCAD9D8BC}">
      <dgm:prSet phldrT="[Text]" custT="1"/>
      <dgm:spPr/>
      <dgm:t>
        <a:bodyPr/>
        <a:lstStyle/>
        <a:p>
          <a:r>
            <a:rPr lang="en-US" sz="3200" dirty="0" smtClean="0"/>
            <a:t>WHO</a:t>
          </a:r>
          <a:endParaRPr lang="en-US" sz="3200" dirty="0"/>
        </a:p>
      </dgm:t>
    </dgm:pt>
    <dgm:pt modelId="{6BDBDCA6-169B-B646-BB12-FAD6DF358F05}" type="parTrans" cxnId="{7EB75451-AD86-6A40-BF3B-E223A8822104}">
      <dgm:prSet/>
      <dgm:spPr/>
      <dgm:t>
        <a:bodyPr/>
        <a:lstStyle/>
        <a:p>
          <a:endParaRPr lang="en-US"/>
        </a:p>
      </dgm:t>
    </dgm:pt>
    <dgm:pt modelId="{8207AD89-0A64-DD4F-982F-8AC78F684E84}" type="sibTrans" cxnId="{7EB75451-AD86-6A40-BF3B-E223A8822104}">
      <dgm:prSet/>
      <dgm:spPr/>
      <dgm:t>
        <a:bodyPr/>
        <a:lstStyle/>
        <a:p>
          <a:endParaRPr lang="en-US"/>
        </a:p>
      </dgm:t>
    </dgm:pt>
    <dgm:pt modelId="{F450F858-84FA-0B4B-88C4-FD6A2958CFDE}">
      <dgm:prSet phldrT="[Text]" custT="1"/>
      <dgm:spPr/>
      <dgm:t>
        <a:bodyPr/>
        <a:lstStyle/>
        <a:p>
          <a:r>
            <a:rPr lang="en-US" sz="3200" dirty="0" smtClean="0"/>
            <a:t>WHAT</a:t>
          </a:r>
          <a:endParaRPr lang="en-US" sz="3200" dirty="0"/>
        </a:p>
      </dgm:t>
    </dgm:pt>
    <dgm:pt modelId="{F48B3919-497F-2241-BD94-CD1F2B42A67E}" type="parTrans" cxnId="{D2359B1C-CAC5-CF4E-BD28-2FE2D2F43981}">
      <dgm:prSet/>
      <dgm:spPr/>
      <dgm:t>
        <a:bodyPr/>
        <a:lstStyle/>
        <a:p>
          <a:endParaRPr lang="en-US"/>
        </a:p>
      </dgm:t>
    </dgm:pt>
    <dgm:pt modelId="{7B3786FA-68FD-D94F-814B-F26731424289}" type="sibTrans" cxnId="{D2359B1C-CAC5-CF4E-BD28-2FE2D2F43981}">
      <dgm:prSet/>
      <dgm:spPr/>
      <dgm:t>
        <a:bodyPr/>
        <a:lstStyle/>
        <a:p>
          <a:endParaRPr lang="en-US"/>
        </a:p>
      </dgm:t>
    </dgm:pt>
    <dgm:pt modelId="{4C423B82-90FC-784A-8D85-CEE9C91F5131}">
      <dgm:prSet phldrT="[Text]" custT="1"/>
      <dgm:spPr/>
      <dgm:t>
        <a:bodyPr/>
        <a:lstStyle/>
        <a:p>
          <a:r>
            <a:rPr lang="en-US" sz="2400" dirty="0" smtClean="0"/>
            <a:t>Assessment scope</a:t>
          </a:r>
          <a:endParaRPr lang="en-US" sz="2400" dirty="0"/>
        </a:p>
      </dgm:t>
    </dgm:pt>
    <dgm:pt modelId="{15D74349-7E90-2249-901A-61643A0AD619}" type="parTrans" cxnId="{2946E974-7320-E548-BF4B-132A1E20E7F8}">
      <dgm:prSet/>
      <dgm:spPr/>
      <dgm:t>
        <a:bodyPr/>
        <a:lstStyle/>
        <a:p>
          <a:endParaRPr lang="en-US"/>
        </a:p>
      </dgm:t>
    </dgm:pt>
    <dgm:pt modelId="{F84671EF-E070-5A4F-8CE4-A9D7BB3A136C}" type="sibTrans" cxnId="{2946E974-7320-E548-BF4B-132A1E20E7F8}">
      <dgm:prSet/>
      <dgm:spPr/>
      <dgm:t>
        <a:bodyPr/>
        <a:lstStyle/>
        <a:p>
          <a:endParaRPr lang="en-US"/>
        </a:p>
      </dgm:t>
    </dgm:pt>
    <dgm:pt modelId="{50565562-CCAE-5542-89F2-0E79C2DED8F6}">
      <dgm:prSet phldrT="[Text]" custT="1"/>
      <dgm:spPr/>
      <dgm:t>
        <a:bodyPr/>
        <a:lstStyle/>
        <a:p>
          <a:r>
            <a:rPr lang="en-US" sz="3200" dirty="0" smtClean="0"/>
            <a:t>HOW</a:t>
          </a:r>
          <a:endParaRPr lang="en-US" sz="3200" dirty="0"/>
        </a:p>
      </dgm:t>
    </dgm:pt>
    <dgm:pt modelId="{1FA2FF62-4694-2640-ABFB-A47CE71AECF2}" type="parTrans" cxnId="{D9D27A40-6C99-1C45-8C61-86556AF17A1C}">
      <dgm:prSet/>
      <dgm:spPr/>
      <dgm:t>
        <a:bodyPr/>
        <a:lstStyle/>
        <a:p>
          <a:endParaRPr lang="en-US"/>
        </a:p>
      </dgm:t>
    </dgm:pt>
    <dgm:pt modelId="{FF2B6CF7-CE03-AB44-A3B7-B183EB10D432}" type="sibTrans" cxnId="{D9D27A40-6C99-1C45-8C61-86556AF17A1C}">
      <dgm:prSet/>
      <dgm:spPr/>
      <dgm:t>
        <a:bodyPr/>
        <a:lstStyle/>
        <a:p>
          <a:endParaRPr lang="en-US"/>
        </a:p>
      </dgm:t>
    </dgm:pt>
    <dgm:pt modelId="{6D1CDD42-5DE9-2144-B915-99522F022E17}">
      <dgm:prSet phldrT="[Text]" custT="1"/>
      <dgm:spPr/>
      <dgm:t>
        <a:bodyPr/>
        <a:lstStyle/>
        <a:p>
          <a:r>
            <a:rPr lang="en-US" sz="2400" dirty="0" smtClean="0"/>
            <a:t>Assessment participants</a:t>
          </a:r>
          <a:endParaRPr lang="en-US" sz="2400" dirty="0"/>
        </a:p>
      </dgm:t>
    </dgm:pt>
    <dgm:pt modelId="{5AA070C0-F62C-3048-904B-10EAA7483D0E}" type="parTrans" cxnId="{B030ACC4-D2B7-FD46-8EEB-C04D82A3C6F8}">
      <dgm:prSet/>
      <dgm:spPr/>
      <dgm:t>
        <a:bodyPr/>
        <a:lstStyle/>
        <a:p>
          <a:endParaRPr lang="en-US"/>
        </a:p>
      </dgm:t>
    </dgm:pt>
    <dgm:pt modelId="{B7B1BDB0-69DD-DD46-9210-C28750658D55}" type="sibTrans" cxnId="{B030ACC4-D2B7-FD46-8EEB-C04D82A3C6F8}">
      <dgm:prSet/>
      <dgm:spPr/>
      <dgm:t>
        <a:bodyPr/>
        <a:lstStyle/>
        <a:p>
          <a:endParaRPr lang="en-US"/>
        </a:p>
      </dgm:t>
    </dgm:pt>
    <dgm:pt modelId="{61378D01-F785-A64B-A560-3BF5F93DBDF8}">
      <dgm:prSet phldrT="[Text]" custT="1"/>
      <dgm:spPr/>
      <dgm:t>
        <a:bodyPr/>
        <a:lstStyle/>
        <a:p>
          <a:r>
            <a:rPr lang="en-US" sz="2400" dirty="0" smtClean="0"/>
            <a:t>Assessment process</a:t>
          </a:r>
          <a:endParaRPr lang="en-US" sz="2400" dirty="0"/>
        </a:p>
      </dgm:t>
    </dgm:pt>
    <dgm:pt modelId="{AA8D60EC-06E3-AB48-9619-6CC99E156116}" type="parTrans" cxnId="{D01E9ABD-D73F-E840-8627-C11754717D0B}">
      <dgm:prSet/>
      <dgm:spPr/>
      <dgm:t>
        <a:bodyPr/>
        <a:lstStyle/>
        <a:p>
          <a:endParaRPr lang="en-US"/>
        </a:p>
      </dgm:t>
    </dgm:pt>
    <dgm:pt modelId="{58B207D5-4AEF-3149-8C4D-3A8DDB2C4AA9}" type="sibTrans" cxnId="{D01E9ABD-D73F-E840-8627-C11754717D0B}">
      <dgm:prSet/>
      <dgm:spPr/>
      <dgm:t>
        <a:bodyPr/>
        <a:lstStyle/>
        <a:p>
          <a:endParaRPr lang="en-US"/>
        </a:p>
      </dgm:t>
    </dgm:pt>
    <dgm:pt modelId="{19FA6584-24B4-644B-8C23-6C7176AFE360}">
      <dgm:prSet phldrT="[Text]" custT="1"/>
      <dgm:spPr/>
      <dgm:t>
        <a:bodyPr/>
        <a:lstStyle/>
        <a:p>
          <a:r>
            <a:rPr lang="en-US" sz="2400" dirty="0" smtClean="0"/>
            <a:t>Requirements and next steps</a:t>
          </a:r>
          <a:endParaRPr lang="en-US" sz="2400" dirty="0"/>
        </a:p>
      </dgm:t>
    </dgm:pt>
    <dgm:pt modelId="{B22BC586-E036-134D-960A-ED21E28FC40B}" type="parTrans" cxnId="{F70F0C3F-728F-E84C-BBCB-56C273460026}">
      <dgm:prSet/>
      <dgm:spPr/>
      <dgm:t>
        <a:bodyPr/>
        <a:lstStyle/>
        <a:p>
          <a:endParaRPr lang="en-US"/>
        </a:p>
      </dgm:t>
    </dgm:pt>
    <dgm:pt modelId="{7CE0E3C7-E602-504D-838B-1A26EC8F26B7}" type="sibTrans" cxnId="{F70F0C3F-728F-E84C-BBCB-56C273460026}">
      <dgm:prSet/>
      <dgm:spPr/>
      <dgm:t>
        <a:bodyPr/>
        <a:lstStyle/>
        <a:p>
          <a:endParaRPr lang="en-US"/>
        </a:p>
      </dgm:t>
    </dgm:pt>
    <dgm:pt modelId="{7D099521-43C8-3E43-B26C-9ED0AFD95B05}" type="pres">
      <dgm:prSet presAssocID="{B3CE8D5A-3FAA-D740-9778-4F52D1EF3CC2}" presName="Name0" presStyleCnt="0">
        <dgm:presLayoutVars>
          <dgm:dir/>
          <dgm:animLvl val="lvl"/>
          <dgm:resizeHandles val="exact"/>
        </dgm:presLayoutVars>
      </dgm:prSet>
      <dgm:spPr/>
      <dgm:t>
        <a:bodyPr/>
        <a:lstStyle/>
        <a:p>
          <a:endParaRPr lang="en-US"/>
        </a:p>
      </dgm:t>
    </dgm:pt>
    <dgm:pt modelId="{350BA82B-A9D6-8340-999E-2AE60A3BAFF6}" type="pres">
      <dgm:prSet presAssocID="{F58AC71F-FCDF-A840-A47E-0350690DDB67}" presName="linNode" presStyleCnt="0"/>
      <dgm:spPr/>
    </dgm:pt>
    <dgm:pt modelId="{C195DDC1-B3F0-0640-8D62-591E806100D2}" type="pres">
      <dgm:prSet presAssocID="{F58AC71F-FCDF-A840-A47E-0350690DDB67}" presName="parentText" presStyleLbl="node1" presStyleIdx="0" presStyleCnt="5" custScaleX="65926">
        <dgm:presLayoutVars>
          <dgm:chMax val="1"/>
          <dgm:bulletEnabled val="1"/>
        </dgm:presLayoutVars>
      </dgm:prSet>
      <dgm:spPr/>
      <dgm:t>
        <a:bodyPr/>
        <a:lstStyle/>
        <a:p>
          <a:endParaRPr lang="en-US"/>
        </a:p>
      </dgm:t>
    </dgm:pt>
    <dgm:pt modelId="{66665F56-D8C7-7645-A2B2-1308456B7B09}" type="pres">
      <dgm:prSet presAssocID="{F58AC71F-FCDF-A840-A47E-0350690DDB67}" presName="descendantText" presStyleLbl="alignAccFollowNode1" presStyleIdx="0" presStyleCnt="5">
        <dgm:presLayoutVars>
          <dgm:bulletEnabled val="1"/>
        </dgm:presLayoutVars>
      </dgm:prSet>
      <dgm:spPr/>
      <dgm:t>
        <a:bodyPr/>
        <a:lstStyle/>
        <a:p>
          <a:endParaRPr lang="en-US"/>
        </a:p>
      </dgm:t>
    </dgm:pt>
    <dgm:pt modelId="{72833152-3CAE-5945-902C-8587C55CFF52}" type="pres">
      <dgm:prSet presAssocID="{95867E5B-883D-E64E-B908-DD343DDDE70B}" presName="sp" presStyleCnt="0"/>
      <dgm:spPr/>
    </dgm:pt>
    <dgm:pt modelId="{7B94D284-7879-8946-86A2-EEBF53B6D3C7}" type="pres">
      <dgm:prSet presAssocID="{42A62D5A-2BEC-F846-8AF9-BBDE3819D4C3}" presName="linNode" presStyleCnt="0"/>
      <dgm:spPr/>
    </dgm:pt>
    <dgm:pt modelId="{B1039D6C-ED53-084F-9CA9-EE6C64F83AA0}" type="pres">
      <dgm:prSet presAssocID="{42A62D5A-2BEC-F846-8AF9-BBDE3819D4C3}" presName="parentText" presStyleLbl="node1" presStyleIdx="1" presStyleCnt="5" custScaleX="65926">
        <dgm:presLayoutVars>
          <dgm:chMax val="1"/>
          <dgm:bulletEnabled val="1"/>
        </dgm:presLayoutVars>
      </dgm:prSet>
      <dgm:spPr/>
      <dgm:t>
        <a:bodyPr/>
        <a:lstStyle/>
        <a:p>
          <a:endParaRPr lang="en-US"/>
        </a:p>
      </dgm:t>
    </dgm:pt>
    <dgm:pt modelId="{C055A1C3-CE19-C94A-9A6C-F61534FB49D5}" type="pres">
      <dgm:prSet presAssocID="{42A62D5A-2BEC-F846-8AF9-BBDE3819D4C3}" presName="descendantText" presStyleLbl="alignAccFollowNode1" presStyleIdx="1" presStyleCnt="5">
        <dgm:presLayoutVars>
          <dgm:bulletEnabled val="1"/>
        </dgm:presLayoutVars>
      </dgm:prSet>
      <dgm:spPr/>
      <dgm:t>
        <a:bodyPr/>
        <a:lstStyle/>
        <a:p>
          <a:endParaRPr lang="en-US"/>
        </a:p>
      </dgm:t>
    </dgm:pt>
    <dgm:pt modelId="{E805DDA4-4DF0-EB47-85BF-2F64D0E4A8F9}" type="pres">
      <dgm:prSet presAssocID="{A8188B22-B133-2C4E-816F-68C6579882D2}" presName="sp" presStyleCnt="0"/>
      <dgm:spPr/>
    </dgm:pt>
    <dgm:pt modelId="{E8A62F07-3EA7-4942-BCF3-1DC1F60FA9D7}" type="pres">
      <dgm:prSet presAssocID="{74CBD5EF-241C-4F41-8F67-105CCAD9D8BC}" presName="linNode" presStyleCnt="0"/>
      <dgm:spPr/>
    </dgm:pt>
    <dgm:pt modelId="{7DCEB727-80E4-C946-BB13-FB314387BA65}" type="pres">
      <dgm:prSet presAssocID="{74CBD5EF-241C-4F41-8F67-105CCAD9D8BC}" presName="parentText" presStyleLbl="node1" presStyleIdx="2" presStyleCnt="5" custScaleX="65926">
        <dgm:presLayoutVars>
          <dgm:chMax val="1"/>
          <dgm:bulletEnabled val="1"/>
        </dgm:presLayoutVars>
      </dgm:prSet>
      <dgm:spPr/>
      <dgm:t>
        <a:bodyPr/>
        <a:lstStyle/>
        <a:p>
          <a:endParaRPr lang="en-US"/>
        </a:p>
      </dgm:t>
    </dgm:pt>
    <dgm:pt modelId="{1F2B09A2-E43E-A34E-B9C2-C3822F31458E}" type="pres">
      <dgm:prSet presAssocID="{74CBD5EF-241C-4F41-8F67-105CCAD9D8BC}" presName="descendantText" presStyleLbl="alignAccFollowNode1" presStyleIdx="2" presStyleCnt="5">
        <dgm:presLayoutVars>
          <dgm:bulletEnabled val="1"/>
        </dgm:presLayoutVars>
      </dgm:prSet>
      <dgm:spPr/>
      <dgm:t>
        <a:bodyPr/>
        <a:lstStyle/>
        <a:p>
          <a:endParaRPr lang="en-US"/>
        </a:p>
      </dgm:t>
    </dgm:pt>
    <dgm:pt modelId="{F6A01517-6FA4-C04D-8128-0B476D5CABB4}" type="pres">
      <dgm:prSet presAssocID="{8207AD89-0A64-DD4F-982F-8AC78F684E84}" presName="sp" presStyleCnt="0"/>
      <dgm:spPr/>
    </dgm:pt>
    <dgm:pt modelId="{25D8A867-EB2B-914F-A155-3D2E45E68480}" type="pres">
      <dgm:prSet presAssocID="{F450F858-84FA-0B4B-88C4-FD6A2958CFDE}" presName="linNode" presStyleCnt="0"/>
      <dgm:spPr/>
    </dgm:pt>
    <dgm:pt modelId="{AF2D4AA5-8759-F34F-94D1-29D4AABB42DA}" type="pres">
      <dgm:prSet presAssocID="{F450F858-84FA-0B4B-88C4-FD6A2958CFDE}" presName="parentText" presStyleLbl="node1" presStyleIdx="3" presStyleCnt="5" custScaleX="65926">
        <dgm:presLayoutVars>
          <dgm:chMax val="1"/>
          <dgm:bulletEnabled val="1"/>
        </dgm:presLayoutVars>
      </dgm:prSet>
      <dgm:spPr/>
      <dgm:t>
        <a:bodyPr/>
        <a:lstStyle/>
        <a:p>
          <a:endParaRPr lang="en-US"/>
        </a:p>
      </dgm:t>
    </dgm:pt>
    <dgm:pt modelId="{89DF0EAD-3E4A-1D40-B185-66B94F485F4B}" type="pres">
      <dgm:prSet presAssocID="{F450F858-84FA-0B4B-88C4-FD6A2958CFDE}" presName="descendantText" presStyleLbl="alignAccFollowNode1" presStyleIdx="3" presStyleCnt="5">
        <dgm:presLayoutVars>
          <dgm:bulletEnabled val="1"/>
        </dgm:presLayoutVars>
      </dgm:prSet>
      <dgm:spPr/>
      <dgm:t>
        <a:bodyPr/>
        <a:lstStyle/>
        <a:p>
          <a:endParaRPr lang="en-US"/>
        </a:p>
      </dgm:t>
    </dgm:pt>
    <dgm:pt modelId="{15579CDD-C400-9549-8ACB-22E0EE56FF2A}" type="pres">
      <dgm:prSet presAssocID="{7B3786FA-68FD-D94F-814B-F26731424289}" presName="sp" presStyleCnt="0"/>
      <dgm:spPr/>
    </dgm:pt>
    <dgm:pt modelId="{90901EE0-1082-F649-84E4-317823F1A6A3}" type="pres">
      <dgm:prSet presAssocID="{50565562-CCAE-5542-89F2-0E79C2DED8F6}" presName="linNode" presStyleCnt="0"/>
      <dgm:spPr/>
    </dgm:pt>
    <dgm:pt modelId="{EADC0098-0C5E-A442-84EE-3A3144D65CD4}" type="pres">
      <dgm:prSet presAssocID="{50565562-CCAE-5542-89F2-0E79C2DED8F6}" presName="parentText" presStyleLbl="node1" presStyleIdx="4" presStyleCnt="5" custScaleX="65926">
        <dgm:presLayoutVars>
          <dgm:chMax val="1"/>
          <dgm:bulletEnabled val="1"/>
        </dgm:presLayoutVars>
      </dgm:prSet>
      <dgm:spPr/>
      <dgm:t>
        <a:bodyPr/>
        <a:lstStyle/>
        <a:p>
          <a:endParaRPr lang="en-US"/>
        </a:p>
      </dgm:t>
    </dgm:pt>
    <dgm:pt modelId="{6B37C490-1BA8-8D4B-9E4E-7ED5D64F2AD3}" type="pres">
      <dgm:prSet presAssocID="{50565562-CCAE-5542-89F2-0E79C2DED8F6}" presName="descendantText" presStyleLbl="alignAccFollowNode1" presStyleIdx="4" presStyleCnt="5">
        <dgm:presLayoutVars>
          <dgm:bulletEnabled val="1"/>
        </dgm:presLayoutVars>
      </dgm:prSet>
      <dgm:spPr/>
      <dgm:t>
        <a:bodyPr/>
        <a:lstStyle/>
        <a:p>
          <a:endParaRPr lang="en-US"/>
        </a:p>
      </dgm:t>
    </dgm:pt>
  </dgm:ptLst>
  <dgm:cxnLst>
    <dgm:cxn modelId="{6541BEBE-8A1A-1747-B98A-F3A858F01848}" type="presOf" srcId="{B3CE8D5A-3FAA-D740-9778-4F52D1EF3CC2}" destId="{7D099521-43C8-3E43-B26C-9ED0AFD95B05}" srcOrd="0" destOrd="0" presId="urn:microsoft.com/office/officeart/2005/8/layout/vList5"/>
    <dgm:cxn modelId="{D2359B1C-CAC5-CF4E-BD28-2FE2D2F43981}" srcId="{B3CE8D5A-3FAA-D740-9778-4F52D1EF3CC2}" destId="{F450F858-84FA-0B4B-88C4-FD6A2958CFDE}" srcOrd="3" destOrd="0" parTransId="{F48B3919-497F-2241-BD94-CD1F2B42A67E}" sibTransId="{7B3786FA-68FD-D94F-814B-F26731424289}"/>
    <dgm:cxn modelId="{D01E9ABD-D73F-E840-8627-C11754717D0B}" srcId="{50565562-CCAE-5542-89F2-0E79C2DED8F6}" destId="{61378D01-F785-A64B-A560-3BF5F93DBDF8}" srcOrd="0" destOrd="0" parTransId="{AA8D60EC-06E3-AB48-9619-6CC99E156116}" sibTransId="{58B207D5-4AEF-3149-8C4D-3A8DDB2C4AA9}"/>
    <dgm:cxn modelId="{EEA607F4-664E-9548-BF92-4D99EE3720B4}" srcId="{B3CE8D5A-3FAA-D740-9778-4F52D1EF3CC2}" destId="{42A62D5A-2BEC-F846-8AF9-BBDE3819D4C3}" srcOrd="1" destOrd="0" parTransId="{85238907-97CD-BE43-A5CD-812DEC76F888}" sibTransId="{A8188B22-B133-2C4E-816F-68C6579882D2}"/>
    <dgm:cxn modelId="{73CFC12A-66D5-D442-898C-09BA3385B790}" srcId="{F58AC71F-FCDF-A840-A47E-0350690DDB67}" destId="{96175334-10EC-4742-A0FC-9F55B8678E8B}" srcOrd="0" destOrd="0" parTransId="{C7CE730F-6F2F-924B-A843-1ECCEFA0A907}" sibTransId="{F1FBA5FD-B460-D94B-9F6A-639F569A33A9}"/>
    <dgm:cxn modelId="{2946E974-7320-E548-BF4B-132A1E20E7F8}" srcId="{F450F858-84FA-0B4B-88C4-FD6A2958CFDE}" destId="{4C423B82-90FC-784A-8D85-CEE9C91F5131}" srcOrd="0" destOrd="0" parTransId="{15D74349-7E90-2249-901A-61643A0AD619}" sibTransId="{F84671EF-E070-5A4F-8CE4-A9D7BB3A136C}"/>
    <dgm:cxn modelId="{3664F142-DD0A-1747-8799-9F088BFBBF03}" type="presOf" srcId="{42A62D5A-2BEC-F846-8AF9-BBDE3819D4C3}" destId="{B1039D6C-ED53-084F-9CA9-EE6C64F83AA0}" srcOrd="0" destOrd="0" presId="urn:microsoft.com/office/officeart/2005/8/layout/vList5"/>
    <dgm:cxn modelId="{0690B911-B408-B948-8ED1-D0B1FA4E4F1E}" srcId="{42A62D5A-2BEC-F846-8AF9-BBDE3819D4C3}" destId="{D780B539-59BC-9342-AD9D-C8CCA67C2C8A}" srcOrd="0" destOrd="0" parTransId="{6F19B8B8-F49C-224C-B324-B36E5AFE30F6}" sibTransId="{F126C9DB-A02D-A749-A743-36A8CE75D45E}"/>
    <dgm:cxn modelId="{53720EE1-B58F-5A4A-910D-75F89D4BFA06}" type="presOf" srcId="{D780B539-59BC-9342-AD9D-C8CCA67C2C8A}" destId="{C055A1C3-CE19-C94A-9A6C-F61534FB49D5}" srcOrd="0" destOrd="0" presId="urn:microsoft.com/office/officeart/2005/8/layout/vList5"/>
    <dgm:cxn modelId="{BA53E742-3EA2-D746-A03F-B63AC101CBCF}" type="presOf" srcId="{61378D01-F785-A64B-A560-3BF5F93DBDF8}" destId="{6B37C490-1BA8-8D4B-9E4E-7ED5D64F2AD3}" srcOrd="0" destOrd="0" presId="urn:microsoft.com/office/officeart/2005/8/layout/vList5"/>
    <dgm:cxn modelId="{16AF1D1C-74A6-0B44-BF0F-4F3733D2FB0D}" srcId="{F58AC71F-FCDF-A840-A47E-0350690DDB67}" destId="{29D02003-4725-FC4E-9F8C-E4F9AFEF5A7F}" srcOrd="1" destOrd="0" parTransId="{147AE21B-0A04-B14C-B845-7454B4D7030F}" sibTransId="{9D13C681-434F-E348-B532-D7FB467288C4}"/>
    <dgm:cxn modelId="{C83515DC-8107-7E47-9B70-4E448F6D5493}" type="presOf" srcId="{96175334-10EC-4742-A0FC-9F55B8678E8B}" destId="{66665F56-D8C7-7645-A2B2-1308456B7B09}" srcOrd="0" destOrd="0" presId="urn:microsoft.com/office/officeart/2005/8/layout/vList5"/>
    <dgm:cxn modelId="{C14725F0-E93B-624B-A2C0-BFB418178174}" type="presOf" srcId="{F450F858-84FA-0B4B-88C4-FD6A2958CFDE}" destId="{AF2D4AA5-8759-F34F-94D1-29D4AABB42DA}" srcOrd="0" destOrd="0" presId="urn:microsoft.com/office/officeart/2005/8/layout/vList5"/>
    <dgm:cxn modelId="{D6FD80F7-010A-2249-ADBF-DB3D05416F6F}" type="presOf" srcId="{29D02003-4725-FC4E-9F8C-E4F9AFEF5A7F}" destId="{66665F56-D8C7-7645-A2B2-1308456B7B09}" srcOrd="0" destOrd="1" presId="urn:microsoft.com/office/officeart/2005/8/layout/vList5"/>
    <dgm:cxn modelId="{A79BFA98-0079-314C-BB3C-56C649734804}" type="presOf" srcId="{19FA6584-24B4-644B-8C23-6C7176AFE360}" destId="{6B37C490-1BA8-8D4B-9E4E-7ED5D64F2AD3}" srcOrd="0" destOrd="1" presId="urn:microsoft.com/office/officeart/2005/8/layout/vList5"/>
    <dgm:cxn modelId="{06F0BB58-8005-2E4D-AB64-443321DC5AFB}" type="presOf" srcId="{6D1CDD42-5DE9-2144-B915-99522F022E17}" destId="{1F2B09A2-E43E-A34E-B9C2-C3822F31458E}" srcOrd="0" destOrd="0" presId="urn:microsoft.com/office/officeart/2005/8/layout/vList5"/>
    <dgm:cxn modelId="{F70F0C3F-728F-E84C-BBCB-56C273460026}" srcId="{50565562-CCAE-5542-89F2-0E79C2DED8F6}" destId="{19FA6584-24B4-644B-8C23-6C7176AFE360}" srcOrd="1" destOrd="0" parTransId="{B22BC586-E036-134D-960A-ED21E28FC40B}" sibTransId="{7CE0E3C7-E602-504D-838B-1A26EC8F26B7}"/>
    <dgm:cxn modelId="{DAEBBFD2-D887-C243-924D-58BE1C7653DF}" type="presOf" srcId="{50565562-CCAE-5542-89F2-0E79C2DED8F6}" destId="{EADC0098-0C5E-A442-84EE-3A3144D65CD4}" srcOrd="0" destOrd="0" presId="urn:microsoft.com/office/officeart/2005/8/layout/vList5"/>
    <dgm:cxn modelId="{7EB75451-AD86-6A40-BF3B-E223A8822104}" srcId="{B3CE8D5A-3FAA-D740-9778-4F52D1EF3CC2}" destId="{74CBD5EF-241C-4F41-8F67-105CCAD9D8BC}" srcOrd="2" destOrd="0" parTransId="{6BDBDCA6-169B-B646-BB12-FAD6DF358F05}" sibTransId="{8207AD89-0A64-DD4F-982F-8AC78F684E84}"/>
    <dgm:cxn modelId="{A635206A-B097-1744-8F80-EAB08B417C82}" type="presOf" srcId="{F58AC71F-FCDF-A840-A47E-0350690DDB67}" destId="{C195DDC1-B3F0-0640-8D62-591E806100D2}" srcOrd="0" destOrd="0" presId="urn:microsoft.com/office/officeart/2005/8/layout/vList5"/>
    <dgm:cxn modelId="{B030ACC4-D2B7-FD46-8EEB-C04D82A3C6F8}" srcId="{74CBD5EF-241C-4F41-8F67-105CCAD9D8BC}" destId="{6D1CDD42-5DE9-2144-B915-99522F022E17}" srcOrd="0" destOrd="0" parTransId="{5AA070C0-F62C-3048-904B-10EAA7483D0E}" sibTransId="{B7B1BDB0-69DD-DD46-9210-C28750658D55}"/>
    <dgm:cxn modelId="{57B52608-2E02-BE40-ADAE-ED4818E105F6}" srcId="{B3CE8D5A-3FAA-D740-9778-4F52D1EF3CC2}" destId="{F58AC71F-FCDF-A840-A47E-0350690DDB67}" srcOrd="0" destOrd="0" parTransId="{E161139E-9B76-CA48-B76F-6A84241A279F}" sibTransId="{95867E5B-883D-E64E-B908-DD343DDDE70B}"/>
    <dgm:cxn modelId="{D9D27A40-6C99-1C45-8C61-86556AF17A1C}" srcId="{B3CE8D5A-3FAA-D740-9778-4F52D1EF3CC2}" destId="{50565562-CCAE-5542-89F2-0E79C2DED8F6}" srcOrd="4" destOrd="0" parTransId="{1FA2FF62-4694-2640-ABFB-A47CE71AECF2}" sibTransId="{FF2B6CF7-CE03-AB44-A3B7-B183EB10D432}"/>
    <dgm:cxn modelId="{8BC0BE57-5A1C-4641-AD16-0AB038B22657}" type="presOf" srcId="{74CBD5EF-241C-4F41-8F67-105CCAD9D8BC}" destId="{7DCEB727-80E4-C946-BB13-FB314387BA65}" srcOrd="0" destOrd="0" presId="urn:microsoft.com/office/officeart/2005/8/layout/vList5"/>
    <dgm:cxn modelId="{891E5250-5520-B841-90FF-FF2CAB8AB9FB}" type="presOf" srcId="{4C423B82-90FC-784A-8D85-CEE9C91F5131}" destId="{89DF0EAD-3E4A-1D40-B185-66B94F485F4B}" srcOrd="0" destOrd="0" presId="urn:microsoft.com/office/officeart/2005/8/layout/vList5"/>
    <dgm:cxn modelId="{DFB98176-034D-7444-9924-859F56BCF115}" type="presParOf" srcId="{7D099521-43C8-3E43-B26C-9ED0AFD95B05}" destId="{350BA82B-A9D6-8340-999E-2AE60A3BAFF6}" srcOrd="0" destOrd="0" presId="urn:microsoft.com/office/officeart/2005/8/layout/vList5"/>
    <dgm:cxn modelId="{7EA39034-54BE-E540-84BE-6CEC86F65D4E}" type="presParOf" srcId="{350BA82B-A9D6-8340-999E-2AE60A3BAFF6}" destId="{C195DDC1-B3F0-0640-8D62-591E806100D2}" srcOrd="0" destOrd="0" presId="urn:microsoft.com/office/officeart/2005/8/layout/vList5"/>
    <dgm:cxn modelId="{E103C847-B863-9C40-B29D-6B50B46285FF}" type="presParOf" srcId="{350BA82B-A9D6-8340-999E-2AE60A3BAFF6}" destId="{66665F56-D8C7-7645-A2B2-1308456B7B09}" srcOrd="1" destOrd="0" presId="urn:microsoft.com/office/officeart/2005/8/layout/vList5"/>
    <dgm:cxn modelId="{79062336-FC10-3F47-A7EE-55422BAEF2F4}" type="presParOf" srcId="{7D099521-43C8-3E43-B26C-9ED0AFD95B05}" destId="{72833152-3CAE-5945-902C-8587C55CFF52}" srcOrd="1" destOrd="0" presId="urn:microsoft.com/office/officeart/2005/8/layout/vList5"/>
    <dgm:cxn modelId="{91CED09E-14F0-3349-BC40-463767C376FF}" type="presParOf" srcId="{7D099521-43C8-3E43-B26C-9ED0AFD95B05}" destId="{7B94D284-7879-8946-86A2-EEBF53B6D3C7}" srcOrd="2" destOrd="0" presId="urn:microsoft.com/office/officeart/2005/8/layout/vList5"/>
    <dgm:cxn modelId="{ACA0BFC7-1441-F642-9656-D1522F23BE05}" type="presParOf" srcId="{7B94D284-7879-8946-86A2-EEBF53B6D3C7}" destId="{B1039D6C-ED53-084F-9CA9-EE6C64F83AA0}" srcOrd="0" destOrd="0" presId="urn:microsoft.com/office/officeart/2005/8/layout/vList5"/>
    <dgm:cxn modelId="{AC7F1529-E41F-8D4A-933E-6367BFD94900}" type="presParOf" srcId="{7B94D284-7879-8946-86A2-EEBF53B6D3C7}" destId="{C055A1C3-CE19-C94A-9A6C-F61534FB49D5}" srcOrd="1" destOrd="0" presId="urn:microsoft.com/office/officeart/2005/8/layout/vList5"/>
    <dgm:cxn modelId="{8591717B-AB25-244B-9A82-FFBE4298102A}" type="presParOf" srcId="{7D099521-43C8-3E43-B26C-9ED0AFD95B05}" destId="{E805DDA4-4DF0-EB47-85BF-2F64D0E4A8F9}" srcOrd="3" destOrd="0" presId="urn:microsoft.com/office/officeart/2005/8/layout/vList5"/>
    <dgm:cxn modelId="{A875E3F4-5513-2F46-BDEA-2594D35F9383}" type="presParOf" srcId="{7D099521-43C8-3E43-B26C-9ED0AFD95B05}" destId="{E8A62F07-3EA7-4942-BCF3-1DC1F60FA9D7}" srcOrd="4" destOrd="0" presId="urn:microsoft.com/office/officeart/2005/8/layout/vList5"/>
    <dgm:cxn modelId="{FC32411D-E68B-B446-A80C-4CEEF10F44D4}" type="presParOf" srcId="{E8A62F07-3EA7-4942-BCF3-1DC1F60FA9D7}" destId="{7DCEB727-80E4-C946-BB13-FB314387BA65}" srcOrd="0" destOrd="0" presId="urn:microsoft.com/office/officeart/2005/8/layout/vList5"/>
    <dgm:cxn modelId="{209ABA29-07CE-8B48-A236-1CD085C39E13}" type="presParOf" srcId="{E8A62F07-3EA7-4942-BCF3-1DC1F60FA9D7}" destId="{1F2B09A2-E43E-A34E-B9C2-C3822F31458E}" srcOrd="1" destOrd="0" presId="urn:microsoft.com/office/officeart/2005/8/layout/vList5"/>
    <dgm:cxn modelId="{031C2365-AC23-A34A-BA21-560E5314727B}" type="presParOf" srcId="{7D099521-43C8-3E43-B26C-9ED0AFD95B05}" destId="{F6A01517-6FA4-C04D-8128-0B476D5CABB4}" srcOrd="5" destOrd="0" presId="urn:microsoft.com/office/officeart/2005/8/layout/vList5"/>
    <dgm:cxn modelId="{63622D2E-2032-1242-B7C2-45AC9CD51F15}" type="presParOf" srcId="{7D099521-43C8-3E43-B26C-9ED0AFD95B05}" destId="{25D8A867-EB2B-914F-A155-3D2E45E68480}" srcOrd="6" destOrd="0" presId="urn:microsoft.com/office/officeart/2005/8/layout/vList5"/>
    <dgm:cxn modelId="{7C1F4C76-F676-804C-B695-3E6B786BC0AD}" type="presParOf" srcId="{25D8A867-EB2B-914F-A155-3D2E45E68480}" destId="{AF2D4AA5-8759-F34F-94D1-29D4AABB42DA}" srcOrd="0" destOrd="0" presId="urn:microsoft.com/office/officeart/2005/8/layout/vList5"/>
    <dgm:cxn modelId="{2E559033-4237-F04B-AC8C-208DAC5BD1AE}" type="presParOf" srcId="{25D8A867-EB2B-914F-A155-3D2E45E68480}" destId="{89DF0EAD-3E4A-1D40-B185-66B94F485F4B}" srcOrd="1" destOrd="0" presId="urn:microsoft.com/office/officeart/2005/8/layout/vList5"/>
    <dgm:cxn modelId="{7D6B8AF9-FB56-DA43-9A4A-F1C58448BEA3}" type="presParOf" srcId="{7D099521-43C8-3E43-B26C-9ED0AFD95B05}" destId="{15579CDD-C400-9549-8ACB-22E0EE56FF2A}" srcOrd="7" destOrd="0" presId="urn:microsoft.com/office/officeart/2005/8/layout/vList5"/>
    <dgm:cxn modelId="{F52A7C68-3643-3C4C-9C29-C497ED885D78}" type="presParOf" srcId="{7D099521-43C8-3E43-B26C-9ED0AFD95B05}" destId="{90901EE0-1082-F649-84E4-317823F1A6A3}" srcOrd="8" destOrd="0" presId="urn:microsoft.com/office/officeart/2005/8/layout/vList5"/>
    <dgm:cxn modelId="{5062F8DA-EC3F-E14B-A0B8-B66179C29932}" type="presParOf" srcId="{90901EE0-1082-F649-84E4-317823F1A6A3}" destId="{EADC0098-0C5E-A442-84EE-3A3144D65CD4}" srcOrd="0" destOrd="0" presId="urn:microsoft.com/office/officeart/2005/8/layout/vList5"/>
    <dgm:cxn modelId="{1ED828C2-C000-B043-A62E-38525D23777F}" type="presParOf" srcId="{90901EE0-1082-F649-84E4-317823F1A6A3}" destId="{6B37C490-1BA8-8D4B-9E4E-7ED5D64F2AD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DDE234-13AC-504D-A0A6-B028C00221C6}"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US"/>
        </a:p>
      </dgm:t>
    </dgm:pt>
    <dgm:pt modelId="{0AE2BBE1-AB26-3148-A9FB-73B34AA63A40}">
      <dgm:prSet phldrT="[Text]"/>
      <dgm:spPr/>
      <dgm:t>
        <a:bodyPr/>
        <a:lstStyle/>
        <a:p>
          <a:r>
            <a:rPr lang="en-US" dirty="0" smtClean="0"/>
            <a:t>Financial performance</a:t>
          </a:r>
          <a:endParaRPr lang="en-US" dirty="0"/>
        </a:p>
      </dgm:t>
    </dgm:pt>
    <dgm:pt modelId="{565B6232-FF44-1A4A-8968-BD46F9DA22C8}" type="parTrans" cxnId="{93513C32-4950-BF4A-9A15-8BA5F1DEEFD5}">
      <dgm:prSet/>
      <dgm:spPr/>
      <dgm:t>
        <a:bodyPr/>
        <a:lstStyle/>
        <a:p>
          <a:endParaRPr lang="en-US"/>
        </a:p>
      </dgm:t>
    </dgm:pt>
    <dgm:pt modelId="{63327708-8435-D046-BD84-9F1A9027BBC0}" type="sibTrans" cxnId="{93513C32-4950-BF4A-9A15-8BA5F1DEEFD5}">
      <dgm:prSet/>
      <dgm:spPr/>
      <dgm:t>
        <a:bodyPr/>
        <a:lstStyle/>
        <a:p>
          <a:endParaRPr lang="en-US"/>
        </a:p>
      </dgm:t>
    </dgm:pt>
    <dgm:pt modelId="{9A9ED7E4-198E-6F4A-ADF7-2E2B5151396C}">
      <dgm:prSet phldrT="[Text]" custT="1"/>
      <dgm:spPr/>
      <dgm:t>
        <a:bodyPr/>
        <a:lstStyle/>
        <a:p>
          <a:r>
            <a:rPr lang="en-US" sz="2800" dirty="0" smtClean="0"/>
            <a:t>Sales volume</a:t>
          </a:r>
          <a:endParaRPr lang="en-US" sz="2800" dirty="0"/>
        </a:p>
      </dgm:t>
    </dgm:pt>
    <dgm:pt modelId="{0368008A-A629-A64F-8978-1B753B3AFD86}" type="parTrans" cxnId="{416F85E6-FF8F-C44A-8214-BB92A0769B87}">
      <dgm:prSet/>
      <dgm:spPr/>
      <dgm:t>
        <a:bodyPr/>
        <a:lstStyle/>
        <a:p>
          <a:endParaRPr lang="en-US"/>
        </a:p>
      </dgm:t>
    </dgm:pt>
    <dgm:pt modelId="{12988BC6-D02F-EE4D-929C-00BB91EB9775}" type="sibTrans" cxnId="{416F85E6-FF8F-C44A-8214-BB92A0769B87}">
      <dgm:prSet/>
      <dgm:spPr/>
      <dgm:t>
        <a:bodyPr/>
        <a:lstStyle/>
        <a:p>
          <a:endParaRPr lang="en-US"/>
        </a:p>
      </dgm:t>
    </dgm:pt>
    <dgm:pt modelId="{59EB285E-182F-AB4F-805C-1D550F52F2AB}">
      <dgm:prSet phldrT="[Text]" custT="1"/>
      <dgm:spPr/>
      <dgm:t>
        <a:bodyPr/>
        <a:lstStyle/>
        <a:p>
          <a:r>
            <a:rPr lang="en-US" sz="2800" dirty="0" smtClean="0"/>
            <a:t>Revenue</a:t>
          </a:r>
          <a:endParaRPr lang="en-US" sz="2800" dirty="0"/>
        </a:p>
      </dgm:t>
    </dgm:pt>
    <dgm:pt modelId="{AC6D913B-E50C-7541-8695-B9D47BE932F1}" type="parTrans" cxnId="{8B462EED-D216-C943-94DA-21478CD33214}">
      <dgm:prSet/>
      <dgm:spPr/>
      <dgm:t>
        <a:bodyPr/>
        <a:lstStyle/>
        <a:p>
          <a:endParaRPr lang="en-US"/>
        </a:p>
      </dgm:t>
    </dgm:pt>
    <dgm:pt modelId="{3615E048-1F77-FB44-97F2-488A891B19F1}" type="sibTrans" cxnId="{8B462EED-D216-C943-94DA-21478CD33214}">
      <dgm:prSet/>
      <dgm:spPr/>
      <dgm:t>
        <a:bodyPr/>
        <a:lstStyle/>
        <a:p>
          <a:endParaRPr lang="en-US"/>
        </a:p>
      </dgm:t>
    </dgm:pt>
    <dgm:pt modelId="{46307D73-771F-8347-949B-5F6525017119}">
      <dgm:prSet phldrT="[Text]"/>
      <dgm:spPr/>
      <dgm:t>
        <a:bodyPr/>
        <a:lstStyle/>
        <a:p>
          <a:r>
            <a:rPr lang="en-US" dirty="0" smtClean="0"/>
            <a:t>Operations performance</a:t>
          </a:r>
          <a:endParaRPr lang="en-US" dirty="0"/>
        </a:p>
      </dgm:t>
    </dgm:pt>
    <dgm:pt modelId="{A09C89CF-7729-5448-B33A-6606129054B0}" type="parTrans" cxnId="{4C9E9263-DF7F-6C43-B5DA-7F41056A5C2C}">
      <dgm:prSet/>
      <dgm:spPr/>
      <dgm:t>
        <a:bodyPr/>
        <a:lstStyle/>
        <a:p>
          <a:endParaRPr lang="en-US"/>
        </a:p>
      </dgm:t>
    </dgm:pt>
    <dgm:pt modelId="{B6111254-0AA1-814D-A35E-7A355110DE20}" type="sibTrans" cxnId="{4C9E9263-DF7F-6C43-B5DA-7F41056A5C2C}">
      <dgm:prSet/>
      <dgm:spPr/>
      <dgm:t>
        <a:bodyPr/>
        <a:lstStyle/>
        <a:p>
          <a:endParaRPr lang="en-US"/>
        </a:p>
      </dgm:t>
    </dgm:pt>
    <dgm:pt modelId="{8337E0B6-56E6-3F44-9A8F-7B6BB229F9AC}">
      <dgm:prSet phldrT="[Text]" custT="1"/>
      <dgm:spPr/>
      <dgm:t>
        <a:bodyPr/>
        <a:lstStyle/>
        <a:p>
          <a:r>
            <a:rPr lang="en-US" sz="2800" dirty="0" smtClean="0"/>
            <a:t>Production costs</a:t>
          </a:r>
          <a:endParaRPr lang="en-US" sz="2800" dirty="0"/>
        </a:p>
      </dgm:t>
    </dgm:pt>
    <dgm:pt modelId="{1E087EE1-FF23-0F49-9E8A-A394833421A5}" type="parTrans" cxnId="{55F15E43-C3BB-2140-8FD2-B6BF5FF9F25F}">
      <dgm:prSet/>
      <dgm:spPr/>
      <dgm:t>
        <a:bodyPr/>
        <a:lstStyle/>
        <a:p>
          <a:endParaRPr lang="en-US"/>
        </a:p>
      </dgm:t>
    </dgm:pt>
    <dgm:pt modelId="{F3EA9A65-3938-4D47-992F-D360D09BFF81}" type="sibTrans" cxnId="{55F15E43-C3BB-2140-8FD2-B6BF5FF9F25F}">
      <dgm:prSet/>
      <dgm:spPr/>
      <dgm:t>
        <a:bodyPr/>
        <a:lstStyle/>
        <a:p>
          <a:endParaRPr lang="en-US"/>
        </a:p>
      </dgm:t>
    </dgm:pt>
    <dgm:pt modelId="{F665206B-EDF3-6C41-88E7-9ED4CE4F4E9E}">
      <dgm:prSet phldrT="[Text]" custT="1"/>
      <dgm:spPr/>
      <dgm:t>
        <a:bodyPr/>
        <a:lstStyle/>
        <a:p>
          <a:r>
            <a:rPr lang="en-US" sz="2800" dirty="0" smtClean="0"/>
            <a:t>Productivity</a:t>
          </a:r>
          <a:endParaRPr lang="en-US" sz="2800" dirty="0"/>
        </a:p>
      </dgm:t>
    </dgm:pt>
    <dgm:pt modelId="{B165BB42-DAB7-D54A-98DB-47E40A780CDF}" type="parTrans" cxnId="{586E24F1-4AB4-A74B-856A-FD7D1D4D60D9}">
      <dgm:prSet/>
      <dgm:spPr/>
      <dgm:t>
        <a:bodyPr/>
        <a:lstStyle/>
        <a:p>
          <a:endParaRPr lang="en-US"/>
        </a:p>
      </dgm:t>
    </dgm:pt>
    <dgm:pt modelId="{4C39AE74-C7BC-F141-A3D3-A6101CE1030F}" type="sibTrans" cxnId="{586E24F1-4AB4-A74B-856A-FD7D1D4D60D9}">
      <dgm:prSet/>
      <dgm:spPr/>
      <dgm:t>
        <a:bodyPr/>
        <a:lstStyle/>
        <a:p>
          <a:endParaRPr lang="en-US"/>
        </a:p>
      </dgm:t>
    </dgm:pt>
    <dgm:pt modelId="{AEE73C52-9823-DA49-B532-7D2D10C86E7F}">
      <dgm:prSet custT="1"/>
      <dgm:spPr/>
      <dgm:t>
        <a:bodyPr/>
        <a:lstStyle/>
        <a:p>
          <a:r>
            <a:rPr lang="en-US" sz="2800" dirty="0" smtClean="0"/>
            <a:t>Operating costs</a:t>
          </a:r>
          <a:endParaRPr lang="en-US" sz="2800" dirty="0"/>
        </a:p>
      </dgm:t>
    </dgm:pt>
    <dgm:pt modelId="{24F31909-3301-744A-8AF6-6290A882E044}" type="parTrans" cxnId="{05DC201D-404D-AD4B-8FBB-E7782D4FEE72}">
      <dgm:prSet/>
      <dgm:spPr/>
      <dgm:t>
        <a:bodyPr/>
        <a:lstStyle/>
        <a:p>
          <a:endParaRPr lang="en-US"/>
        </a:p>
      </dgm:t>
    </dgm:pt>
    <dgm:pt modelId="{A18ACBD2-1ECB-084F-AE5E-0C58E531B0D9}" type="sibTrans" cxnId="{05DC201D-404D-AD4B-8FBB-E7782D4FEE72}">
      <dgm:prSet/>
      <dgm:spPr/>
      <dgm:t>
        <a:bodyPr/>
        <a:lstStyle/>
        <a:p>
          <a:endParaRPr lang="en-US"/>
        </a:p>
      </dgm:t>
    </dgm:pt>
    <dgm:pt modelId="{EFA52139-2A91-084B-B448-C53C9C57E351}">
      <dgm:prSet custT="1"/>
      <dgm:spPr/>
      <dgm:t>
        <a:bodyPr/>
        <a:lstStyle/>
        <a:p>
          <a:r>
            <a:rPr lang="en-US" sz="2800" dirty="0" smtClean="0"/>
            <a:t>Financial ratios</a:t>
          </a:r>
          <a:endParaRPr lang="en-US" sz="2800" dirty="0"/>
        </a:p>
      </dgm:t>
    </dgm:pt>
    <dgm:pt modelId="{9764A1B0-D80A-C148-9E13-6DB5F8DADA83}" type="parTrans" cxnId="{8930F3DA-CE5C-F648-A299-5B1138F97925}">
      <dgm:prSet/>
      <dgm:spPr/>
      <dgm:t>
        <a:bodyPr/>
        <a:lstStyle/>
        <a:p>
          <a:endParaRPr lang="en-US"/>
        </a:p>
      </dgm:t>
    </dgm:pt>
    <dgm:pt modelId="{DD206203-8989-6E43-95AB-7E64B3735029}" type="sibTrans" cxnId="{8930F3DA-CE5C-F648-A299-5B1138F97925}">
      <dgm:prSet/>
      <dgm:spPr/>
      <dgm:t>
        <a:bodyPr/>
        <a:lstStyle/>
        <a:p>
          <a:endParaRPr lang="en-US"/>
        </a:p>
      </dgm:t>
    </dgm:pt>
    <dgm:pt modelId="{D3BC0227-7B13-744F-8DC9-E5500DF9C5DA}">
      <dgm:prSet phldrT="[Text]" custT="1"/>
      <dgm:spPr/>
      <dgm:t>
        <a:bodyPr/>
        <a:lstStyle/>
        <a:p>
          <a:r>
            <a:rPr lang="en-US" sz="2800" dirty="0" smtClean="0"/>
            <a:t>Quality</a:t>
          </a:r>
          <a:endParaRPr lang="en-US" sz="2800" dirty="0"/>
        </a:p>
      </dgm:t>
    </dgm:pt>
    <dgm:pt modelId="{5B598CF6-F1C9-644F-AD3F-BE1FCDCFA5D5}" type="parTrans" cxnId="{CE9ED31C-2F7F-FA44-B4F4-942515C6F6A9}">
      <dgm:prSet/>
      <dgm:spPr/>
      <dgm:t>
        <a:bodyPr/>
        <a:lstStyle/>
        <a:p>
          <a:endParaRPr lang="en-US"/>
        </a:p>
      </dgm:t>
    </dgm:pt>
    <dgm:pt modelId="{3C972871-3FDD-404C-922B-AF90964C06A9}" type="sibTrans" cxnId="{CE9ED31C-2F7F-FA44-B4F4-942515C6F6A9}">
      <dgm:prSet/>
      <dgm:spPr/>
      <dgm:t>
        <a:bodyPr/>
        <a:lstStyle/>
        <a:p>
          <a:endParaRPr lang="en-US"/>
        </a:p>
      </dgm:t>
    </dgm:pt>
    <dgm:pt modelId="{41229D11-6964-B84D-9427-10CDA778C3C3}">
      <dgm:prSet phldrT="[Text]" custT="1"/>
      <dgm:spPr/>
      <dgm:t>
        <a:bodyPr/>
        <a:lstStyle/>
        <a:p>
          <a:r>
            <a:rPr lang="en-US" sz="2800" dirty="0" smtClean="0"/>
            <a:t>Schedule</a:t>
          </a:r>
          <a:endParaRPr lang="en-US" sz="2800" dirty="0"/>
        </a:p>
      </dgm:t>
    </dgm:pt>
    <dgm:pt modelId="{826FFA5A-9798-1A40-A7BC-69723AE6F7B7}" type="parTrans" cxnId="{EDEC9CD2-D902-C84B-B182-ADBDC8EAE169}">
      <dgm:prSet/>
      <dgm:spPr/>
      <dgm:t>
        <a:bodyPr/>
        <a:lstStyle/>
        <a:p>
          <a:endParaRPr lang="en-US"/>
        </a:p>
      </dgm:t>
    </dgm:pt>
    <dgm:pt modelId="{B78501E8-429F-8E40-B1BC-A671B72AF6CD}" type="sibTrans" cxnId="{EDEC9CD2-D902-C84B-B182-ADBDC8EAE169}">
      <dgm:prSet/>
      <dgm:spPr/>
      <dgm:t>
        <a:bodyPr/>
        <a:lstStyle/>
        <a:p>
          <a:endParaRPr lang="en-US"/>
        </a:p>
      </dgm:t>
    </dgm:pt>
    <dgm:pt modelId="{A66344B4-74F7-3740-96C2-5027349B08B3}" type="pres">
      <dgm:prSet presAssocID="{BBDDE234-13AC-504D-A0A6-B028C00221C6}" presName="theList" presStyleCnt="0">
        <dgm:presLayoutVars>
          <dgm:dir/>
          <dgm:animLvl val="lvl"/>
          <dgm:resizeHandles val="exact"/>
        </dgm:presLayoutVars>
      </dgm:prSet>
      <dgm:spPr/>
      <dgm:t>
        <a:bodyPr/>
        <a:lstStyle/>
        <a:p>
          <a:endParaRPr lang="en-US"/>
        </a:p>
      </dgm:t>
    </dgm:pt>
    <dgm:pt modelId="{C3C8A057-9490-A547-919D-03D38898BD93}" type="pres">
      <dgm:prSet presAssocID="{0AE2BBE1-AB26-3148-A9FB-73B34AA63A40}" presName="compNode" presStyleCnt="0"/>
      <dgm:spPr/>
    </dgm:pt>
    <dgm:pt modelId="{9FCE1390-2E9F-F542-8E5C-9C9D8FA446D4}" type="pres">
      <dgm:prSet presAssocID="{0AE2BBE1-AB26-3148-A9FB-73B34AA63A40}" presName="aNode" presStyleLbl="bgShp" presStyleIdx="0" presStyleCnt="2" custLinFactNeighborX="-7280" custLinFactNeighborY="-16240"/>
      <dgm:spPr/>
      <dgm:t>
        <a:bodyPr/>
        <a:lstStyle/>
        <a:p>
          <a:endParaRPr lang="en-US"/>
        </a:p>
      </dgm:t>
    </dgm:pt>
    <dgm:pt modelId="{A1D98C64-3DD0-3841-BC6E-F1DDA9E34E79}" type="pres">
      <dgm:prSet presAssocID="{0AE2BBE1-AB26-3148-A9FB-73B34AA63A40}" presName="textNode" presStyleLbl="bgShp" presStyleIdx="0" presStyleCnt="2"/>
      <dgm:spPr/>
      <dgm:t>
        <a:bodyPr/>
        <a:lstStyle/>
        <a:p>
          <a:endParaRPr lang="en-US"/>
        </a:p>
      </dgm:t>
    </dgm:pt>
    <dgm:pt modelId="{96433966-2722-6243-88D6-A22AF975A228}" type="pres">
      <dgm:prSet presAssocID="{0AE2BBE1-AB26-3148-A9FB-73B34AA63A40}" presName="compChildNode" presStyleCnt="0"/>
      <dgm:spPr/>
    </dgm:pt>
    <dgm:pt modelId="{B152F8B9-FDA6-3946-88DE-74D795C6AC0E}" type="pres">
      <dgm:prSet presAssocID="{0AE2BBE1-AB26-3148-A9FB-73B34AA63A40}" presName="theInnerList" presStyleCnt="0"/>
      <dgm:spPr/>
    </dgm:pt>
    <dgm:pt modelId="{D9051FE9-96EE-B145-9A63-6ECD91431C69}" type="pres">
      <dgm:prSet presAssocID="{9A9ED7E4-198E-6F4A-ADF7-2E2B5151396C}" presName="childNode" presStyleLbl="node1" presStyleIdx="0" presStyleCnt="8">
        <dgm:presLayoutVars>
          <dgm:bulletEnabled val="1"/>
        </dgm:presLayoutVars>
      </dgm:prSet>
      <dgm:spPr/>
      <dgm:t>
        <a:bodyPr/>
        <a:lstStyle/>
        <a:p>
          <a:endParaRPr lang="en-US"/>
        </a:p>
      </dgm:t>
    </dgm:pt>
    <dgm:pt modelId="{F2FD3104-758B-8640-843C-C7AFBF29EFCA}" type="pres">
      <dgm:prSet presAssocID="{9A9ED7E4-198E-6F4A-ADF7-2E2B5151396C}" presName="aSpace2" presStyleCnt="0"/>
      <dgm:spPr/>
    </dgm:pt>
    <dgm:pt modelId="{3A2708D9-84D6-B440-84AD-568B71F012C8}" type="pres">
      <dgm:prSet presAssocID="{59EB285E-182F-AB4F-805C-1D550F52F2AB}" presName="childNode" presStyleLbl="node1" presStyleIdx="1" presStyleCnt="8">
        <dgm:presLayoutVars>
          <dgm:bulletEnabled val="1"/>
        </dgm:presLayoutVars>
      </dgm:prSet>
      <dgm:spPr/>
      <dgm:t>
        <a:bodyPr/>
        <a:lstStyle/>
        <a:p>
          <a:endParaRPr lang="en-US"/>
        </a:p>
      </dgm:t>
    </dgm:pt>
    <dgm:pt modelId="{425FEA73-8E76-0548-9C0F-C924E7C5BFBC}" type="pres">
      <dgm:prSet presAssocID="{59EB285E-182F-AB4F-805C-1D550F52F2AB}" presName="aSpace2" presStyleCnt="0"/>
      <dgm:spPr/>
    </dgm:pt>
    <dgm:pt modelId="{EF38ED0D-21A5-B447-A3C1-3DDB5F5B88B2}" type="pres">
      <dgm:prSet presAssocID="{AEE73C52-9823-DA49-B532-7D2D10C86E7F}" presName="childNode" presStyleLbl="node1" presStyleIdx="2" presStyleCnt="8">
        <dgm:presLayoutVars>
          <dgm:bulletEnabled val="1"/>
        </dgm:presLayoutVars>
      </dgm:prSet>
      <dgm:spPr/>
      <dgm:t>
        <a:bodyPr/>
        <a:lstStyle/>
        <a:p>
          <a:endParaRPr lang="en-US"/>
        </a:p>
      </dgm:t>
    </dgm:pt>
    <dgm:pt modelId="{AE188788-1BA5-7A4D-80BC-6DEB5B75BD31}" type="pres">
      <dgm:prSet presAssocID="{AEE73C52-9823-DA49-B532-7D2D10C86E7F}" presName="aSpace2" presStyleCnt="0"/>
      <dgm:spPr/>
    </dgm:pt>
    <dgm:pt modelId="{E582B6A3-90B1-E944-9BD5-2ADA607A26CC}" type="pres">
      <dgm:prSet presAssocID="{EFA52139-2A91-084B-B448-C53C9C57E351}" presName="childNode" presStyleLbl="node1" presStyleIdx="3" presStyleCnt="8">
        <dgm:presLayoutVars>
          <dgm:bulletEnabled val="1"/>
        </dgm:presLayoutVars>
      </dgm:prSet>
      <dgm:spPr/>
      <dgm:t>
        <a:bodyPr/>
        <a:lstStyle/>
        <a:p>
          <a:endParaRPr lang="en-US"/>
        </a:p>
      </dgm:t>
    </dgm:pt>
    <dgm:pt modelId="{D5E2BE48-8C76-9E46-A769-0D6A23A571EB}" type="pres">
      <dgm:prSet presAssocID="{0AE2BBE1-AB26-3148-A9FB-73B34AA63A40}" presName="aSpace" presStyleCnt="0"/>
      <dgm:spPr/>
    </dgm:pt>
    <dgm:pt modelId="{DB1F3BEE-CFE7-4A4E-AF7B-AD56750BB4C3}" type="pres">
      <dgm:prSet presAssocID="{46307D73-771F-8347-949B-5F6525017119}" presName="compNode" presStyleCnt="0"/>
      <dgm:spPr/>
    </dgm:pt>
    <dgm:pt modelId="{FB26F8E3-E50F-BC40-BC9A-FA2AB73E7597}" type="pres">
      <dgm:prSet presAssocID="{46307D73-771F-8347-949B-5F6525017119}" presName="aNode" presStyleLbl="bgShp" presStyleIdx="1" presStyleCnt="2"/>
      <dgm:spPr/>
      <dgm:t>
        <a:bodyPr/>
        <a:lstStyle/>
        <a:p>
          <a:endParaRPr lang="en-US"/>
        </a:p>
      </dgm:t>
    </dgm:pt>
    <dgm:pt modelId="{0A65DB7B-18D9-9149-A366-8E21D25C03B3}" type="pres">
      <dgm:prSet presAssocID="{46307D73-771F-8347-949B-5F6525017119}" presName="textNode" presStyleLbl="bgShp" presStyleIdx="1" presStyleCnt="2"/>
      <dgm:spPr/>
      <dgm:t>
        <a:bodyPr/>
        <a:lstStyle/>
        <a:p>
          <a:endParaRPr lang="en-US"/>
        </a:p>
      </dgm:t>
    </dgm:pt>
    <dgm:pt modelId="{56197E5E-B7E7-E04A-80CE-BBD1601440A7}" type="pres">
      <dgm:prSet presAssocID="{46307D73-771F-8347-949B-5F6525017119}" presName="compChildNode" presStyleCnt="0"/>
      <dgm:spPr/>
    </dgm:pt>
    <dgm:pt modelId="{235D57AF-5A00-BB4B-BD63-7972221A537D}" type="pres">
      <dgm:prSet presAssocID="{46307D73-771F-8347-949B-5F6525017119}" presName="theInnerList" presStyleCnt="0"/>
      <dgm:spPr/>
    </dgm:pt>
    <dgm:pt modelId="{246181C7-0146-234A-8626-87E8DEFE5D86}" type="pres">
      <dgm:prSet presAssocID="{8337E0B6-56E6-3F44-9A8F-7B6BB229F9AC}" presName="childNode" presStyleLbl="node1" presStyleIdx="4" presStyleCnt="8">
        <dgm:presLayoutVars>
          <dgm:bulletEnabled val="1"/>
        </dgm:presLayoutVars>
      </dgm:prSet>
      <dgm:spPr/>
      <dgm:t>
        <a:bodyPr/>
        <a:lstStyle/>
        <a:p>
          <a:endParaRPr lang="en-US"/>
        </a:p>
      </dgm:t>
    </dgm:pt>
    <dgm:pt modelId="{29A7C650-1A3D-164E-BBB4-B9C248115FEB}" type="pres">
      <dgm:prSet presAssocID="{8337E0B6-56E6-3F44-9A8F-7B6BB229F9AC}" presName="aSpace2" presStyleCnt="0"/>
      <dgm:spPr/>
    </dgm:pt>
    <dgm:pt modelId="{6CF3FBDC-DB78-A947-B913-D39CD78DF602}" type="pres">
      <dgm:prSet presAssocID="{F665206B-EDF3-6C41-88E7-9ED4CE4F4E9E}" presName="childNode" presStyleLbl="node1" presStyleIdx="5" presStyleCnt="8">
        <dgm:presLayoutVars>
          <dgm:bulletEnabled val="1"/>
        </dgm:presLayoutVars>
      </dgm:prSet>
      <dgm:spPr/>
      <dgm:t>
        <a:bodyPr/>
        <a:lstStyle/>
        <a:p>
          <a:endParaRPr lang="en-US"/>
        </a:p>
      </dgm:t>
    </dgm:pt>
    <dgm:pt modelId="{8734DE23-20F6-0B46-A6BB-5E8D1F8F181D}" type="pres">
      <dgm:prSet presAssocID="{F665206B-EDF3-6C41-88E7-9ED4CE4F4E9E}" presName="aSpace2" presStyleCnt="0"/>
      <dgm:spPr/>
    </dgm:pt>
    <dgm:pt modelId="{024F84F5-A89B-3E42-B3F6-FF27C67EA124}" type="pres">
      <dgm:prSet presAssocID="{D3BC0227-7B13-744F-8DC9-E5500DF9C5DA}" presName="childNode" presStyleLbl="node1" presStyleIdx="6" presStyleCnt="8">
        <dgm:presLayoutVars>
          <dgm:bulletEnabled val="1"/>
        </dgm:presLayoutVars>
      </dgm:prSet>
      <dgm:spPr/>
      <dgm:t>
        <a:bodyPr/>
        <a:lstStyle/>
        <a:p>
          <a:endParaRPr lang="en-US"/>
        </a:p>
      </dgm:t>
    </dgm:pt>
    <dgm:pt modelId="{3C4536B8-E152-494C-96DE-AA62F0127818}" type="pres">
      <dgm:prSet presAssocID="{D3BC0227-7B13-744F-8DC9-E5500DF9C5DA}" presName="aSpace2" presStyleCnt="0"/>
      <dgm:spPr/>
    </dgm:pt>
    <dgm:pt modelId="{EFCC24D7-11DF-7944-8971-DD9E8E994FF2}" type="pres">
      <dgm:prSet presAssocID="{41229D11-6964-B84D-9427-10CDA778C3C3}" presName="childNode" presStyleLbl="node1" presStyleIdx="7" presStyleCnt="8">
        <dgm:presLayoutVars>
          <dgm:bulletEnabled val="1"/>
        </dgm:presLayoutVars>
      </dgm:prSet>
      <dgm:spPr/>
      <dgm:t>
        <a:bodyPr/>
        <a:lstStyle/>
        <a:p>
          <a:endParaRPr lang="en-US"/>
        </a:p>
      </dgm:t>
    </dgm:pt>
  </dgm:ptLst>
  <dgm:cxnLst>
    <dgm:cxn modelId="{EDEC9CD2-D902-C84B-B182-ADBDC8EAE169}" srcId="{46307D73-771F-8347-949B-5F6525017119}" destId="{41229D11-6964-B84D-9427-10CDA778C3C3}" srcOrd="3" destOrd="0" parTransId="{826FFA5A-9798-1A40-A7BC-69723AE6F7B7}" sibTransId="{B78501E8-429F-8E40-B1BC-A671B72AF6CD}"/>
    <dgm:cxn modelId="{04CA35E5-D865-9A42-85B1-D816046B0C82}" type="presOf" srcId="{59EB285E-182F-AB4F-805C-1D550F52F2AB}" destId="{3A2708D9-84D6-B440-84AD-568B71F012C8}" srcOrd="0" destOrd="0" presId="urn:microsoft.com/office/officeart/2005/8/layout/lProcess2"/>
    <dgm:cxn modelId="{CE9ED31C-2F7F-FA44-B4F4-942515C6F6A9}" srcId="{46307D73-771F-8347-949B-5F6525017119}" destId="{D3BC0227-7B13-744F-8DC9-E5500DF9C5DA}" srcOrd="2" destOrd="0" parTransId="{5B598CF6-F1C9-644F-AD3F-BE1FCDCFA5D5}" sibTransId="{3C972871-3FDD-404C-922B-AF90964C06A9}"/>
    <dgm:cxn modelId="{05DC201D-404D-AD4B-8FBB-E7782D4FEE72}" srcId="{0AE2BBE1-AB26-3148-A9FB-73B34AA63A40}" destId="{AEE73C52-9823-DA49-B532-7D2D10C86E7F}" srcOrd="2" destOrd="0" parTransId="{24F31909-3301-744A-8AF6-6290A882E044}" sibTransId="{A18ACBD2-1ECB-084F-AE5E-0C58E531B0D9}"/>
    <dgm:cxn modelId="{5393BF23-9542-0F4E-B869-9822D75A1CF4}" type="presOf" srcId="{EFA52139-2A91-084B-B448-C53C9C57E351}" destId="{E582B6A3-90B1-E944-9BD5-2ADA607A26CC}" srcOrd="0" destOrd="0" presId="urn:microsoft.com/office/officeart/2005/8/layout/lProcess2"/>
    <dgm:cxn modelId="{8930F3DA-CE5C-F648-A299-5B1138F97925}" srcId="{0AE2BBE1-AB26-3148-A9FB-73B34AA63A40}" destId="{EFA52139-2A91-084B-B448-C53C9C57E351}" srcOrd="3" destOrd="0" parTransId="{9764A1B0-D80A-C148-9E13-6DB5F8DADA83}" sibTransId="{DD206203-8989-6E43-95AB-7E64B3735029}"/>
    <dgm:cxn modelId="{754D3CD6-D419-C24C-9FEF-1F22DF3048A4}" type="presOf" srcId="{46307D73-771F-8347-949B-5F6525017119}" destId="{0A65DB7B-18D9-9149-A366-8E21D25C03B3}" srcOrd="1" destOrd="0" presId="urn:microsoft.com/office/officeart/2005/8/layout/lProcess2"/>
    <dgm:cxn modelId="{27822451-9713-4F4E-952D-25E885A81CED}" type="presOf" srcId="{AEE73C52-9823-DA49-B532-7D2D10C86E7F}" destId="{EF38ED0D-21A5-B447-A3C1-3DDB5F5B88B2}" srcOrd="0" destOrd="0" presId="urn:microsoft.com/office/officeart/2005/8/layout/lProcess2"/>
    <dgm:cxn modelId="{F9FC97C9-3616-6C45-9A39-4AD5FB23F6B3}" type="presOf" srcId="{0AE2BBE1-AB26-3148-A9FB-73B34AA63A40}" destId="{A1D98C64-3DD0-3841-BC6E-F1DDA9E34E79}" srcOrd="1" destOrd="0" presId="urn:microsoft.com/office/officeart/2005/8/layout/lProcess2"/>
    <dgm:cxn modelId="{26331C9E-6A09-964F-9C36-E9BA6E6C9FE6}" type="presOf" srcId="{8337E0B6-56E6-3F44-9A8F-7B6BB229F9AC}" destId="{246181C7-0146-234A-8626-87E8DEFE5D86}" srcOrd="0" destOrd="0" presId="urn:microsoft.com/office/officeart/2005/8/layout/lProcess2"/>
    <dgm:cxn modelId="{7DAEC99C-C2A7-E344-911B-E8475BEA39F3}" type="presOf" srcId="{9A9ED7E4-198E-6F4A-ADF7-2E2B5151396C}" destId="{D9051FE9-96EE-B145-9A63-6ECD91431C69}" srcOrd="0" destOrd="0" presId="urn:microsoft.com/office/officeart/2005/8/layout/lProcess2"/>
    <dgm:cxn modelId="{3D8DD532-4A27-7049-A960-13BC8582A4E0}" type="presOf" srcId="{D3BC0227-7B13-744F-8DC9-E5500DF9C5DA}" destId="{024F84F5-A89B-3E42-B3F6-FF27C67EA124}" srcOrd="0" destOrd="0" presId="urn:microsoft.com/office/officeart/2005/8/layout/lProcess2"/>
    <dgm:cxn modelId="{55F15E43-C3BB-2140-8FD2-B6BF5FF9F25F}" srcId="{46307D73-771F-8347-949B-5F6525017119}" destId="{8337E0B6-56E6-3F44-9A8F-7B6BB229F9AC}" srcOrd="0" destOrd="0" parTransId="{1E087EE1-FF23-0F49-9E8A-A394833421A5}" sibTransId="{F3EA9A65-3938-4D47-992F-D360D09BFF81}"/>
    <dgm:cxn modelId="{93513C32-4950-BF4A-9A15-8BA5F1DEEFD5}" srcId="{BBDDE234-13AC-504D-A0A6-B028C00221C6}" destId="{0AE2BBE1-AB26-3148-A9FB-73B34AA63A40}" srcOrd="0" destOrd="0" parTransId="{565B6232-FF44-1A4A-8968-BD46F9DA22C8}" sibTransId="{63327708-8435-D046-BD84-9F1A9027BBC0}"/>
    <dgm:cxn modelId="{4C9E9263-DF7F-6C43-B5DA-7F41056A5C2C}" srcId="{BBDDE234-13AC-504D-A0A6-B028C00221C6}" destId="{46307D73-771F-8347-949B-5F6525017119}" srcOrd="1" destOrd="0" parTransId="{A09C89CF-7729-5448-B33A-6606129054B0}" sibTransId="{B6111254-0AA1-814D-A35E-7A355110DE20}"/>
    <dgm:cxn modelId="{416F85E6-FF8F-C44A-8214-BB92A0769B87}" srcId="{0AE2BBE1-AB26-3148-A9FB-73B34AA63A40}" destId="{9A9ED7E4-198E-6F4A-ADF7-2E2B5151396C}" srcOrd="0" destOrd="0" parTransId="{0368008A-A629-A64F-8978-1B753B3AFD86}" sibTransId="{12988BC6-D02F-EE4D-929C-00BB91EB9775}"/>
    <dgm:cxn modelId="{5F82DCA3-6FBE-9F49-94A6-BE2CAB28FA27}" type="presOf" srcId="{F665206B-EDF3-6C41-88E7-9ED4CE4F4E9E}" destId="{6CF3FBDC-DB78-A947-B913-D39CD78DF602}" srcOrd="0" destOrd="0" presId="urn:microsoft.com/office/officeart/2005/8/layout/lProcess2"/>
    <dgm:cxn modelId="{8B462EED-D216-C943-94DA-21478CD33214}" srcId="{0AE2BBE1-AB26-3148-A9FB-73B34AA63A40}" destId="{59EB285E-182F-AB4F-805C-1D550F52F2AB}" srcOrd="1" destOrd="0" parTransId="{AC6D913B-E50C-7541-8695-B9D47BE932F1}" sibTransId="{3615E048-1F77-FB44-97F2-488A891B19F1}"/>
    <dgm:cxn modelId="{C2E507ED-1FA2-4840-9776-5A29E3CCD588}" type="presOf" srcId="{46307D73-771F-8347-949B-5F6525017119}" destId="{FB26F8E3-E50F-BC40-BC9A-FA2AB73E7597}" srcOrd="0" destOrd="0" presId="urn:microsoft.com/office/officeart/2005/8/layout/lProcess2"/>
    <dgm:cxn modelId="{586E24F1-4AB4-A74B-856A-FD7D1D4D60D9}" srcId="{46307D73-771F-8347-949B-5F6525017119}" destId="{F665206B-EDF3-6C41-88E7-9ED4CE4F4E9E}" srcOrd="1" destOrd="0" parTransId="{B165BB42-DAB7-D54A-98DB-47E40A780CDF}" sibTransId="{4C39AE74-C7BC-F141-A3D3-A6101CE1030F}"/>
    <dgm:cxn modelId="{AA288191-2F19-B54D-8A93-6BA00A40D1AF}" type="presOf" srcId="{BBDDE234-13AC-504D-A0A6-B028C00221C6}" destId="{A66344B4-74F7-3740-96C2-5027349B08B3}" srcOrd="0" destOrd="0" presId="urn:microsoft.com/office/officeart/2005/8/layout/lProcess2"/>
    <dgm:cxn modelId="{5D364F7B-63FF-A14E-A280-3F2A2AFE8BE2}" type="presOf" srcId="{0AE2BBE1-AB26-3148-A9FB-73B34AA63A40}" destId="{9FCE1390-2E9F-F542-8E5C-9C9D8FA446D4}" srcOrd="0" destOrd="0" presId="urn:microsoft.com/office/officeart/2005/8/layout/lProcess2"/>
    <dgm:cxn modelId="{5488E895-2CCF-194F-9ECD-AF93227BCDD2}" type="presOf" srcId="{41229D11-6964-B84D-9427-10CDA778C3C3}" destId="{EFCC24D7-11DF-7944-8971-DD9E8E994FF2}" srcOrd="0" destOrd="0" presId="urn:microsoft.com/office/officeart/2005/8/layout/lProcess2"/>
    <dgm:cxn modelId="{4674A48C-08CC-DB4F-9F82-1EAC7A8E2435}" type="presParOf" srcId="{A66344B4-74F7-3740-96C2-5027349B08B3}" destId="{C3C8A057-9490-A547-919D-03D38898BD93}" srcOrd="0" destOrd="0" presId="urn:microsoft.com/office/officeart/2005/8/layout/lProcess2"/>
    <dgm:cxn modelId="{E32277F3-D0BB-DA47-B20B-70BE6ECDAA62}" type="presParOf" srcId="{C3C8A057-9490-A547-919D-03D38898BD93}" destId="{9FCE1390-2E9F-F542-8E5C-9C9D8FA446D4}" srcOrd="0" destOrd="0" presId="urn:microsoft.com/office/officeart/2005/8/layout/lProcess2"/>
    <dgm:cxn modelId="{B4FF06E6-5C8E-6A47-BAE9-393E4558766C}" type="presParOf" srcId="{C3C8A057-9490-A547-919D-03D38898BD93}" destId="{A1D98C64-3DD0-3841-BC6E-F1DDA9E34E79}" srcOrd="1" destOrd="0" presId="urn:microsoft.com/office/officeart/2005/8/layout/lProcess2"/>
    <dgm:cxn modelId="{801324A7-E28B-FF44-9D2F-5236BD91908D}" type="presParOf" srcId="{C3C8A057-9490-A547-919D-03D38898BD93}" destId="{96433966-2722-6243-88D6-A22AF975A228}" srcOrd="2" destOrd="0" presId="urn:microsoft.com/office/officeart/2005/8/layout/lProcess2"/>
    <dgm:cxn modelId="{ED28169B-F03F-144B-BC6B-8C67CEAC02E6}" type="presParOf" srcId="{96433966-2722-6243-88D6-A22AF975A228}" destId="{B152F8B9-FDA6-3946-88DE-74D795C6AC0E}" srcOrd="0" destOrd="0" presId="urn:microsoft.com/office/officeart/2005/8/layout/lProcess2"/>
    <dgm:cxn modelId="{746E1665-C431-EB4D-A88F-29865803D01A}" type="presParOf" srcId="{B152F8B9-FDA6-3946-88DE-74D795C6AC0E}" destId="{D9051FE9-96EE-B145-9A63-6ECD91431C69}" srcOrd="0" destOrd="0" presId="urn:microsoft.com/office/officeart/2005/8/layout/lProcess2"/>
    <dgm:cxn modelId="{56522EB5-5049-8D46-B1D2-CAFE5BAA6215}" type="presParOf" srcId="{B152F8B9-FDA6-3946-88DE-74D795C6AC0E}" destId="{F2FD3104-758B-8640-843C-C7AFBF29EFCA}" srcOrd="1" destOrd="0" presId="urn:microsoft.com/office/officeart/2005/8/layout/lProcess2"/>
    <dgm:cxn modelId="{2791A4B2-76E3-3E4D-836E-1CF2E09FA677}" type="presParOf" srcId="{B152F8B9-FDA6-3946-88DE-74D795C6AC0E}" destId="{3A2708D9-84D6-B440-84AD-568B71F012C8}" srcOrd="2" destOrd="0" presId="urn:microsoft.com/office/officeart/2005/8/layout/lProcess2"/>
    <dgm:cxn modelId="{349DD91B-727D-F741-A5DE-E8F43F138974}" type="presParOf" srcId="{B152F8B9-FDA6-3946-88DE-74D795C6AC0E}" destId="{425FEA73-8E76-0548-9C0F-C924E7C5BFBC}" srcOrd="3" destOrd="0" presId="urn:microsoft.com/office/officeart/2005/8/layout/lProcess2"/>
    <dgm:cxn modelId="{C4E5E960-350D-4E42-AAF7-37CEC77CE633}" type="presParOf" srcId="{B152F8B9-FDA6-3946-88DE-74D795C6AC0E}" destId="{EF38ED0D-21A5-B447-A3C1-3DDB5F5B88B2}" srcOrd="4" destOrd="0" presId="urn:microsoft.com/office/officeart/2005/8/layout/lProcess2"/>
    <dgm:cxn modelId="{EB6DF73E-AAA5-3847-B529-2797A2DA39C3}" type="presParOf" srcId="{B152F8B9-FDA6-3946-88DE-74D795C6AC0E}" destId="{AE188788-1BA5-7A4D-80BC-6DEB5B75BD31}" srcOrd="5" destOrd="0" presId="urn:microsoft.com/office/officeart/2005/8/layout/lProcess2"/>
    <dgm:cxn modelId="{447C5775-2D79-DB46-805A-35FD104F5606}" type="presParOf" srcId="{B152F8B9-FDA6-3946-88DE-74D795C6AC0E}" destId="{E582B6A3-90B1-E944-9BD5-2ADA607A26CC}" srcOrd="6" destOrd="0" presId="urn:microsoft.com/office/officeart/2005/8/layout/lProcess2"/>
    <dgm:cxn modelId="{F328E39E-D87B-B542-89D0-A6934ACFA77F}" type="presParOf" srcId="{A66344B4-74F7-3740-96C2-5027349B08B3}" destId="{D5E2BE48-8C76-9E46-A769-0D6A23A571EB}" srcOrd="1" destOrd="0" presId="urn:microsoft.com/office/officeart/2005/8/layout/lProcess2"/>
    <dgm:cxn modelId="{A7A22A43-BEB4-6345-A50E-B97C6F58E6BA}" type="presParOf" srcId="{A66344B4-74F7-3740-96C2-5027349B08B3}" destId="{DB1F3BEE-CFE7-4A4E-AF7B-AD56750BB4C3}" srcOrd="2" destOrd="0" presId="urn:microsoft.com/office/officeart/2005/8/layout/lProcess2"/>
    <dgm:cxn modelId="{4F847277-24EF-2E42-9F46-D27A5A30E958}" type="presParOf" srcId="{DB1F3BEE-CFE7-4A4E-AF7B-AD56750BB4C3}" destId="{FB26F8E3-E50F-BC40-BC9A-FA2AB73E7597}" srcOrd="0" destOrd="0" presId="urn:microsoft.com/office/officeart/2005/8/layout/lProcess2"/>
    <dgm:cxn modelId="{B341B7F7-9F16-5049-A707-341BC90B49CF}" type="presParOf" srcId="{DB1F3BEE-CFE7-4A4E-AF7B-AD56750BB4C3}" destId="{0A65DB7B-18D9-9149-A366-8E21D25C03B3}" srcOrd="1" destOrd="0" presId="urn:microsoft.com/office/officeart/2005/8/layout/lProcess2"/>
    <dgm:cxn modelId="{F328E254-3153-0445-BA55-7B76E7D685BC}" type="presParOf" srcId="{DB1F3BEE-CFE7-4A4E-AF7B-AD56750BB4C3}" destId="{56197E5E-B7E7-E04A-80CE-BBD1601440A7}" srcOrd="2" destOrd="0" presId="urn:microsoft.com/office/officeart/2005/8/layout/lProcess2"/>
    <dgm:cxn modelId="{979E21C3-E5AC-D44A-88F8-C5E257B316B3}" type="presParOf" srcId="{56197E5E-B7E7-E04A-80CE-BBD1601440A7}" destId="{235D57AF-5A00-BB4B-BD63-7972221A537D}" srcOrd="0" destOrd="0" presId="urn:microsoft.com/office/officeart/2005/8/layout/lProcess2"/>
    <dgm:cxn modelId="{821150B2-7EC6-7E47-9243-7EA1BBF5C16E}" type="presParOf" srcId="{235D57AF-5A00-BB4B-BD63-7972221A537D}" destId="{246181C7-0146-234A-8626-87E8DEFE5D86}" srcOrd="0" destOrd="0" presId="urn:microsoft.com/office/officeart/2005/8/layout/lProcess2"/>
    <dgm:cxn modelId="{CBEC33EB-F932-224A-90E7-76711FDFFCC6}" type="presParOf" srcId="{235D57AF-5A00-BB4B-BD63-7972221A537D}" destId="{29A7C650-1A3D-164E-BBB4-B9C248115FEB}" srcOrd="1" destOrd="0" presId="urn:microsoft.com/office/officeart/2005/8/layout/lProcess2"/>
    <dgm:cxn modelId="{932ADA9D-5D74-7F4B-83C9-DA471FF2F194}" type="presParOf" srcId="{235D57AF-5A00-BB4B-BD63-7972221A537D}" destId="{6CF3FBDC-DB78-A947-B913-D39CD78DF602}" srcOrd="2" destOrd="0" presId="urn:microsoft.com/office/officeart/2005/8/layout/lProcess2"/>
    <dgm:cxn modelId="{374F6C9E-8F1A-A147-B75A-1E5FFA2AF896}" type="presParOf" srcId="{235D57AF-5A00-BB4B-BD63-7972221A537D}" destId="{8734DE23-20F6-0B46-A6BB-5E8D1F8F181D}" srcOrd="3" destOrd="0" presId="urn:microsoft.com/office/officeart/2005/8/layout/lProcess2"/>
    <dgm:cxn modelId="{D7E21CB8-55FD-7E43-8870-B11401C596ED}" type="presParOf" srcId="{235D57AF-5A00-BB4B-BD63-7972221A537D}" destId="{024F84F5-A89B-3E42-B3F6-FF27C67EA124}" srcOrd="4" destOrd="0" presId="urn:microsoft.com/office/officeart/2005/8/layout/lProcess2"/>
    <dgm:cxn modelId="{E4E41D63-9E9F-7542-ABA7-B1445C8DCC52}" type="presParOf" srcId="{235D57AF-5A00-BB4B-BD63-7972221A537D}" destId="{3C4536B8-E152-494C-96DE-AA62F0127818}" srcOrd="5" destOrd="0" presId="urn:microsoft.com/office/officeart/2005/8/layout/lProcess2"/>
    <dgm:cxn modelId="{D15DAE10-4BE6-2C47-8911-6662963EA1A2}" type="presParOf" srcId="{235D57AF-5A00-BB4B-BD63-7972221A537D}" destId="{EFCC24D7-11DF-7944-8971-DD9E8E994FF2}"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DDE234-13AC-504D-A0A6-B028C00221C6}"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US"/>
        </a:p>
      </dgm:t>
    </dgm:pt>
    <dgm:pt modelId="{0AE2BBE1-AB26-3148-A9FB-73B34AA63A40}">
      <dgm:prSet phldrT="[Text]"/>
      <dgm:spPr/>
      <dgm:t>
        <a:bodyPr/>
        <a:lstStyle/>
        <a:p>
          <a:r>
            <a:rPr lang="en-US" dirty="0" smtClean="0"/>
            <a:t>Soft metrics</a:t>
          </a:r>
          <a:endParaRPr lang="en-US" dirty="0"/>
        </a:p>
      </dgm:t>
    </dgm:pt>
    <dgm:pt modelId="{565B6232-FF44-1A4A-8968-BD46F9DA22C8}" type="parTrans" cxnId="{93513C32-4950-BF4A-9A15-8BA5F1DEEFD5}">
      <dgm:prSet/>
      <dgm:spPr/>
      <dgm:t>
        <a:bodyPr/>
        <a:lstStyle/>
        <a:p>
          <a:endParaRPr lang="en-US"/>
        </a:p>
      </dgm:t>
    </dgm:pt>
    <dgm:pt modelId="{63327708-8435-D046-BD84-9F1A9027BBC0}" type="sibTrans" cxnId="{93513C32-4950-BF4A-9A15-8BA5F1DEEFD5}">
      <dgm:prSet/>
      <dgm:spPr/>
      <dgm:t>
        <a:bodyPr/>
        <a:lstStyle/>
        <a:p>
          <a:endParaRPr lang="en-US"/>
        </a:p>
      </dgm:t>
    </dgm:pt>
    <dgm:pt modelId="{9A9ED7E4-198E-6F4A-ADF7-2E2B5151396C}">
      <dgm:prSet phldrT="[Text]"/>
      <dgm:spPr/>
      <dgm:t>
        <a:bodyPr/>
        <a:lstStyle/>
        <a:p>
          <a:r>
            <a:rPr lang="en-US" dirty="0" smtClean="0"/>
            <a:t>Fuzzy metrics</a:t>
          </a:r>
          <a:endParaRPr lang="en-US" dirty="0"/>
        </a:p>
      </dgm:t>
    </dgm:pt>
    <dgm:pt modelId="{0368008A-A629-A64F-8978-1B753B3AFD86}" type="parTrans" cxnId="{416F85E6-FF8F-C44A-8214-BB92A0769B87}">
      <dgm:prSet/>
      <dgm:spPr/>
      <dgm:t>
        <a:bodyPr/>
        <a:lstStyle/>
        <a:p>
          <a:endParaRPr lang="en-US"/>
        </a:p>
      </dgm:t>
    </dgm:pt>
    <dgm:pt modelId="{12988BC6-D02F-EE4D-929C-00BB91EB9775}" type="sibTrans" cxnId="{416F85E6-FF8F-C44A-8214-BB92A0769B87}">
      <dgm:prSet/>
      <dgm:spPr/>
      <dgm:t>
        <a:bodyPr/>
        <a:lstStyle/>
        <a:p>
          <a:endParaRPr lang="en-US"/>
        </a:p>
      </dgm:t>
    </dgm:pt>
    <dgm:pt modelId="{59EB285E-182F-AB4F-805C-1D550F52F2AB}">
      <dgm:prSet phldrT="[Text]"/>
      <dgm:spPr/>
      <dgm:t>
        <a:bodyPr/>
        <a:lstStyle/>
        <a:p>
          <a:r>
            <a:rPr lang="en-US" dirty="0" smtClean="0"/>
            <a:t>“Gut feeling”</a:t>
          </a:r>
          <a:endParaRPr lang="en-US" dirty="0"/>
        </a:p>
      </dgm:t>
    </dgm:pt>
    <dgm:pt modelId="{AC6D913B-E50C-7541-8695-B9D47BE932F1}" type="parTrans" cxnId="{8B462EED-D216-C943-94DA-21478CD33214}">
      <dgm:prSet/>
      <dgm:spPr/>
      <dgm:t>
        <a:bodyPr/>
        <a:lstStyle/>
        <a:p>
          <a:endParaRPr lang="en-US"/>
        </a:p>
      </dgm:t>
    </dgm:pt>
    <dgm:pt modelId="{3615E048-1F77-FB44-97F2-488A891B19F1}" type="sibTrans" cxnId="{8B462EED-D216-C943-94DA-21478CD33214}">
      <dgm:prSet/>
      <dgm:spPr/>
      <dgm:t>
        <a:bodyPr/>
        <a:lstStyle/>
        <a:p>
          <a:endParaRPr lang="en-US"/>
        </a:p>
      </dgm:t>
    </dgm:pt>
    <dgm:pt modelId="{46307D73-771F-8347-949B-5F6525017119}">
      <dgm:prSet phldrT="[Text]"/>
      <dgm:spPr/>
      <dgm:t>
        <a:bodyPr/>
        <a:lstStyle/>
        <a:p>
          <a:r>
            <a:rPr lang="en-US" dirty="0" smtClean="0"/>
            <a:t>Difficult to assess</a:t>
          </a:r>
          <a:endParaRPr lang="en-US" dirty="0"/>
        </a:p>
      </dgm:t>
    </dgm:pt>
    <dgm:pt modelId="{A09C89CF-7729-5448-B33A-6606129054B0}" type="parTrans" cxnId="{4C9E9263-DF7F-6C43-B5DA-7F41056A5C2C}">
      <dgm:prSet/>
      <dgm:spPr/>
      <dgm:t>
        <a:bodyPr/>
        <a:lstStyle/>
        <a:p>
          <a:endParaRPr lang="en-US"/>
        </a:p>
      </dgm:t>
    </dgm:pt>
    <dgm:pt modelId="{B6111254-0AA1-814D-A35E-7A355110DE20}" type="sibTrans" cxnId="{4C9E9263-DF7F-6C43-B5DA-7F41056A5C2C}">
      <dgm:prSet/>
      <dgm:spPr/>
      <dgm:t>
        <a:bodyPr/>
        <a:lstStyle/>
        <a:p>
          <a:endParaRPr lang="en-US"/>
        </a:p>
      </dgm:t>
    </dgm:pt>
    <dgm:pt modelId="{8337E0B6-56E6-3F44-9A8F-7B6BB229F9AC}">
      <dgm:prSet phldrT="[Text]" custT="1"/>
      <dgm:spPr/>
      <dgm:t>
        <a:bodyPr/>
        <a:lstStyle/>
        <a:p>
          <a:r>
            <a:rPr lang="en-US" sz="2400" dirty="0" smtClean="0"/>
            <a:t>Intermediate progress in long-term task</a:t>
          </a:r>
          <a:endParaRPr lang="en-US" sz="2400" dirty="0"/>
        </a:p>
      </dgm:t>
    </dgm:pt>
    <dgm:pt modelId="{1E087EE1-FF23-0F49-9E8A-A394833421A5}" type="parTrans" cxnId="{55F15E43-C3BB-2140-8FD2-B6BF5FF9F25F}">
      <dgm:prSet/>
      <dgm:spPr/>
      <dgm:t>
        <a:bodyPr/>
        <a:lstStyle/>
        <a:p>
          <a:endParaRPr lang="en-US"/>
        </a:p>
      </dgm:t>
    </dgm:pt>
    <dgm:pt modelId="{F3EA9A65-3938-4D47-992F-D360D09BFF81}" type="sibTrans" cxnId="{55F15E43-C3BB-2140-8FD2-B6BF5FF9F25F}">
      <dgm:prSet/>
      <dgm:spPr/>
      <dgm:t>
        <a:bodyPr/>
        <a:lstStyle/>
        <a:p>
          <a:endParaRPr lang="en-US"/>
        </a:p>
      </dgm:t>
    </dgm:pt>
    <dgm:pt modelId="{F665206B-EDF3-6C41-88E7-9ED4CE4F4E9E}">
      <dgm:prSet phldrT="[Text]" custT="1"/>
      <dgm:spPr/>
      <dgm:t>
        <a:bodyPr/>
        <a:lstStyle/>
        <a:p>
          <a:r>
            <a:rPr lang="en-US" sz="2400" dirty="0" err="1" smtClean="0"/>
            <a:t>Interdepen-dencies</a:t>
          </a:r>
          <a:r>
            <a:rPr lang="en-US" sz="2400" dirty="0" smtClean="0"/>
            <a:t> between tasks</a:t>
          </a:r>
          <a:endParaRPr lang="en-US" sz="2400" dirty="0"/>
        </a:p>
      </dgm:t>
    </dgm:pt>
    <dgm:pt modelId="{B165BB42-DAB7-D54A-98DB-47E40A780CDF}" type="parTrans" cxnId="{586E24F1-4AB4-A74B-856A-FD7D1D4D60D9}">
      <dgm:prSet/>
      <dgm:spPr/>
      <dgm:t>
        <a:bodyPr/>
        <a:lstStyle/>
        <a:p>
          <a:endParaRPr lang="en-US"/>
        </a:p>
      </dgm:t>
    </dgm:pt>
    <dgm:pt modelId="{4C39AE74-C7BC-F141-A3D3-A6101CE1030F}" type="sibTrans" cxnId="{586E24F1-4AB4-A74B-856A-FD7D1D4D60D9}">
      <dgm:prSet/>
      <dgm:spPr/>
      <dgm:t>
        <a:bodyPr/>
        <a:lstStyle/>
        <a:p>
          <a:endParaRPr lang="en-US"/>
        </a:p>
      </dgm:t>
    </dgm:pt>
    <dgm:pt modelId="{AEE73C52-9823-DA49-B532-7D2D10C86E7F}">
      <dgm:prSet/>
      <dgm:spPr/>
      <dgm:t>
        <a:bodyPr/>
        <a:lstStyle/>
        <a:p>
          <a:r>
            <a:rPr lang="en-US" dirty="0" smtClean="0"/>
            <a:t>“Good thing to do”</a:t>
          </a:r>
          <a:endParaRPr lang="en-US" dirty="0"/>
        </a:p>
      </dgm:t>
    </dgm:pt>
    <dgm:pt modelId="{24F31909-3301-744A-8AF6-6290A882E044}" type="parTrans" cxnId="{05DC201D-404D-AD4B-8FBB-E7782D4FEE72}">
      <dgm:prSet/>
      <dgm:spPr/>
      <dgm:t>
        <a:bodyPr/>
        <a:lstStyle/>
        <a:p>
          <a:endParaRPr lang="en-US"/>
        </a:p>
      </dgm:t>
    </dgm:pt>
    <dgm:pt modelId="{A18ACBD2-1ECB-084F-AE5E-0C58E531B0D9}" type="sibTrans" cxnId="{05DC201D-404D-AD4B-8FBB-E7782D4FEE72}">
      <dgm:prSet/>
      <dgm:spPr/>
      <dgm:t>
        <a:bodyPr/>
        <a:lstStyle/>
        <a:p>
          <a:endParaRPr lang="en-US"/>
        </a:p>
      </dgm:t>
    </dgm:pt>
    <dgm:pt modelId="{A26FAB3A-BB5B-4A45-B415-44502B5ECA27}">
      <dgm:prSet phldrT="[Text]"/>
      <dgm:spPr/>
      <dgm:t>
        <a:bodyPr/>
        <a:lstStyle/>
        <a:p>
          <a:r>
            <a:rPr lang="en-US" dirty="0" smtClean="0"/>
            <a:t>Corporate culture</a:t>
          </a:r>
          <a:endParaRPr lang="en-US" dirty="0"/>
        </a:p>
      </dgm:t>
    </dgm:pt>
    <dgm:pt modelId="{0D3C6533-3422-AC43-897F-D21CC9BB9149}" type="parTrans" cxnId="{EA5C0594-6A73-8C4D-8C41-38DAF5D03928}">
      <dgm:prSet/>
      <dgm:spPr/>
      <dgm:t>
        <a:bodyPr/>
        <a:lstStyle/>
        <a:p>
          <a:endParaRPr lang="en-US"/>
        </a:p>
      </dgm:t>
    </dgm:pt>
    <dgm:pt modelId="{D3B3B9C4-405D-CA4A-AA66-575093690AD6}" type="sibTrans" cxnId="{EA5C0594-6A73-8C4D-8C41-38DAF5D03928}">
      <dgm:prSet/>
      <dgm:spPr/>
      <dgm:t>
        <a:bodyPr/>
        <a:lstStyle/>
        <a:p>
          <a:endParaRPr lang="en-US"/>
        </a:p>
      </dgm:t>
    </dgm:pt>
    <dgm:pt modelId="{59C72064-7DD3-3443-AB74-E307916DFAF5}">
      <dgm:prSet phldrT="[Text]"/>
      <dgm:spPr/>
      <dgm:t>
        <a:bodyPr/>
        <a:lstStyle/>
        <a:p>
          <a:r>
            <a:rPr lang="en-US" dirty="0" smtClean="0"/>
            <a:t>Social interactions</a:t>
          </a:r>
          <a:endParaRPr lang="en-US" dirty="0"/>
        </a:p>
      </dgm:t>
    </dgm:pt>
    <dgm:pt modelId="{2BDE778C-F41E-D84D-880F-781994D909EF}" type="parTrans" cxnId="{297FB4F0-C166-7D41-835B-D016D33AD3DE}">
      <dgm:prSet/>
      <dgm:spPr/>
      <dgm:t>
        <a:bodyPr/>
        <a:lstStyle/>
        <a:p>
          <a:endParaRPr lang="en-US"/>
        </a:p>
      </dgm:t>
    </dgm:pt>
    <dgm:pt modelId="{81E13F16-BAD7-F74C-8DF2-0DA063C06DC5}" type="sibTrans" cxnId="{297FB4F0-C166-7D41-835B-D016D33AD3DE}">
      <dgm:prSet/>
      <dgm:spPr/>
      <dgm:t>
        <a:bodyPr/>
        <a:lstStyle/>
        <a:p>
          <a:endParaRPr lang="en-US"/>
        </a:p>
      </dgm:t>
    </dgm:pt>
    <dgm:pt modelId="{540C17F0-685D-2948-B49E-519AEC5A324B}">
      <dgm:prSet phldrT="[Text]"/>
      <dgm:spPr/>
      <dgm:t>
        <a:bodyPr/>
        <a:lstStyle/>
        <a:p>
          <a:r>
            <a:rPr lang="en-US" dirty="0" smtClean="0"/>
            <a:t>Personal motivation</a:t>
          </a:r>
          <a:endParaRPr lang="en-US" dirty="0"/>
        </a:p>
      </dgm:t>
    </dgm:pt>
    <dgm:pt modelId="{156D9FF7-63B0-6449-A67A-CAB902A0A58D}" type="parTrans" cxnId="{FBF99349-4C67-B740-8FB2-52955F5DFF47}">
      <dgm:prSet/>
      <dgm:spPr/>
      <dgm:t>
        <a:bodyPr/>
        <a:lstStyle/>
        <a:p>
          <a:endParaRPr lang="en-US"/>
        </a:p>
      </dgm:t>
    </dgm:pt>
    <dgm:pt modelId="{3F1D7A11-63FB-C042-9DFA-78EB748D4CCB}" type="sibTrans" cxnId="{FBF99349-4C67-B740-8FB2-52955F5DFF47}">
      <dgm:prSet/>
      <dgm:spPr/>
      <dgm:t>
        <a:bodyPr/>
        <a:lstStyle/>
        <a:p>
          <a:endParaRPr lang="en-US"/>
        </a:p>
      </dgm:t>
    </dgm:pt>
    <dgm:pt modelId="{A66344B4-74F7-3740-96C2-5027349B08B3}" type="pres">
      <dgm:prSet presAssocID="{BBDDE234-13AC-504D-A0A6-B028C00221C6}" presName="theList" presStyleCnt="0">
        <dgm:presLayoutVars>
          <dgm:dir/>
          <dgm:animLvl val="lvl"/>
          <dgm:resizeHandles val="exact"/>
        </dgm:presLayoutVars>
      </dgm:prSet>
      <dgm:spPr/>
      <dgm:t>
        <a:bodyPr/>
        <a:lstStyle/>
        <a:p>
          <a:endParaRPr lang="en-US"/>
        </a:p>
      </dgm:t>
    </dgm:pt>
    <dgm:pt modelId="{C3C8A057-9490-A547-919D-03D38898BD93}" type="pres">
      <dgm:prSet presAssocID="{0AE2BBE1-AB26-3148-A9FB-73B34AA63A40}" presName="compNode" presStyleCnt="0"/>
      <dgm:spPr/>
    </dgm:pt>
    <dgm:pt modelId="{9FCE1390-2E9F-F542-8E5C-9C9D8FA446D4}" type="pres">
      <dgm:prSet presAssocID="{0AE2BBE1-AB26-3148-A9FB-73B34AA63A40}" presName="aNode" presStyleLbl="bgShp" presStyleIdx="0" presStyleCnt="3"/>
      <dgm:spPr/>
      <dgm:t>
        <a:bodyPr/>
        <a:lstStyle/>
        <a:p>
          <a:endParaRPr lang="en-US"/>
        </a:p>
      </dgm:t>
    </dgm:pt>
    <dgm:pt modelId="{A1D98C64-3DD0-3841-BC6E-F1DDA9E34E79}" type="pres">
      <dgm:prSet presAssocID="{0AE2BBE1-AB26-3148-A9FB-73B34AA63A40}" presName="textNode" presStyleLbl="bgShp" presStyleIdx="0" presStyleCnt="3"/>
      <dgm:spPr/>
      <dgm:t>
        <a:bodyPr/>
        <a:lstStyle/>
        <a:p>
          <a:endParaRPr lang="en-US"/>
        </a:p>
      </dgm:t>
    </dgm:pt>
    <dgm:pt modelId="{96433966-2722-6243-88D6-A22AF975A228}" type="pres">
      <dgm:prSet presAssocID="{0AE2BBE1-AB26-3148-A9FB-73B34AA63A40}" presName="compChildNode" presStyleCnt="0"/>
      <dgm:spPr/>
    </dgm:pt>
    <dgm:pt modelId="{B152F8B9-FDA6-3946-88DE-74D795C6AC0E}" type="pres">
      <dgm:prSet presAssocID="{0AE2BBE1-AB26-3148-A9FB-73B34AA63A40}" presName="theInnerList" presStyleCnt="0"/>
      <dgm:spPr/>
    </dgm:pt>
    <dgm:pt modelId="{B8E294C4-7BCF-1045-9358-2B2F8DC2D305}" type="pres">
      <dgm:prSet presAssocID="{A26FAB3A-BB5B-4A45-B415-44502B5ECA27}" presName="childNode" presStyleLbl="node1" presStyleIdx="0" presStyleCnt="7">
        <dgm:presLayoutVars>
          <dgm:bulletEnabled val="1"/>
        </dgm:presLayoutVars>
      </dgm:prSet>
      <dgm:spPr/>
      <dgm:t>
        <a:bodyPr/>
        <a:lstStyle/>
        <a:p>
          <a:endParaRPr lang="en-US"/>
        </a:p>
      </dgm:t>
    </dgm:pt>
    <dgm:pt modelId="{B7C5A558-404B-E84A-8548-33AA03812D5E}" type="pres">
      <dgm:prSet presAssocID="{A26FAB3A-BB5B-4A45-B415-44502B5ECA27}" presName="aSpace2" presStyleCnt="0"/>
      <dgm:spPr/>
    </dgm:pt>
    <dgm:pt modelId="{AF73B16A-03D1-DB4E-B37B-5F9428D4E460}" type="pres">
      <dgm:prSet presAssocID="{59C72064-7DD3-3443-AB74-E307916DFAF5}" presName="childNode" presStyleLbl="node1" presStyleIdx="1" presStyleCnt="7">
        <dgm:presLayoutVars>
          <dgm:bulletEnabled val="1"/>
        </dgm:presLayoutVars>
      </dgm:prSet>
      <dgm:spPr/>
      <dgm:t>
        <a:bodyPr/>
        <a:lstStyle/>
        <a:p>
          <a:endParaRPr lang="en-US"/>
        </a:p>
      </dgm:t>
    </dgm:pt>
    <dgm:pt modelId="{9C649883-EA28-0B4D-A5A7-5666E2AAD699}" type="pres">
      <dgm:prSet presAssocID="{59C72064-7DD3-3443-AB74-E307916DFAF5}" presName="aSpace2" presStyleCnt="0"/>
      <dgm:spPr/>
    </dgm:pt>
    <dgm:pt modelId="{BD25E447-B83C-A748-8BCD-7BCB3337179D}" type="pres">
      <dgm:prSet presAssocID="{540C17F0-685D-2948-B49E-519AEC5A324B}" presName="childNode" presStyleLbl="node1" presStyleIdx="2" presStyleCnt="7">
        <dgm:presLayoutVars>
          <dgm:bulletEnabled val="1"/>
        </dgm:presLayoutVars>
      </dgm:prSet>
      <dgm:spPr/>
      <dgm:t>
        <a:bodyPr/>
        <a:lstStyle/>
        <a:p>
          <a:endParaRPr lang="en-US"/>
        </a:p>
      </dgm:t>
    </dgm:pt>
    <dgm:pt modelId="{D5E2BE48-8C76-9E46-A769-0D6A23A571EB}" type="pres">
      <dgm:prSet presAssocID="{0AE2BBE1-AB26-3148-A9FB-73B34AA63A40}" presName="aSpace" presStyleCnt="0"/>
      <dgm:spPr/>
    </dgm:pt>
    <dgm:pt modelId="{BCC8E61D-422B-584C-8DA4-EF059438CAE6}" type="pres">
      <dgm:prSet presAssocID="{9A9ED7E4-198E-6F4A-ADF7-2E2B5151396C}" presName="compNode" presStyleCnt="0"/>
      <dgm:spPr/>
    </dgm:pt>
    <dgm:pt modelId="{C8F617EA-62C0-AD49-B64D-8C2A16320260}" type="pres">
      <dgm:prSet presAssocID="{9A9ED7E4-198E-6F4A-ADF7-2E2B5151396C}" presName="aNode" presStyleLbl="bgShp" presStyleIdx="1" presStyleCnt="3"/>
      <dgm:spPr/>
      <dgm:t>
        <a:bodyPr/>
        <a:lstStyle/>
        <a:p>
          <a:endParaRPr lang="en-US"/>
        </a:p>
      </dgm:t>
    </dgm:pt>
    <dgm:pt modelId="{6F73B36B-26A0-B548-9563-E5CBB86F911B}" type="pres">
      <dgm:prSet presAssocID="{9A9ED7E4-198E-6F4A-ADF7-2E2B5151396C}" presName="textNode" presStyleLbl="bgShp" presStyleIdx="1" presStyleCnt="3"/>
      <dgm:spPr/>
      <dgm:t>
        <a:bodyPr/>
        <a:lstStyle/>
        <a:p>
          <a:endParaRPr lang="en-US"/>
        </a:p>
      </dgm:t>
    </dgm:pt>
    <dgm:pt modelId="{6A5E85A8-C6F1-834A-8EEF-2F6DED5B5C3F}" type="pres">
      <dgm:prSet presAssocID="{9A9ED7E4-198E-6F4A-ADF7-2E2B5151396C}" presName="compChildNode" presStyleCnt="0"/>
      <dgm:spPr/>
    </dgm:pt>
    <dgm:pt modelId="{39C1D871-BAC5-464A-82D8-78320CE1AF19}" type="pres">
      <dgm:prSet presAssocID="{9A9ED7E4-198E-6F4A-ADF7-2E2B5151396C}" presName="theInnerList" presStyleCnt="0"/>
      <dgm:spPr/>
    </dgm:pt>
    <dgm:pt modelId="{3A2708D9-84D6-B440-84AD-568B71F012C8}" type="pres">
      <dgm:prSet presAssocID="{59EB285E-182F-AB4F-805C-1D550F52F2AB}" presName="childNode" presStyleLbl="node1" presStyleIdx="3" presStyleCnt="7">
        <dgm:presLayoutVars>
          <dgm:bulletEnabled val="1"/>
        </dgm:presLayoutVars>
      </dgm:prSet>
      <dgm:spPr/>
      <dgm:t>
        <a:bodyPr/>
        <a:lstStyle/>
        <a:p>
          <a:endParaRPr lang="en-US"/>
        </a:p>
      </dgm:t>
    </dgm:pt>
    <dgm:pt modelId="{425FEA73-8E76-0548-9C0F-C924E7C5BFBC}" type="pres">
      <dgm:prSet presAssocID="{59EB285E-182F-AB4F-805C-1D550F52F2AB}" presName="aSpace2" presStyleCnt="0"/>
      <dgm:spPr/>
    </dgm:pt>
    <dgm:pt modelId="{EF38ED0D-21A5-B447-A3C1-3DDB5F5B88B2}" type="pres">
      <dgm:prSet presAssocID="{AEE73C52-9823-DA49-B532-7D2D10C86E7F}" presName="childNode" presStyleLbl="node1" presStyleIdx="4" presStyleCnt="7">
        <dgm:presLayoutVars>
          <dgm:bulletEnabled val="1"/>
        </dgm:presLayoutVars>
      </dgm:prSet>
      <dgm:spPr/>
      <dgm:t>
        <a:bodyPr/>
        <a:lstStyle/>
        <a:p>
          <a:endParaRPr lang="en-US"/>
        </a:p>
      </dgm:t>
    </dgm:pt>
    <dgm:pt modelId="{AD383041-3D02-0748-88A2-C67FBBF2BB66}" type="pres">
      <dgm:prSet presAssocID="{9A9ED7E4-198E-6F4A-ADF7-2E2B5151396C}" presName="aSpace" presStyleCnt="0"/>
      <dgm:spPr/>
    </dgm:pt>
    <dgm:pt modelId="{DB1F3BEE-CFE7-4A4E-AF7B-AD56750BB4C3}" type="pres">
      <dgm:prSet presAssocID="{46307D73-771F-8347-949B-5F6525017119}" presName="compNode" presStyleCnt="0"/>
      <dgm:spPr/>
    </dgm:pt>
    <dgm:pt modelId="{FB26F8E3-E50F-BC40-BC9A-FA2AB73E7597}" type="pres">
      <dgm:prSet presAssocID="{46307D73-771F-8347-949B-5F6525017119}" presName="aNode" presStyleLbl="bgShp" presStyleIdx="2" presStyleCnt="3"/>
      <dgm:spPr/>
      <dgm:t>
        <a:bodyPr/>
        <a:lstStyle/>
        <a:p>
          <a:endParaRPr lang="en-US"/>
        </a:p>
      </dgm:t>
    </dgm:pt>
    <dgm:pt modelId="{0A65DB7B-18D9-9149-A366-8E21D25C03B3}" type="pres">
      <dgm:prSet presAssocID="{46307D73-771F-8347-949B-5F6525017119}" presName="textNode" presStyleLbl="bgShp" presStyleIdx="2" presStyleCnt="3"/>
      <dgm:spPr/>
      <dgm:t>
        <a:bodyPr/>
        <a:lstStyle/>
        <a:p>
          <a:endParaRPr lang="en-US"/>
        </a:p>
      </dgm:t>
    </dgm:pt>
    <dgm:pt modelId="{56197E5E-B7E7-E04A-80CE-BBD1601440A7}" type="pres">
      <dgm:prSet presAssocID="{46307D73-771F-8347-949B-5F6525017119}" presName="compChildNode" presStyleCnt="0"/>
      <dgm:spPr/>
    </dgm:pt>
    <dgm:pt modelId="{235D57AF-5A00-BB4B-BD63-7972221A537D}" type="pres">
      <dgm:prSet presAssocID="{46307D73-771F-8347-949B-5F6525017119}" presName="theInnerList" presStyleCnt="0"/>
      <dgm:spPr/>
    </dgm:pt>
    <dgm:pt modelId="{246181C7-0146-234A-8626-87E8DEFE5D86}" type="pres">
      <dgm:prSet presAssocID="{8337E0B6-56E6-3F44-9A8F-7B6BB229F9AC}" presName="childNode" presStyleLbl="node1" presStyleIdx="5" presStyleCnt="7">
        <dgm:presLayoutVars>
          <dgm:bulletEnabled val="1"/>
        </dgm:presLayoutVars>
      </dgm:prSet>
      <dgm:spPr/>
      <dgm:t>
        <a:bodyPr/>
        <a:lstStyle/>
        <a:p>
          <a:endParaRPr lang="en-US"/>
        </a:p>
      </dgm:t>
    </dgm:pt>
    <dgm:pt modelId="{29A7C650-1A3D-164E-BBB4-B9C248115FEB}" type="pres">
      <dgm:prSet presAssocID="{8337E0B6-56E6-3F44-9A8F-7B6BB229F9AC}" presName="aSpace2" presStyleCnt="0"/>
      <dgm:spPr/>
    </dgm:pt>
    <dgm:pt modelId="{6CF3FBDC-DB78-A947-B913-D39CD78DF602}" type="pres">
      <dgm:prSet presAssocID="{F665206B-EDF3-6C41-88E7-9ED4CE4F4E9E}" presName="childNode" presStyleLbl="node1" presStyleIdx="6" presStyleCnt="7">
        <dgm:presLayoutVars>
          <dgm:bulletEnabled val="1"/>
        </dgm:presLayoutVars>
      </dgm:prSet>
      <dgm:spPr/>
      <dgm:t>
        <a:bodyPr/>
        <a:lstStyle/>
        <a:p>
          <a:endParaRPr lang="en-US"/>
        </a:p>
      </dgm:t>
    </dgm:pt>
  </dgm:ptLst>
  <dgm:cxnLst>
    <dgm:cxn modelId="{EA5C0594-6A73-8C4D-8C41-38DAF5D03928}" srcId="{0AE2BBE1-AB26-3148-A9FB-73B34AA63A40}" destId="{A26FAB3A-BB5B-4A45-B415-44502B5ECA27}" srcOrd="0" destOrd="0" parTransId="{0D3C6533-3422-AC43-897F-D21CC9BB9149}" sibTransId="{D3B3B9C4-405D-CA4A-AA66-575093690AD6}"/>
    <dgm:cxn modelId="{05DC201D-404D-AD4B-8FBB-E7782D4FEE72}" srcId="{9A9ED7E4-198E-6F4A-ADF7-2E2B5151396C}" destId="{AEE73C52-9823-DA49-B532-7D2D10C86E7F}" srcOrd="1" destOrd="0" parTransId="{24F31909-3301-744A-8AF6-6290A882E044}" sibTransId="{A18ACBD2-1ECB-084F-AE5E-0C58E531B0D9}"/>
    <dgm:cxn modelId="{192E1CCD-3AF8-0B46-9184-CA2C8E77F14D}" type="presOf" srcId="{9A9ED7E4-198E-6F4A-ADF7-2E2B5151396C}" destId="{C8F617EA-62C0-AD49-B64D-8C2A16320260}" srcOrd="0" destOrd="0" presId="urn:microsoft.com/office/officeart/2005/8/layout/lProcess2"/>
    <dgm:cxn modelId="{D19387FC-9E4B-EB48-A294-606CA0BC2093}" type="presOf" srcId="{59EB285E-182F-AB4F-805C-1D550F52F2AB}" destId="{3A2708D9-84D6-B440-84AD-568B71F012C8}" srcOrd="0" destOrd="0" presId="urn:microsoft.com/office/officeart/2005/8/layout/lProcess2"/>
    <dgm:cxn modelId="{297FB4F0-C166-7D41-835B-D016D33AD3DE}" srcId="{0AE2BBE1-AB26-3148-A9FB-73B34AA63A40}" destId="{59C72064-7DD3-3443-AB74-E307916DFAF5}" srcOrd="1" destOrd="0" parTransId="{2BDE778C-F41E-D84D-880F-781994D909EF}" sibTransId="{81E13F16-BAD7-F74C-8DF2-0DA063C06DC5}"/>
    <dgm:cxn modelId="{8FB78BFB-3758-D14E-950C-D0924F28E283}" type="presOf" srcId="{0AE2BBE1-AB26-3148-A9FB-73B34AA63A40}" destId="{A1D98C64-3DD0-3841-BC6E-F1DDA9E34E79}" srcOrd="1" destOrd="0" presId="urn:microsoft.com/office/officeart/2005/8/layout/lProcess2"/>
    <dgm:cxn modelId="{0DFCEF1C-6511-F747-968D-6469D7F434E2}" type="presOf" srcId="{0AE2BBE1-AB26-3148-A9FB-73B34AA63A40}" destId="{9FCE1390-2E9F-F542-8E5C-9C9D8FA446D4}" srcOrd="0" destOrd="0" presId="urn:microsoft.com/office/officeart/2005/8/layout/lProcess2"/>
    <dgm:cxn modelId="{55F15E43-C3BB-2140-8FD2-B6BF5FF9F25F}" srcId="{46307D73-771F-8347-949B-5F6525017119}" destId="{8337E0B6-56E6-3F44-9A8F-7B6BB229F9AC}" srcOrd="0" destOrd="0" parTransId="{1E087EE1-FF23-0F49-9E8A-A394833421A5}" sibTransId="{F3EA9A65-3938-4D47-992F-D360D09BFF81}"/>
    <dgm:cxn modelId="{93513C32-4950-BF4A-9A15-8BA5F1DEEFD5}" srcId="{BBDDE234-13AC-504D-A0A6-B028C00221C6}" destId="{0AE2BBE1-AB26-3148-A9FB-73B34AA63A40}" srcOrd="0" destOrd="0" parTransId="{565B6232-FF44-1A4A-8968-BD46F9DA22C8}" sibTransId="{63327708-8435-D046-BD84-9F1A9027BBC0}"/>
    <dgm:cxn modelId="{02000894-4346-EE40-8FB5-5ED7043874D4}" type="presOf" srcId="{AEE73C52-9823-DA49-B532-7D2D10C86E7F}" destId="{EF38ED0D-21A5-B447-A3C1-3DDB5F5B88B2}" srcOrd="0" destOrd="0" presId="urn:microsoft.com/office/officeart/2005/8/layout/lProcess2"/>
    <dgm:cxn modelId="{4C9E9263-DF7F-6C43-B5DA-7F41056A5C2C}" srcId="{BBDDE234-13AC-504D-A0A6-B028C00221C6}" destId="{46307D73-771F-8347-949B-5F6525017119}" srcOrd="2" destOrd="0" parTransId="{A09C89CF-7729-5448-B33A-6606129054B0}" sibTransId="{B6111254-0AA1-814D-A35E-7A355110DE20}"/>
    <dgm:cxn modelId="{416F85E6-FF8F-C44A-8214-BB92A0769B87}" srcId="{BBDDE234-13AC-504D-A0A6-B028C00221C6}" destId="{9A9ED7E4-198E-6F4A-ADF7-2E2B5151396C}" srcOrd="1" destOrd="0" parTransId="{0368008A-A629-A64F-8978-1B753B3AFD86}" sibTransId="{12988BC6-D02F-EE4D-929C-00BB91EB9775}"/>
    <dgm:cxn modelId="{F988E461-4A0D-6E49-AE92-6A76F4E10EA0}" type="presOf" srcId="{540C17F0-685D-2948-B49E-519AEC5A324B}" destId="{BD25E447-B83C-A748-8BCD-7BCB3337179D}" srcOrd="0" destOrd="0" presId="urn:microsoft.com/office/officeart/2005/8/layout/lProcess2"/>
    <dgm:cxn modelId="{FBF99349-4C67-B740-8FB2-52955F5DFF47}" srcId="{0AE2BBE1-AB26-3148-A9FB-73B34AA63A40}" destId="{540C17F0-685D-2948-B49E-519AEC5A324B}" srcOrd="2" destOrd="0" parTransId="{156D9FF7-63B0-6449-A67A-CAB902A0A58D}" sibTransId="{3F1D7A11-63FB-C042-9DFA-78EB748D4CCB}"/>
    <dgm:cxn modelId="{22472CE3-E106-9141-BDE2-11818715649D}" type="presOf" srcId="{BBDDE234-13AC-504D-A0A6-B028C00221C6}" destId="{A66344B4-74F7-3740-96C2-5027349B08B3}" srcOrd="0" destOrd="0" presId="urn:microsoft.com/office/officeart/2005/8/layout/lProcess2"/>
    <dgm:cxn modelId="{4C6E7503-56D1-5D4B-8CCC-C9700E3476E8}" type="presOf" srcId="{F665206B-EDF3-6C41-88E7-9ED4CE4F4E9E}" destId="{6CF3FBDC-DB78-A947-B913-D39CD78DF602}" srcOrd="0" destOrd="0" presId="urn:microsoft.com/office/officeart/2005/8/layout/lProcess2"/>
    <dgm:cxn modelId="{8B462EED-D216-C943-94DA-21478CD33214}" srcId="{9A9ED7E4-198E-6F4A-ADF7-2E2B5151396C}" destId="{59EB285E-182F-AB4F-805C-1D550F52F2AB}" srcOrd="0" destOrd="0" parTransId="{AC6D913B-E50C-7541-8695-B9D47BE932F1}" sibTransId="{3615E048-1F77-FB44-97F2-488A891B19F1}"/>
    <dgm:cxn modelId="{586E24F1-4AB4-A74B-856A-FD7D1D4D60D9}" srcId="{46307D73-771F-8347-949B-5F6525017119}" destId="{F665206B-EDF3-6C41-88E7-9ED4CE4F4E9E}" srcOrd="1" destOrd="0" parTransId="{B165BB42-DAB7-D54A-98DB-47E40A780CDF}" sibTransId="{4C39AE74-C7BC-F141-A3D3-A6101CE1030F}"/>
    <dgm:cxn modelId="{E16D2238-1F99-DD4F-BA27-1144955D8FD6}" type="presOf" srcId="{59C72064-7DD3-3443-AB74-E307916DFAF5}" destId="{AF73B16A-03D1-DB4E-B37B-5F9428D4E460}" srcOrd="0" destOrd="0" presId="urn:microsoft.com/office/officeart/2005/8/layout/lProcess2"/>
    <dgm:cxn modelId="{2F6615AA-75C4-7C46-B2FF-F4CE545B2905}" type="presOf" srcId="{8337E0B6-56E6-3F44-9A8F-7B6BB229F9AC}" destId="{246181C7-0146-234A-8626-87E8DEFE5D86}" srcOrd="0" destOrd="0" presId="urn:microsoft.com/office/officeart/2005/8/layout/lProcess2"/>
    <dgm:cxn modelId="{5F3671FD-9307-EF47-B63E-1A96A1C4AA78}" type="presOf" srcId="{A26FAB3A-BB5B-4A45-B415-44502B5ECA27}" destId="{B8E294C4-7BCF-1045-9358-2B2F8DC2D305}" srcOrd="0" destOrd="0" presId="urn:microsoft.com/office/officeart/2005/8/layout/lProcess2"/>
    <dgm:cxn modelId="{A9A169AF-B73E-2F4F-BB79-4AD6625185BD}" type="presOf" srcId="{46307D73-771F-8347-949B-5F6525017119}" destId="{0A65DB7B-18D9-9149-A366-8E21D25C03B3}" srcOrd="1" destOrd="0" presId="urn:microsoft.com/office/officeart/2005/8/layout/lProcess2"/>
    <dgm:cxn modelId="{EC776896-B14A-7D4E-AB06-8B9E2DD436A4}" type="presOf" srcId="{46307D73-771F-8347-949B-5F6525017119}" destId="{FB26F8E3-E50F-BC40-BC9A-FA2AB73E7597}" srcOrd="0" destOrd="0" presId="urn:microsoft.com/office/officeart/2005/8/layout/lProcess2"/>
    <dgm:cxn modelId="{C5353223-948D-E049-9138-C164CBCA2310}" type="presOf" srcId="{9A9ED7E4-198E-6F4A-ADF7-2E2B5151396C}" destId="{6F73B36B-26A0-B548-9563-E5CBB86F911B}" srcOrd="1" destOrd="0" presId="urn:microsoft.com/office/officeart/2005/8/layout/lProcess2"/>
    <dgm:cxn modelId="{E93CC92A-5599-AD44-BB2A-85DA7AA4615E}" type="presParOf" srcId="{A66344B4-74F7-3740-96C2-5027349B08B3}" destId="{C3C8A057-9490-A547-919D-03D38898BD93}" srcOrd="0" destOrd="0" presId="urn:microsoft.com/office/officeart/2005/8/layout/lProcess2"/>
    <dgm:cxn modelId="{F8B166AB-D357-4945-B890-ED5A24B2D2AD}" type="presParOf" srcId="{C3C8A057-9490-A547-919D-03D38898BD93}" destId="{9FCE1390-2E9F-F542-8E5C-9C9D8FA446D4}" srcOrd="0" destOrd="0" presId="urn:microsoft.com/office/officeart/2005/8/layout/lProcess2"/>
    <dgm:cxn modelId="{90DC183C-73E6-DD47-98A7-E20166501F59}" type="presParOf" srcId="{C3C8A057-9490-A547-919D-03D38898BD93}" destId="{A1D98C64-3DD0-3841-BC6E-F1DDA9E34E79}" srcOrd="1" destOrd="0" presId="urn:microsoft.com/office/officeart/2005/8/layout/lProcess2"/>
    <dgm:cxn modelId="{77AC390F-92BC-9349-A309-C67AFF9AAD20}" type="presParOf" srcId="{C3C8A057-9490-A547-919D-03D38898BD93}" destId="{96433966-2722-6243-88D6-A22AF975A228}" srcOrd="2" destOrd="0" presId="urn:microsoft.com/office/officeart/2005/8/layout/lProcess2"/>
    <dgm:cxn modelId="{F1D5735A-0BBF-1041-B52F-019F0A57D24D}" type="presParOf" srcId="{96433966-2722-6243-88D6-A22AF975A228}" destId="{B152F8B9-FDA6-3946-88DE-74D795C6AC0E}" srcOrd="0" destOrd="0" presId="urn:microsoft.com/office/officeart/2005/8/layout/lProcess2"/>
    <dgm:cxn modelId="{D0D412D4-117F-C54D-991A-7F8D52D66E05}" type="presParOf" srcId="{B152F8B9-FDA6-3946-88DE-74D795C6AC0E}" destId="{B8E294C4-7BCF-1045-9358-2B2F8DC2D305}" srcOrd="0" destOrd="0" presId="urn:microsoft.com/office/officeart/2005/8/layout/lProcess2"/>
    <dgm:cxn modelId="{023C7F1E-EB79-1D47-A57F-5E13C6F9B1C7}" type="presParOf" srcId="{B152F8B9-FDA6-3946-88DE-74D795C6AC0E}" destId="{B7C5A558-404B-E84A-8548-33AA03812D5E}" srcOrd="1" destOrd="0" presId="urn:microsoft.com/office/officeart/2005/8/layout/lProcess2"/>
    <dgm:cxn modelId="{12AA9E2A-6CED-4A48-90DE-77A03DEB6CCE}" type="presParOf" srcId="{B152F8B9-FDA6-3946-88DE-74D795C6AC0E}" destId="{AF73B16A-03D1-DB4E-B37B-5F9428D4E460}" srcOrd="2" destOrd="0" presId="urn:microsoft.com/office/officeart/2005/8/layout/lProcess2"/>
    <dgm:cxn modelId="{42749471-6142-8940-A1CF-27275730FCE2}" type="presParOf" srcId="{B152F8B9-FDA6-3946-88DE-74D795C6AC0E}" destId="{9C649883-EA28-0B4D-A5A7-5666E2AAD699}" srcOrd="3" destOrd="0" presId="urn:microsoft.com/office/officeart/2005/8/layout/lProcess2"/>
    <dgm:cxn modelId="{180B086C-7472-B043-B28D-8980B4953D2A}" type="presParOf" srcId="{B152F8B9-FDA6-3946-88DE-74D795C6AC0E}" destId="{BD25E447-B83C-A748-8BCD-7BCB3337179D}" srcOrd="4" destOrd="0" presId="urn:microsoft.com/office/officeart/2005/8/layout/lProcess2"/>
    <dgm:cxn modelId="{A051554C-C21C-5C4F-9AC4-0F9D65F14737}" type="presParOf" srcId="{A66344B4-74F7-3740-96C2-5027349B08B3}" destId="{D5E2BE48-8C76-9E46-A769-0D6A23A571EB}" srcOrd="1" destOrd="0" presId="urn:microsoft.com/office/officeart/2005/8/layout/lProcess2"/>
    <dgm:cxn modelId="{79783A11-25BB-3E4F-B38D-E128176082FB}" type="presParOf" srcId="{A66344B4-74F7-3740-96C2-5027349B08B3}" destId="{BCC8E61D-422B-584C-8DA4-EF059438CAE6}" srcOrd="2" destOrd="0" presId="urn:microsoft.com/office/officeart/2005/8/layout/lProcess2"/>
    <dgm:cxn modelId="{DD784020-14AA-C948-A0DE-407DB39B8957}" type="presParOf" srcId="{BCC8E61D-422B-584C-8DA4-EF059438CAE6}" destId="{C8F617EA-62C0-AD49-B64D-8C2A16320260}" srcOrd="0" destOrd="0" presId="urn:microsoft.com/office/officeart/2005/8/layout/lProcess2"/>
    <dgm:cxn modelId="{2FEE8522-A99D-C44A-98B9-640066241BEB}" type="presParOf" srcId="{BCC8E61D-422B-584C-8DA4-EF059438CAE6}" destId="{6F73B36B-26A0-B548-9563-E5CBB86F911B}" srcOrd="1" destOrd="0" presId="urn:microsoft.com/office/officeart/2005/8/layout/lProcess2"/>
    <dgm:cxn modelId="{1B01F608-4572-AA47-B0A2-509E28217190}" type="presParOf" srcId="{BCC8E61D-422B-584C-8DA4-EF059438CAE6}" destId="{6A5E85A8-C6F1-834A-8EEF-2F6DED5B5C3F}" srcOrd="2" destOrd="0" presId="urn:microsoft.com/office/officeart/2005/8/layout/lProcess2"/>
    <dgm:cxn modelId="{9604C813-2F60-444C-BB31-39DA12DB147E}" type="presParOf" srcId="{6A5E85A8-C6F1-834A-8EEF-2F6DED5B5C3F}" destId="{39C1D871-BAC5-464A-82D8-78320CE1AF19}" srcOrd="0" destOrd="0" presId="urn:microsoft.com/office/officeart/2005/8/layout/lProcess2"/>
    <dgm:cxn modelId="{B956A23C-A6AF-DD4A-BE9C-1379BAD39F25}" type="presParOf" srcId="{39C1D871-BAC5-464A-82D8-78320CE1AF19}" destId="{3A2708D9-84D6-B440-84AD-568B71F012C8}" srcOrd="0" destOrd="0" presId="urn:microsoft.com/office/officeart/2005/8/layout/lProcess2"/>
    <dgm:cxn modelId="{604C0114-9F8D-2D4B-ADC7-51FB1DEAC56E}" type="presParOf" srcId="{39C1D871-BAC5-464A-82D8-78320CE1AF19}" destId="{425FEA73-8E76-0548-9C0F-C924E7C5BFBC}" srcOrd="1" destOrd="0" presId="urn:microsoft.com/office/officeart/2005/8/layout/lProcess2"/>
    <dgm:cxn modelId="{DF3938DF-4CB5-2841-9EE7-9EB89DFB4E67}" type="presParOf" srcId="{39C1D871-BAC5-464A-82D8-78320CE1AF19}" destId="{EF38ED0D-21A5-B447-A3C1-3DDB5F5B88B2}" srcOrd="2" destOrd="0" presId="urn:microsoft.com/office/officeart/2005/8/layout/lProcess2"/>
    <dgm:cxn modelId="{ADFC8E33-9FCC-FE41-8DBE-C8A7B9B8F4AF}" type="presParOf" srcId="{A66344B4-74F7-3740-96C2-5027349B08B3}" destId="{AD383041-3D02-0748-88A2-C67FBBF2BB66}" srcOrd="3" destOrd="0" presId="urn:microsoft.com/office/officeart/2005/8/layout/lProcess2"/>
    <dgm:cxn modelId="{AC5DCAD4-FDFD-454D-94E2-CA9F317217DC}" type="presParOf" srcId="{A66344B4-74F7-3740-96C2-5027349B08B3}" destId="{DB1F3BEE-CFE7-4A4E-AF7B-AD56750BB4C3}" srcOrd="4" destOrd="0" presId="urn:microsoft.com/office/officeart/2005/8/layout/lProcess2"/>
    <dgm:cxn modelId="{932A4E45-7FC1-364A-B14E-5E711B29E9FB}" type="presParOf" srcId="{DB1F3BEE-CFE7-4A4E-AF7B-AD56750BB4C3}" destId="{FB26F8E3-E50F-BC40-BC9A-FA2AB73E7597}" srcOrd="0" destOrd="0" presId="urn:microsoft.com/office/officeart/2005/8/layout/lProcess2"/>
    <dgm:cxn modelId="{026552B9-0666-B24B-BB84-2B4CFA23DAB0}" type="presParOf" srcId="{DB1F3BEE-CFE7-4A4E-AF7B-AD56750BB4C3}" destId="{0A65DB7B-18D9-9149-A366-8E21D25C03B3}" srcOrd="1" destOrd="0" presId="urn:microsoft.com/office/officeart/2005/8/layout/lProcess2"/>
    <dgm:cxn modelId="{AC676CAF-D446-7048-BB82-13C8FD3FBF03}" type="presParOf" srcId="{DB1F3BEE-CFE7-4A4E-AF7B-AD56750BB4C3}" destId="{56197E5E-B7E7-E04A-80CE-BBD1601440A7}" srcOrd="2" destOrd="0" presId="urn:microsoft.com/office/officeart/2005/8/layout/lProcess2"/>
    <dgm:cxn modelId="{CE7007A1-49AF-E14E-8ACC-9DFB9094D4CF}" type="presParOf" srcId="{56197E5E-B7E7-E04A-80CE-BBD1601440A7}" destId="{235D57AF-5A00-BB4B-BD63-7972221A537D}" srcOrd="0" destOrd="0" presId="urn:microsoft.com/office/officeart/2005/8/layout/lProcess2"/>
    <dgm:cxn modelId="{87ABA4C9-9519-D442-A11F-32E24A23BC88}" type="presParOf" srcId="{235D57AF-5A00-BB4B-BD63-7972221A537D}" destId="{246181C7-0146-234A-8626-87E8DEFE5D86}" srcOrd="0" destOrd="0" presId="urn:microsoft.com/office/officeart/2005/8/layout/lProcess2"/>
    <dgm:cxn modelId="{0E870E34-010A-0240-9FC3-B0736080A60A}" type="presParOf" srcId="{235D57AF-5A00-BB4B-BD63-7972221A537D}" destId="{29A7C650-1A3D-164E-BBB4-B9C248115FEB}" srcOrd="1" destOrd="0" presId="urn:microsoft.com/office/officeart/2005/8/layout/lProcess2"/>
    <dgm:cxn modelId="{60C8B0AA-90AD-6C44-B08E-3BDB32C7F659}" type="presParOf" srcId="{235D57AF-5A00-BB4B-BD63-7972221A537D}" destId="{6CF3FBDC-DB78-A947-B913-D39CD78DF60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039F99-9C21-DF4C-8FA1-9EF53703D38B}" type="doc">
      <dgm:prSet loTypeId="urn:microsoft.com/office/officeart/2005/8/layout/default" loCatId="" qsTypeId="urn:microsoft.com/office/officeart/2005/8/quickstyle/simple4" qsCatId="simple" csTypeId="urn:microsoft.com/office/officeart/2005/8/colors/accent1_2" csCatId="accent1" phldr="1"/>
      <dgm:spPr/>
      <dgm:t>
        <a:bodyPr/>
        <a:lstStyle/>
        <a:p>
          <a:endParaRPr lang="en-US"/>
        </a:p>
      </dgm:t>
    </dgm:pt>
    <dgm:pt modelId="{704DACE9-6881-1949-9272-FBF4865D2ACF}">
      <dgm:prSet phldrT="[Text]" custT="1"/>
      <dgm:spPr/>
      <dgm:t>
        <a:bodyPr/>
        <a:lstStyle/>
        <a:p>
          <a:r>
            <a:rPr lang="en-US" sz="3200" dirty="0" smtClean="0"/>
            <a:t>How are we doing now?</a:t>
          </a:r>
          <a:endParaRPr lang="en-US" sz="3200" dirty="0"/>
        </a:p>
      </dgm:t>
    </dgm:pt>
    <dgm:pt modelId="{0CE60A3B-1D3B-7D47-B19C-2F3BFE2D08A7}" type="parTrans" cxnId="{02809986-B40A-5F48-9149-A2C25601D1C7}">
      <dgm:prSet/>
      <dgm:spPr/>
      <dgm:t>
        <a:bodyPr/>
        <a:lstStyle/>
        <a:p>
          <a:endParaRPr lang="en-US"/>
        </a:p>
      </dgm:t>
    </dgm:pt>
    <dgm:pt modelId="{59174330-FAB0-8646-A3FB-3BEF58D9F505}" type="sibTrans" cxnId="{02809986-B40A-5F48-9149-A2C25601D1C7}">
      <dgm:prSet/>
      <dgm:spPr/>
      <dgm:t>
        <a:bodyPr/>
        <a:lstStyle/>
        <a:p>
          <a:endParaRPr lang="en-US"/>
        </a:p>
      </dgm:t>
    </dgm:pt>
    <dgm:pt modelId="{2B7CB93E-244C-3F4A-A1F5-3A0D80479A62}">
      <dgm:prSet phldrT="[Text]" custT="1"/>
      <dgm:spPr/>
      <dgm:t>
        <a:bodyPr/>
        <a:lstStyle/>
        <a:p>
          <a:r>
            <a:rPr lang="en-US" sz="3200" dirty="0" smtClean="0"/>
            <a:t>How much progress have we made?</a:t>
          </a:r>
          <a:endParaRPr lang="en-US" sz="3200" dirty="0"/>
        </a:p>
      </dgm:t>
    </dgm:pt>
    <dgm:pt modelId="{D9AD3E36-6041-FF46-BA0B-35256C57D6D4}" type="parTrans" cxnId="{2E329CD5-608E-A445-BF07-E38F55A85025}">
      <dgm:prSet/>
      <dgm:spPr/>
      <dgm:t>
        <a:bodyPr/>
        <a:lstStyle/>
        <a:p>
          <a:endParaRPr lang="en-US"/>
        </a:p>
      </dgm:t>
    </dgm:pt>
    <dgm:pt modelId="{3A0203CE-703A-894B-BD54-47FDA3040CDD}" type="sibTrans" cxnId="{2E329CD5-608E-A445-BF07-E38F55A85025}">
      <dgm:prSet/>
      <dgm:spPr/>
      <dgm:t>
        <a:bodyPr/>
        <a:lstStyle/>
        <a:p>
          <a:endParaRPr lang="en-US"/>
        </a:p>
      </dgm:t>
    </dgm:pt>
    <dgm:pt modelId="{F3E77CA3-24FF-6E42-A24E-1B348CC20264}">
      <dgm:prSet phldrT="[Text]" custT="1"/>
      <dgm:spPr/>
      <dgm:t>
        <a:bodyPr/>
        <a:lstStyle/>
        <a:p>
          <a:r>
            <a:rPr lang="en-US" sz="3200" dirty="0" smtClean="0"/>
            <a:t>Where should we focus next?</a:t>
          </a:r>
          <a:endParaRPr lang="en-US" sz="3200" dirty="0"/>
        </a:p>
      </dgm:t>
    </dgm:pt>
    <dgm:pt modelId="{11FFABDA-AF24-4D4D-9D74-865860F62A3A}" type="parTrans" cxnId="{A30AA896-FB28-CB46-85ED-818EFD20F609}">
      <dgm:prSet/>
      <dgm:spPr/>
      <dgm:t>
        <a:bodyPr/>
        <a:lstStyle/>
        <a:p>
          <a:endParaRPr lang="en-US"/>
        </a:p>
      </dgm:t>
    </dgm:pt>
    <dgm:pt modelId="{8E4429C9-2B8D-8243-848D-388FF1E38EB6}" type="sibTrans" cxnId="{A30AA896-FB28-CB46-85ED-818EFD20F609}">
      <dgm:prSet/>
      <dgm:spPr/>
      <dgm:t>
        <a:bodyPr/>
        <a:lstStyle/>
        <a:p>
          <a:endParaRPr lang="en-US"/>
        </a:p>
      </dgm:t>
    </dgm:pt>
    <dgm:pt modelId="{E9071BD2-D56E-244F-AB0D-B3DE84837BC9}" type="pres">
      <dgm:prSet presAssocID="{A2039F99-9C21-DF4C-8FA1-9EF53703D38B}" presName="diagram" presStyleCnt="0">
        <dgm:presLayoutVars>
          <dgm:dir/>
          <dgm:resizeHandles val="exact"/>
        </dgm:presLayoutVars>
      </dgm:prSet>
      <dgm:spPr/>
      <dgm:t>
        <a:bodyPr/>
        <a:lstStyle/>
        <a:p>
          <a:endParaRPr lang="en-US"/>
        </a:p>
      </dgm:t>
    </dgm:pt>
    <dgm:pt modelId="{C6697BEC-6D58-BA42-8E78-7AA8EEAE365F}" type="pres">
      <dgm:prSet presAssocID="{704DACE9-6881-1949-9272-FBF4865D2ACF}" presName="node" presStyleLbl="node1" presStyleIdx="0" presStyleCnt="3">
        <dgm:presLayoutVars>
          <dgm:bulletEnabled val="1"/>
        </dgm:presLayoutVars>
      </dgm:prSet>
      <dgm:spPr>
        <a:prstGeom prst="roundRect">
          <a:avLst/>
        </a:prstGeom>
      </dgm:spPr>
      <dgm:t>
        <a:bodyPr/>
        <a:lstStyle/>
        <a:p>
          <a:endParaRPr lang="en-US"/>
        </a:p>
      </dgm:t>
    </dgm:pt>
    <dgm:pt modelId="{19B47C6B-84ED-DD4B-8077-10A3CB83C4B2}" type="pres">
      <dgm:prSet presAssocID="{59174330-FAB0-8646-A3FB-3BEF58D9F505}" presName="sibTrans" presStyleCnt="0"/>
      <dgm:spPr/>
      <dgm:t>
        <a:bodyPr/>
        <a:lstStyle/>
        <a:p>
          <a:endParaRPr lang="en-US"/>
        </a:p>
      </dgm:t>
    </dgm:pt>
    <dgm:pt modelId="{F2D9A74C-D62C-9B44-BA52-59F7C22D11F1}" type="pres">
      <dgm:prSet presAssocID="{2B7CB93E-244C-3F4A-A1F5-3A0D80479A62}" presName="node" presStyleLbl="node1" presStyleIdx="1" presStyleCnt="3">
        <dgm:presLayoutVars>
          <dgm:bulletEnabled val="1"/>
        </dgm:presLayoutVars>
      </dgm:prSet>
      <dgm:spPr>
        <a:prstGeom prst="roundRect">
          <a:avLst/>
        </a:prstGeom>
      </dgm:spPr>
      <dgm:t>
        <a:bodyPr/>
        <a:lstStyle/>
        <a:p>
          <a:endParaRPr lang="en-US"/>
        </a:p>
      </dgm:t>
    </dgm:pt>
    <dgm:pt modelId="{BABDC2D0-4455-3D4E-AF5B-ABD7D1CF89FA}" type="pres">
      <dgm:prSet presAssocID="{3A0203CE-703A-894B-BD54-47FDA3040CDD}" presName="sibTrans" presStyleCnt="0"/>
      <dgm:spPr/>
      <dgm:t>
        <a:bodyPr/>
        <a:lstStyle/>
        <a:p>
          <a:endParaRPr lang="en-US"/>
        </a:p>
      </dgm:t>
    </dgm:pt>
    <dgm:pt modelId="{7AF0C7A5-6BAF-664C-BA61-F2D2A55444FC}" type="pres">
      <dgm:prSet presAssocID="{F3E77CA3-24FF-6E42-A24E-1B348CC20264}" presName="node" presStyleLbl="node1" presStyleIdx="2" presStyleCnt="3">
        <dgm:presLayoutVars>
          <dgm:bulletEnabled val="1"/>
        </dgm:presLayoutVars>
      </dgm:prSet>
      <dgm:spPr>
        <a:prstGeom prst="roundRect">
          <a:avLst/>
        </a:prstGeom>
      </dgm:spPr>
      <dgm:t>
        <a:bodyPr/>
        <a:lstStyle/>
        <a:p>
          <a:endParaRPr lang="en-US"/>
        </a:p>
      </dgm:t>
    </dgm:pt>
  </dgm:ptLst>
  <dgm:cxnLst>
    <dgm:cxn modelId="{F0291AEF-413A-C348-9AB1-7F2B52AF9B71}" type="presOf" srcId="{704DACE9-6881-1949-9272-FBF4865D2ACF}" destId="{C6697BEC-6D58-BA42-8E78-7AA8EEAE365F}" srcOrd="0" destOrd="0" presId="urn:microsoft.com/office/officeart/2005/8/layout/default"/>
    <dgm:cxn modelId="{FA0A6FD3-762E-D645-A6F2-4F4621AEB09B}" type="presOf" srcId="{2B7CB93E-244C-3F4A-A1F5-3A0D80479A62}" destId="{F2D9A74C-D62C-9B44-BA52-59F7C22D11F1}" srcOrd="0" destOrd="0" presId="urn:microsoft.com/office/officeart/2005/8/layout/default"/>
    <dgm:cxn modelId="{2E329CD5-608E-A445-BF07-E38F55A85025}" srcId="{A2039F99-9C21-DF4C-8FA1-9EF53703D38B}" destId="{2B7CB93E-244C-3F4A-A1F5-3A0D80479A62}" srcOrd="1" destOrd="0" parTransId="{D9AD3E36-6041-FF46-BA0B-35256C57D6D4}" sibTransId="{3A0203CE-703A-894B-BD54-47FDA3040CDD}"/>
    <dgm:cxn modelId="{02809986-B40A-5F48-9149-A2C25601D1C7}" srcId="{A2039F99-9C21-DF4C-8FA1-9EF53703D38B}" destId="{704DACE9-6881-1949-9272-FBF4865D2ACF}" srcOrd="0" destOrd="0" parTransId="{0CE60A3B-1D3B-7D47-B19C-2F3BFE2D08A7}" sibTransId="{59174330-FAB0-8646-A3FB-3BEF58D9F505}"/>
    <dgm:cxn modelId="{A30AA896-FB28-CB46-85ED-818EFD20F609}" srcId="{A2039F99-9C21-DF4C-8FA1-9EF53703D38B}" destId="{F3E77CA3-24FF-6E42-A24E-1B348CC20264}" srcOrd="2" destOrd="0" parTransId="{11FFABDA-AF24-4D4D-9D74-865860F62A3A}" sibTransId="{8E4429C9-2B8D-8243-848D-388FF1E38EB6}"/>
    <dgm:cxn modelId="{9568D696-7DF2-B847-A442-68964A4606AF}" type="presOf" srcId="{F3E77CA3-24FF-6E42-A24E-1B348CC20264}" destId="{7AF0C7A5-6BAF-664C-BA61-F2D2A55444FC}" srcOrd="0" destOrd="0" presId="urn:microsoft.com/office/officeart/2005/8/layout/default"/>
    <dgm:cxn modelId="{368F1509-3099-2541-A93C-7F320DC93F8C}" type="presOf" srcId="{A2039F99-9C21-DF4C-8FA1-9EF53703D38B}" destId="{E9071BD2-D56E-244F-AB0D-B3DE84837BC9}" srcOrd="0" destOrd="0" presId="urn:microsoft.com/office/officeart/2005/8/layout/default"/>
    <dgm:cxn modelId="{533E85F7-BB77-784B-91F5-29F95BE4F09F}" type="presParOf" srcId="{E9071BD2-D56E-244F-AB0D-B3DE84837BC9}" destId="{C6697BEC-6D58-BA42-8E78-7AA8EEAE365F}" srcOrd="0" destOrd="0" presId="urn:microsoft.com/office/officeart/2005/8/layout/default"/>
    <dgm:cxn modelId="{5490D874-FEC2-A74C-98A9-1D18FA0665CB}" type="presParOf" srcId="{E9071BD2-D56E-244F-AB0D-B3DE84837BC9}" destId="{19B47C6B-84ED-DD4B-8077-10A3CB83C4B2}" srcOrd="1" destOrd="0" presId="urn:microsoft.com/office/officeart/2005/8/layout/default"/>
    <dgm:cxn modelId="{7B20F0C4-1D74-ED42-A88D-FEA18EFF765C}" type="presParOf" srcId="{E9071BD2-D56E-244F-AB0D-B3DE84837BC9}" destId="{F2D9A74C-D62C-9B44-BA52-59F7C22D11F1}" srcOrd="2" destOrd="0" presId="urn:microsoft.com/office/officeart/2005/8/layout/default"/>
    <dgm:cxn modelId="{94039046-1B3F-C24E-8140-B3CA2BBE083D}" type="presParOf" srcId="{E9071BD2-D56E-244F-AB0D-B3DE84837BC9}" destId="{BABDC2D0-4455-3D4E-AF5B-ABD7D1CF89FA}" srcOrd="3" destOrd="0" presId="urn:microsoft.com/office/officeart/2005/8/layout/default"/>
    <dgm:cxn modelId="{9CFD4F60-F3A1-7F4A-A3AE-F7B0F99511CB}" type="presParOf" srcId="{E9071BD2-D56E-244F-AB0D-B3DE84837BC9}" destId="{7AF0C7A5-6BAF-664C-BA61-F2D2A55444FC}"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7362C7-C4A3-314C-9DAE-AD6F00F9E892}" type="doc">
      <dgm:prSet loTypeId="urn:microsoft.com/office/officeart/2005/8/layout/StepDownProcess" loCatId="" qsTypeId="urn:microsoft.com/office/officeart/2005/8/quickstyle/simple4" qsCatId="simple" csTypeId="urn:microsoft.com/office/officeart/2005/8/colors/accent1_2" csCatId="accent1" phldr="1"/>
      <dgm:spPr/>
      <dgm:t>
        <a:bodyPr/>
        <a:lstStyle/>
        <a:p>
          <a:endParaRPr lang="en-US"/>
        </a:p>
      </dgm:t>
    </dgm:pt>
    <dgm:pt modelId="{84ECEA5A-AF65-8B42-91A7-F80121DCB853}">
      <dgm:prSet phldrT="[Text]"/>
      <dgm:spPr/>
      <dgm:t>
        <a:bodyPr/>
        <a:lstStyle/>
        <a:p>
          <a:r>
            <a:rPr lang="en-US" dirty="0" smtClean="0"/>
            <a:t>Plan</a:t>
          </a:r>
          <a:endParaRPr lang="en-US" dirty="0"/>
        </a:p>
      </dgm:t>
    </dgm:pt>
    <dgm:pt modelId="{0D9EB745-39D6-7942-BBDE-5DA57F922EB5}" type="parTrans" cxnId="{67637E6F-CF78-6B4D-A865-24F4A5C20FC9}">
      <dgm:prSet/>
      <dgm:spPr/>
      <dgm:t>
        <a:bodyPr/>
        <a:lstStyle/>
        <a:p>
          <a:endParaRPr lang="en-US"/>
        </a:p>
      </dgm:t>
    </dgm:pt>
    <dgm:pt modelId="{5E1F4A45-4395-4847-B398-0E6687F7EACE}" type="sibTrans" cxnId="{67637E6F-CF78-6B4D-A865-24F4A5C20FC9}">
      <dgm:prSet/>
      <dgm:spPr/>
      <dgm:t>
        <a:bodyPr/>
        <a:lstStyle/>
        <a:p>
          <a:endParaRPr lang="en-US"/>
        </a:p>
      </dgm:t>
    </dgm:pt>
    <dgm:pt modelId="{4EFBFCCA-FF12-7F4C-8963-D30701AEBC27}">
      <dgm:prSet phldrT="[Text]" custT="1"/>
      <dgm:spPr/>
      <dgm:t>
        <a:bodyPr/>
        <a:lstStyle/>
        <a:p>
          <a:r>
            <a:rPr lang="en-US" sz="2000" dirty="0" smtClean="0"/>
            <a:t>Identify participants</a:t>
          </a:r>
          <a:endParaRPr lang="en-US" sz="2000" dirty="0"/>
        </a:p>
      </dgm:t>
    </dgm:pt>
    <dgm:pt modelId="{3E635586-27FB-B745-9AE7-1F5B680E3E3D}" type="parTrans" cxnId="{E6CB8A62-CC53-7F4B-89B5-711B164605D8}">
      <dgm:prSet/>
      <dgm:spPr/>
      <dgm:t>
        <a:bodyPr/>
        <a:lstStyle/>
        <a:p>
          <a:endParaRPr lang="en-US"/>
        </a:p>
      </dgm:t>
    </dgm:pt>
    <dgm:pt modelId="{BE7432CA-04BA-CF4E-831E-0452B5A07A5E}" type="sibTrans" cxnId="{E6CB8A62-CC53-7F4B-89B5-711B164605D8}">
      <dgm:prSet/>
      <dgm:spPr/>
      <dgm:t>
        <a:bodyPr/>
        <a:lstStyle/>
        <a:p>
          <a:endParaRPr lang="en-US"/>
        </a:p>
      </dgm:t>
    </dgm:pt>
    <dgm:pt modelId="{B52B2770-FA9A-8C47-B85B-1FD7275E2D57}">
      <dgm:prSet phldrT="[Text]"/>
      <dgm:spPr/>
      <dgm:t>
        <a:bodyPr/>
        <a:lstStyle/>
        <a:p>
          <a:r>
            <a:rPr lang="en-US" dirty="0" smtClean="0"/>
            <a:t>Perform</a:t>
          </a:r>
          <a:endParaRPr lang="en-US" dirty="0"/>
        </a:p>
      </dgm:t>
    </dgm:pt>
    <dgm:pt modelId="{A066BEF7-DE1B-2C4B-87F1-6EE492C02477}" type="parTrans" cxnId="{68E0913A-8AF2-1148-8780-5F807C0CA89E}">
      <dgm:prSet/>
      <dgm:spPr/>
      <dgm:t>
        <a:bodyPr/>
        <a:lstStyle/>
        <a:p>
          <a:endParaRPr lang="en-US"/>
        </a:p>
      </dgm:t>
    </dgm:pt>
    <dgm:pt modelId="{ECBB8520-577B-A149-8D3A-B942AB545289}" type="sibTrans" cxnId="{68E0913A-8AF2-1148-8780-5F807C0CA89E}">
      <dgm:prSet/>
      <dgm:spPr/>
      <dgm:t>
        <a:bodyPr/>
        <a:lstStyle/>
        <a:p>
          <a:endParaRPr lang="en-US"/>
        </a:p>
      </dgm:t>
    </dgm:pt>
    <dgm:pt modelId="{1A947837-6F54-6746-B96E-A1216604651E}">
      <dgm:prSet phldrT="[Text]" custT="1"/>
      <dgm:spPr/>
      <dgm:t>
        <a:bodyPr/>
        <a:lstStyle/>
        <a:p>
          <a:r>
            <a:rPr lang="en-US" sz="2000" dirty="0" smtClean="0"/>
            <a:t>Collect individual scores</a:t>
          </a:r>
          <a:endParaRPr lang="en-US" sz="2000" dirty="0"/>
        </a:p>
      </dgm:t>
    </dgm:pt>
    <dgm:pt modelId="{86E7341A-34D1-F54C-867B-B2C6D95D433E}" type="parTrans" cxnId="{000500A7-3932-7043-8E84-231683760AFB}">
      <dgm:prSet/>
      <dgm:spPr/>
      <dgm:t>
        <a:bodyPr/>
        <a:lstStyle/>
        <a:p>
          <a:endParaRPr lang="en-US"/>
        </a:p>
      </dgm:t>
    </dgm:pt>
    <dgm:pt modelId="{FD72CAC5-1419-9745-A988-F51923E5DEAC}" type="sibTrans" cxnId="{000500A7-3932-7043-8E84-231683760AFB}">
      <dgm:prSet/>
      <dgm:spPr/>
      <dgm:t>
        <a:bodyPr/>
        <a:lstStyle/>
        <a:p>
          <a:endParaRPr lang="en-US"/>
        </a:p>
      </dgm:t>
    </dgm:pt>
    <dgm:pt modelId="{6FCFC004-B277-A443-B594-0EBF2039CC87}">
      <dgm:prSet phldrT="[Text]"/>
      <dgm:spPr/>
      <dgm:t>
        <a:bodyPr/>
        <a:lstStyle/>
        <a:p>
          <a:r>
            <a:rPr lang="en-US" dirty="0" smtClean="0"/>
            <a:t>Evaluate</a:t>
          </a:r>
          <a:endParaRPr lang="en-US" dirty="0"/>
        </a:p>
      </dgm:t>
    </dgm:pt>
    <dgm:pt modelId="{C0728C94-5E52-8743-8468-ADAD2B215923}" type="parTrans" cxnId="{9F999EE3-5063-3C44-8ABE-608F41AF9DAB}">
      <dgm:prSet/>
      <dgm:spPr/>
      <dgm:t>
        <a:bodyPr/>
        <a:lstStyle/>
        <a:p>
          <a:endParaRPr lang="en-US"/>
        </a:p>
      </dgm:t>
    </dgm:pt>
    <dgm:pt modelId="{604F7451-094A-CF49-AC26-DCC2E96B7D9B}" type="sibTrans" cxnId="{9F999EE3-5063-3C44-8ABE-608F41AF9DAB}">
      <dgm:prSet/>
      <dgm:spPr/>
      <dgm:t>
        <a:bodyPr/>
        <a:lstStyle/>
        <a:p>
          <a:endParaRPr lang="en-US"/>
        </a:p>
      </dgm:t>
    </dgm:pt>
    <dgm:pt modelId="{76A7DF1D-BFD9-E14C-96A8-887F0D32EDE0}">
      <dgm:prSet phldrT="[Text]"/>
      <dgm:spPr/>
      <dgm:t>
        <a:bodyPr/>
        <a:lstStyle/>
        <a:p>
          <a:r>
            <a:rPr lang="en-US" dirty="0" smtClean="0"/>
            <a:t>Interpret assessment results</a:t>
          </a:r>
          <a:endParaRPr lang="en-US" dirty="0"/>
        </a:p>
      </dgm:t>
    </dgm:pt>
    <dgm:pt modelId="{2D18DB3E-7566-E545-838F-1EE328B21C33}" type="parTrans" cxnId="{80771394-DEC0-8D41-BF13-4BBF29A6B3B5}">
      <dgm:prSet/>
      <dgm:spPr/>
      <dgm:t>
        <a:bodyPr/>
        <a:lstStyle/>
        <a:p>
          <a:endParaRPr lang="en-US"/>
        </a:p>
      </dgm:t>
    </dgm:pt>
    <dgm:pt modelId="{C34880E0-9020-1D4F-97BF-1AC4EDE0CBED}" type="sibTrans" cxnId="{80771394-DEC0-8D41-BF13-4BBF29A6B3B5}">
      <dgm:prSet/>
      <dgm:spPr/>
      <dgm:t>
        <a:bodyPr/>
        <a:lstStyle/>
        <a:p>
          <a:endParaRPr lang="en-US"/>
        </a:p>
      </dgm:t>
    </dgm:pt>
    <dgm:pt modelId="{2A5EE328-DA21-6B4D-8A93-52A16A1D83F4}">
      <dgm:prSet phldrT="[Text]" custT="1"/>
      <dgm:spPr/>
      <dgm:t>
        <a:bodyPr/>
        <a:lstStyle/>
        <a:p>
          <a:r>
            <a:rPr lang="en-US" sz="2000" dirty="0" smtClean="0"/>
            <a:t>Determine timeline</a:t>
          </a:r>
          <a:endParaRPr lang="en-US" sz="2000" dirty="0"/>
        </a:p>
      </dgm:t>
    </dgm:pt>
    <dgm:pt modelId="{9197F071-6B85-2A40-AE1B-40AE6355F7BE}" type="parTrans" cxnId="{2721605F-AA43-3343-9F60-C6DCE7082ABC}">
      <dgm:prSet/>
      <dgm:spPr/>
      <dgm:t>
        <a:bodyPr/>
        <a:lstStyle/>
        <a:p>
          <a:endParaRPr lang="en-US"/>
        </a:p>
      </dgm:t>
    </dgm:pt>
    <dgm:pt modelId="{8C985254-CBB4-994A-B207-97DC5885BA3F}" type="sibTrans" cxnId="{2721605F-AA43-3343-9F60-C6DCE7082ABC}">
      <dgm:prSet/>
      <dgm:spPr/>
      <dgm:t>
        <a:bodyPr/>
        <a:lstStyle/>
        <a:p>
          <a:endParaRPr lang="en-US"/>
        </a:p>
      </dgm:t>
    </dgm:pt>
    <dgm:pt modelId="{B232D6D0-D780-214F-ADC8-768A9F19A495}">
      <dgm:prSet phldrT="[Text]" custT="1"/>
      <dgm:spPr/>
      <dgm:t>
        <a:bodyPr/>
        <a:lstStyle/>
        <a:p>
          <a:r>
            <a:rPr lang="en-US" sz="2000" dirty="0" smtClean="0"/>
            <a:t>Provide training</a:t>
          </a:r>
          <a:endParaRPr lang="en-US" sz="2000" dirty="0"/>
        </a:p>
      </dgm:t>
    </dgm:pt>
    <dgm:pt modelId="{504F2D31-B250-A746-95A4-2A40B3363A54}" type="parTrans" cxnId="{E5561475-1EF9-C04A-AE7E-52ED0EC64176}">
      <dgm:prSet/>
      <dgm:spPr/>
      <dgm:t>
        <a:bodyPr/>
        <a:lstStyle/>
        <a:p>
          <a:endParaRPr lang="en-US"/>
        </a:p>
      </dgm:t>
    </dgm:pt>
    <dgm:pt modelId="{A1726CE9-8904-DB47-A6DF-2C45528C0E1C}" type="sibTrans" cxnId="{E5561475-1EF9-C04A-AE7E-52ED0EC64176}">
      <dgm:prSet/>
      <dgm:spPr/>
      <dgm:t>
        <a:bodyPr/>
        <a:lstStyle/>
        <a:p>
          <a:endParaRPr lang="en-US"/>
        </a:p>
      </dgm:t>
    </dgm:pt>
    <dgm:pt modelId="{15446583-FA4D-E04E-A68F-88D38D72AD92}">
      <dgm:prSet phldrT="[Text]" custT="1"/>
      <dgm:spPr/>
      <dgm:t>
        <a:bodyPr/>
        <a:lstStyle/>
        <a:p>
          <a:r>
            <a:rPr lang="en-US" sz="2000" dirty="0" smtClean="0"/>
            <a:t>Discuss and analyze results</a:t>
          </a:r>
          <a:endParaRPr lang="en-US" sz="2000" dirty="0"/>
        </a:p>
      </dgm:t>
    </dgm:pt>
    <dgm:pt modelId="{CB534270-B3D9-904F-9A9E-F2F7169E1704}" type="parTrans" cxnId="{83E9D663-D646-CA47-8D75-65B5A1121FDD}">
      <dgm:prSet/>
      <dgm:spPr/>
      <dgm:t>
        <a:bodyPr/>
        <a:lstStyle/>
        <a:p>
          <a:endParaRPr lang="en-US"/>
        </a:p>
      </dgm:t>
    </dgm:pt>
    <dgm:pt modelId="{43BD5AAE-2E73-E54C-AB0F-FF52170DCB61}" type="sibTrans" cxnId="{83E9D663-D646-CA47-8D75-65B5A1121FDD}">
      <dgm:prSet/>
      <dgm:spPr/>
      <dgm:t>
        <a:bodyPr/>
        <a:lstStyle/>
        <a:p>
          <a:endParaRPr lang="en-US"/>
        </a:p>
      </dgm:t>
    </dgm:pt>
    <dgm:pt modelId="{5386AC54-6590-004C-9881-58C52FACC0CE}">
      <dgm:prSet phldrT="[Text]"/>
      <dgm:spPr/>
      <dgm:t>
        <a:bodyPr/>
        <a:lstStyle/>
        <a:p>
          <a:r>
            <a:rPr lang="en-US" dirty="0" smtClean="0"/>
            <a:t>Evaluate assessment process</a:t>
          </a:r>
          <a:endParaRPr lang="en-US" dirty="0"/>
        </a:p>
      </dgm:t>
    </dgm:pt>
    <dgm:pt modelId="{8E45E18D-DA64-CB43-B428-D82A9D7971FF}" type="parTrans" cxnId="{615715DA-0301-8549-9663-C413C7851CF7}">
      <dgm:prSet/>
      <dgm:spPr/>
      <dgm:t>
        <a:bodyPr/>
        <a:lstStyle/>
        <a:p>
          <a:endParaRPr lang="en-US"/>
        </a:p>
      </dgm:t>
    </dgm:pt>
    <dgm:pt modelId="{F3320FD1-9877-0F42-9465-97D5B7C788D1}" type="sibTrans" cxnId="{615715DA-0301-8549-9663-C413C7851CF7}">
      <dgm:prSet/>
      <dgm:spPr/>
      <dgm:t>
        <a:bodyPr/>
        <a:lstStyle/>
        <a:p>
          <a:endParaRPr lang="en-US"/>
        </a:p>
      </dgm:t>
    </dgm:pt>
    <dgm:pt modelId="{7B345333-4AAD-174B-989F-84367F74AF06}" type="pres">
      <dgm:prSet presAssocID="{057362C7-C4A3-314C-9DAE-AD6F00F9E892}" presName="rootnode" presStyleCnt="0">
        <dgm:presLayoutVars>
          <dgm:chMax/>
          <dgm:chPref/>
          <dgm:dir/>
          <dgm:animLvl val="lvl"/>
        </dgm:presLayoutVars>
      </dgm:prSet>
      <dgm:spPr/>
      <dgm:t>
        <a:bodyPr/>
        <a:lstStyle/>
        <a:p>
          <a:endParaRPr lang="en-US"/>
        </a:p>
      </dgm:t>
    </dgm:pt>
    <dgm:pt modelId="{5277FC73-6C45-7147-8897-E098709F57D3}" type="pres">
      <dgm:prSet presAssocID="{84ECEA5A-AF65-8B42-91A7-F80121DCB853}" presName="composite" presStyleCnt="0"/>
      <dgm:spPr/>
    </dgm:pt>
    <dgm:pt modelId="{4FFCF514-07B8-A34A-A70D-F6CC668722ED}" type="pres">
      <dgm:prSet presAssocID="{84ECEA5A-AF65-8B42-91A7-F80121DCB853}" presName="bentUpArrow1" presStyleLbl="alignImgPlace1" presStyleIdx="0" presStyleCnt="2"/>
      <dgm:spPr/>
    </dgm:pt>
    <dgm:pt modelId="{FBD363A0-9AFF-A24F-9877-212E7D320C9D}" type="pres">
      <dgm:prSet presAssocID="{84ECEA5A-AF65-8B42-91A7-F80121DCB853}" presName="ParentText" presStyleLbl="node1" presStyleIdx="0" presStyleCnt="3">
        <dgm:presLayoutVars>
          <dgm:chMax val="1"/>
          <dgm:chPref val="1"/>
          <dgm:bulletEnabled val="1"/>
        </dgm:presLayoutVars>
      </dgm:prSet>
      <dgm:spPr/>
      <dgm:t>
        <a:bodyPr/>
        <a:lstStyle/>
        <a:p>
          <a:endParaRPr lang="en-US"/>
        </a:p>
      </dgm:t>
    </dgm:pt>
    <dgm:pt modelId="{0D5B32A2-038F-664B-9118-EC82E7FE4861}" type="pres">
      <dgm:prSet presAssocID="{84ECEA5A-AF65-8B42-91A7-F80121DCB853}" presName="ChildText" presStyleLbl="revTx" presStyleIdx="0" presStyleCnt="3" custScaleX="276303" custLinFactNeighborX="98283" custLinFactNeighborY="1606">
        <dgm:presLayoutVars>
          <dgm:chMax val="0"/>
          <dgm:chPref val="0"/>
          <dgm:bulletEnabled val="1"/>
        </dgm:presLayoutVars>
      </dgm:prSet>
      <dgm:spPr/>
      <dgm:t>
        <a:bodyPr/>
        <a:lstStyle/>
        <a:p>
          <a:endParaRPr lang="en-US"/>
        </a:p>
      </dgm:t>
    </dgm:pt>
    <dgm:pt modelId="{A4874BE4-D1BA-3443-8980-24F351649394}" type="pres">
      <dgm:prSet presAssocID="{5E1F4A45-4395-4847-B398-0E6687F7EACE}" presName="sibTrans" presStyleCnt="0"/>
      <dgm:spPr/>
    </dgm:pt>
    <dgm:pt modelId="{F355BD68-482B-ED46-9745-896C38B41A48}" type="pres">
      <dgm:prSet presAssocID="{B52B2770-FA9A-8C47-B85B-1FD7275E2D57}" presName="composite" presStyleCnt="0"/>
      <dgm:spPr/>
    </dgm:pt>
    <dgm:pt modelId="{5E77846D-8512-A041-9798-3EA020CC22D5}" type="pres">
      <dgm:prSet presAssocID="{B52B2770-FA9A-8C47-B85B-1FD7275E2D57}" presName="bentUpArrow1" presStyleLbl="alignImgPlace1" presStyleIdx="1" presStyleCnt="2" custLinFactNeighborX="-48348"/>
      <dgm:spPr/>
    </dgm:pt>
    <dgm:pt modelId="{CAA0595C-E291-7747-BAB1-6CD9DAAB7A1D}" type="pres">
      <dgm:prSet presAssocID="{B52B2770-FA9A-8C47-B85B-1FD7275E2D57}" presName="ParentText" presStyleLbl="node1" presStyleIdx="1" presStyleCnt="3" custLinFactNeighborX="-32688">
        <dgm:presLayoutVars>
          <dgm:chMax val="1"/>
          <dgm:chPref val="1"/>
          <dgm:bulletEnabled val="1"/>
        </dgm:presLayoutVars>
      </dgm:prSet>
      <dgm:spPr/>
      <dgm:t>
        <a:bodyPr/>
        <a:lstStyle/>
        <a:p>
          <a:endParaRPr lang="en-US"/>
        </a:p>
      </dgm:t>
    </dgm:pt>
    <dgm:pt modelId="{7F50EFAF-0C6C-9E44-B971-DBD60749C6DA}" type="pres">
      <dgm:prSet presAssocID="{B52B2770-FA9A-8C47-B85B-1FD7275E2D57}" presName="ChildText" presStyleLbl="revTx" presStyleIdx="1" presStyleCnt="3" custScaleX="349324" custLinFactNeighborX="87047">
        <dgm:presLayoutVars>
          <dgm:chMax val="0"/>
          <dgm:chPref val="0"/>
          <dgm:bulletEnabled val="1"/>
        </dgm:presLayoutVars>
      </dgm:prSet>
      <dgm:spPr/>
      <dgm:t>
        <a:bodyPr/>
        <a:lstStyle/>
        <a:p>
          <a:endParaRPr lang="en-US"/>
        </a:p>
      </dgm:t>
    </dgm:pt>
    <dgm:pt modelId="{92EB54DC-6A8D-E247-A57C-34336C4E2314}" type="pres">
      <dgm:prSet presAssocID="{ECBB8520-577B-A149-8D3A-B942AB545289}" presName="sibTrans" presStyleCnt="0"/>
      <dgm:spPr/>
    </dgm:pt>
    <dgm:pt modelId="{45A6AD12-C163-ED41-8792-F67BE8C8953B}" type="pres">
      <dgm:prSet presAssocID="{6FCFC004-B277-A443-B594-0EBF2039CC87}" presName="composite" presStyleCnt="0"/>
      <dgm:spPr/>
    </dgm:pt>
    <dgm:pt modelId="{6EEEE1FC-0CB9-014E-864E-BC0D9AB197A9}" type="pres">
      <dgm:prSet presAssocID="{6FCFC004-B277-A443-B594-0EBF2039CC87}" presName="ParentText" presStyleLbl="node1" presStyleIdx="2" presStyleCnt="3" custLinFactNeighborX="-64468">
        <dgm:presLayoutVars>
          <dgm:chMax val="1"/>
          <dgm:chPref val="1"/>
          <dgm:bulletEnabled val="1"/>
        </dgm:presLayoutVars>
      </dgm:prSet>
      <dgm:spPr/>
      <dgm:t>
        <a:bodyPr/>
        <a:lstStyle/>
        <a:p>
          <a:endParaRPr lang="en-US"/>
        </a:p>
      </dgm:t>
    </dgm:pt>
    <dgm:pt modelId="{64233C3C-819A-714B-8AFE-051BD2E8802C}" type="pres">
      <dgm:prSet presAssocID="{6FCFC004-B277-A443-B594-0EBF2039CC87}" presName="FinalChildText" presStyleLbl="revTx" presStyleIdx="2" presStyleCnt="3" custScaleX="261090" custLinFactNeighborX="393" custLinFactNeighborY="5001">
        <dgm:presLayoutVars>
          <dgm:chMax val="0"/>
          <dgm:chPref val="0"/>
          <dgm:bulletEnabled val="1"/>
        </dgm:presLayoutVars>
      </dgm:prSet>
      <dgm:spPr/>
      <dgm:t>
        <a:bodyPr/>
        <a:lstStyle/>
        <a:p>
          <a:endParaRPr lang="en-US"/>
        </a:p>
      </dgm:t>
    </dgm:pt>
  </dgm:ptLst>
  <dgm:cxnLst>
    <dgm:cxn modelId="{8D466410-70EF-EB46-9944-AF9F770DAEFE}" type="presOf" srcId="{6FCFC004-B277-A443-B594-0EBF2039CC87}" destId="{6EEEE1FC-0CB9-014E-864E-BC0D9AB197A9}" srcOrd="0" destOrd="0" presId="urn:microsoft.com/office/officeart/2005/8/layout/StepDownProcess"/>
    <dgm:cxn modelId="{68E0913A-8AF2-1148-8780-5F807C0CA89E}" srcId="{057362C7-C4A3-314C-9DAE-AD6F00F9E892}" destId="{B52B2770-FA9A-8C47-B85B-1FD7275E2D57}" srcOrd="1" destOrd="0" parTransId="{A066BEF7-DE1B-2C4B-87F1-6EE492C02477}" sibTransId="{ECBB8520-577B-A149-8D3A-B942AB545289}"/>
    <dgm:cxn modelId="{9B44C043-68A5-3948-9B7F-35E99006E5CC}" type="presOf" srcId="{057362C7-C4A3-314C-9DAE-AD6F00F9E892}" destId="{7B345333-4AAD-174B-989F-84367F74AF06}" srcOrd="0" destOrd="0" presId="urn:microsoft.com/office/officeart/2005/8/layout/StepDownProcess"/>
    <dgm:cxn modelId="{615715DA-0301-8549-9663-C413C7851CF7}" srcId="{6FCFC004-B277-A443-B594-0EBF2039CC87}" destId="{5386AC54-6590-004C-9881-58C52FACC0CE}" srcOrd="1" destOrd="0" parTransId="{8E45E18D-DA64-CB43-B428-D82A9D7971FF}" sibTransId="{F3320FD1-9877-0F42-9465-97D5B7C788D1}"/>
    <dgm:cxn modelId="{E5561475-1EF9-C04A-AE7E-52ED0EC64176}" srcId="{84ECEA5A-AF65-8B42-91A7-F80121DCB853}" destId="{B232D6D0-D780-214F-ADC8-768A9F19A495}" srcOrd="2" destOrd="0" parTransId="{504F2D31-B250-A746-95A4-2A40B3363A54}" sibTransId="{A1726CE9-8904-DB47-A6DF-2C45528C0E1C}"/>
    <dgm:cxn modelId="{9024D269-FB31-FE42-9F97-C780995A6E53}" type="presOf" srcId="{1A947837-6F54-6746-B96E-A1216604651E}" destId="{7F50EFAF-0C6C-9E44-B971-DBD60749C6DA}" srcOrd="0" destOrd="0" presId="urn:microsoft.com/office/officeart/2005/8/layout/StepDownProcess"/>
    <dgm:cxn modelId="{6F8499F7-34E8-5340-9930-42D66C245C8B}" type="presOf" srcId="{B52B2770-FA9A-8C47-B85B-1FD7275E2D57}" destId="{CAA0595C-E291-7747-BAB1-6CD9DAAB7A1D}" srcOrd="0" destOrd="0" presId="urn:microsoft.com/office/officeart/2005/8/layout/StepDownProcess"/>
    <dgm:cxn modelId="{A48D0A88-A042-B740-BAC8-4D6CD2B03854}" type="presOf" srcId="{15446583-FA4D-E04E-A68F-88D38D72AD92}" destId="{7F50EFAF-0C6C-9E44-B971-DBD60749C6DA}" srcOrd="0" destOrd="1" presId="urn:microsoft.com/office/officeart/2005/8/layout/StepDownProcess"/>
    <dgm:cxn modelId="{FE370A7E-6ACB-F349-A531-DD6F0A978FED}" type="presOf" srcId="{2A5EE328-DA21-6B4D-8A93-52A16A1D83F4}" destId="{0D5B32A2-038F-664B-9118-EC82E7FE4861}" srcOrd="0" destOrd="1" presId="urn:microsoft.com/office/officeart/2005/8/layout/StepDownProcess"/>
    <dgm:cxn modelId="{000500A7-3932-7043-8E84-231683760AFB}" srcId="{B52B2770-FA9A-8C47-B85B-1FD7275E2D57}" destId="{1A947837-6F54-6746-B96E-A1216604651E}" srcOrd="0" destOrd="0" parTransId="{86E7341A-34D1-F54C-867B-B2C6D95D433E}" sibTransId="{FD72CAC5-1419-9745-A988-F51923E5DEAC}"/>
    <dgm:cxn modelId="{2D5C000B-C7CF-6D45-9045-E6882A698657}" type="presOf" srcId="{84ECEA5A-AF65-8B42-91A7-F80121DCB853}" destId="{FBD363A0-9AFF-A24F-9877-212E7D320C9D}" srcOrd="0" destOrd="0" presId="urn:microsoft.com/office/officeart/2005/8/layout/StepDownProcess"/>
    <dgm:cxn modelId="{1CDCD32F-F52E-3348-B6CB-D36E88C890F0}" type="presOf" srcId="{4EFBFCCA-FF12-7F4C-8963-D30701AEBC27}" destId="{0D5B32A2-038F-664B-9118-EC82E7FE4861}" srcOrd="0" destOrd="0" presId="urn:microsoft.com/office/officeart/2005/8/layout/StepDownProcess"/>
    <dgm:cxn modelId="{2721605F-AA43-3343-9F60-C6DCE7082ABC}" srcId="{84ECEA5A-AF65-8B42-91A7-F80121DCB853}" destId="{2A5EE328-DA21-6B4D-8A93-52A16A1D83F4}" srcOrd="1" destOrd="0" parTransId="{9197F071-6B85-2A40-AE1B-40AE6355F7BE}" sibTransId="{8C985254-CBB4-994A-B207-97DC5885BA3F}"/>
    <dgm:cxn modelId="{9F999EE3-5063-3C44-8ABE-608F41AF9DAB}" srcId="{057362C7-C4A3-314C-9DAE-AD6F00F9E892}" destId="{6FCFC004-B277-A443-B594-0EBF2039CC87}" srcOrd="2" destOrd="0" parTransId="{C0728C94-5E52-8743-8468-ADAD2B215923}" sibTransId="{604F7451-094A-CF49-AC26-DCC2E96B7D9B}"/>
    <dgm:cxn modelId="{83E9D663-D646-CA47-8D75-65B5A1121FDD}" srcId="{B52B2770-FA9A-8C47-B85B-1FD7275E2D57}" destId="{15446583-FA4D-E04E-A68F-88D38D72AD92}" srcOrd="1" destOrd="0" parTransId="{CB534270-B3D9-904F-9A9E-F2F7169E1704}" sibTransId="{43BD5AAE-2E73-E54C-AB0F-FF52170DCB61}"/>
    <dgm:cxn modelId="{C8733825-5D62-314A-ABB2-394B8E7E0350}" type="presOf" srcId="{B232D6D0-D780-214F-ADC8-768A9F19A495}" destId="{0D5B32A2-038F-664B-9118-EC82E7FE4861}" srcOrd="0" destOrd="2" presId="urn:microsoft.com/office/officeart/2005/8/layout/StepDownProcess"/>
    <dgm:cxn modelId="{67637E6F-CF78-6B4D-A865-24F4A5C20FC9}" srcId="{057362C7-C4A3-314C-9DAE-AD6F00F9E892}" destId="{84ECEA5A-AF65-8B42-91A7-F80121DCB853}" srcOrd="0" destOrd="0" parTransId="{0D9EB745-39D6-7942-BBDE-5DA57F922EB5}" sibTransId="{5E1F4A45-4395-4847-B398-0E6687F7EACE}"/>
    <dgm:cxn modelId="{80771394-DEC0-8D41-BF13-4BBF29A6B3B5}" srcId="{6FCFC004-B277-A443-B594-0EBF2039CC87}" destId="{76A7DF1D-BFD9-E14C-96A8-887F0D32EDE0}" srcOrd="0" destOrd="0" parTransId="{2D18DB3E-7566-E545-838F-1EE328B21C33}" sibTransId="{C34880E0-9020-1D4F-97BF-1AC4EDE0CBED}"/>
    <dgm:cxn modelId="{E2604D41-2D03-4740-B025-94397E5B2AD0}" type="presOf" srcId="{76A7DF1D-BFD9-E14C-96A8-887F0D32EDE0}" destId="{64233C3C-819A-714B-8AFE-051BD2E8802C}" srcOrd="0" destOrd="0" presId="urn:microsoft.com/office/officeart/2005/8/layout/StepDownProcess"/>
    <dgm:cxn modelId="{6CC1631D-58E5-6548-8A05-FF53CD60483C}" type="presOf" srcId="{5386AC54-6590-004C-9881-58C52FACC0CE}" destId="{64233C3C-819A-714B-8AFE-051BD2E8802C}" srcOrd="0" destOrd="1" presId="urn:microsoft.com/office/officeart/2005/8/layout/StepDownProcess"/>
    <dgm:cxn modelId="{E6CB8A62-CC53-7F4B-89B5-711B164605D8}" srcId="{84ECEA5A-AF65-8B42-91A7-F80121DCB853}" destId="{4EFBFCCA-FF12-7F4C-8963-D30701AEBC27}" srcOrd="0" destOrd="0" parTransId="{3E635586-27FB-B745-9AE7-1F5B680E3E3D}" sibTransId="{BE7432CA-04BA-CF4E-831E-0452B5A07A5E}"/>
    <dgm:cxn modelId="{5AA71990-4A97-6746-8430-FAD77A0F065D}" type="presParOf" srcId="{7B345333-4AAD-174B-989F-84367F74AF06}" destId="{5277FC73-6C45-7147-8897-E098709F57D3}" srcOrd="0" destOrd="0" presId="urn:microsoft.com/office/officeart/2005/8/layout/StepDownProcess"/>
    <dgm:cxn modelId="{0DF72244-AA00-9844-9118-E386017FF94B}" type="presParOf" srcId="{5277FC73-6C45-7147-8897-E098709F57D3}" destId="{4FFCF514-07B8-A34A-A70D-F6CC668722ED}" srcOrd="0" destOrd="0" presId="urn:microsoft.com/office/officeart/2005/8/layout/StepDownProcess"/>
    <dgm:cxn modelId="{C0AE395F-4655-3B49-B075-4DA598DAEFB5}" type="presParOf" srcId="{5277FC73-6C45-7147-8897-E098709F57D3}" destId="{FBD363A0-9AFF-A24F-9877-212E7D320C9D}" srcOrd="1" destOrd="0" presId="urn:microsoft.com/office/officeart/2005/8/layout/StepDownProcess"/>
    <dgm:cxn modelId="{04F386A7-6593-DA43-ABC5-AD0BA34FCC40}" type="presParOf" srcId="{5277FC73-6C45-7147-8897-E098709F57D3}" destId="{0D5B32A2-038F-664B-9118-EC82E7FE4861}" srcOrd="2" destOrd="0" presId="urn:microsoft.com/office/officeart/2005/8/layout/StepDownProcess"/>
    <dgm:cxn modelId="{0C9B5C96-8B10-C24F-8E8D-74AAE99BBC34}" type="presParOf" srcId="{7B345333-4AAD-174B-989F-84367F74AF06}" destId="{A4874BE4-D1BA-3443-8980-24F351649394}" srcOrd="1" destOrd="0" presId="urn:microsoft.com/office/officeart/2005/8/layout/StepDownProcess"/>
    <dgm:cxn modelId="{5007858F-5576-7247-9BD8-74CF254B3B74}" type="presParOf" srcId="{7B345333-4AAD-174B-989F-84367F74AF06}" destId="{F355BD68-482B-ED46-9745-896C38B41A48}" srcOrd="2" destOrd="0" presId="urn:microsoft.com/office/officeart/2005/8/layout/StepDownProcess"/>
    <dgm:cxn modelId="{3B196DF2-3E1C-0C45-AE7D-0E84ADC05A05}" type="presParOf" srcId="{F355BD68-482B-ED46-9745-896C38B41A48}" destId="{5E77846D-8512-A041-9798-3EA020CC22D5}" srcOrd="0" destOrd="0" presId="urn:microsoft.com/office/officeart/2005/8/layout/StepDownProcess"/>
    <dgm:cxn modelId="{F795B1DF-8085-2542-8867-29E536892FBD}" type="presParOf" srcId="{F355BD68-482B-ED46-9745-896C38B41A48}" destId="{CAA0595C-E291-7747-BAB1-6CD9DAAB7A1D}" srcOrd="1" destOrd="0" presId="urn:microsoft.com/office/officeart/2005/8/layout/StepDownProcess"/>
    <dgm:cxn modelId="{2AB4B474-A284-F745-905B-71A0187F9BE0}" type="presParOf" srcId="{F355BD68-482B-ED46-9745-896C38B41A48}" destId="{7F50EFAF-0C6C-9E44-B971-DBD60749C6DA}" srcOrd="2" destOrd="0" presId="urn:microsoft.com/office/officeart/2005/8/layout/StepDownProcess"/>
    <dgm:cxn modelId="{045DD12C-759B-3A4E-ACA3-48940F7BACF5}" type="presParOf" srcId="{7B345333-4AAD-174B-989F-84367F74AF06}" destId="{92EB54DC-6A8D-E247-A57C-34336C4E2314}" srcOrd="3" destOrd="0" presId="urn:microsoft.com/office/officeart/2005/8/layout/StepDownProcess"/>
    <dgm:cxn modelId="{825812A5-E951-774D-ACB9-938D02E8FB6A}" type="presParOf" srcId="{7B345333-4AAD-174B-989F-84367F74AF06}" destId="{45A6AD12-C163-ED41-8792-F67BE8C8953B}" srcOrd="4" destOrd="0" presId="urn:microsoft.com/office/officeart/2005/8/layout/StepDownProcess"/>
    <dgm:cxn modelId="{F28546EE-8A5C-2144-AEA4-CA7C32A1B1F1}" type="presParOf" srcId="{45A6AD12-C163-ED41-8792-F67BE8C8953B}" destId="{6EEEE1FC-0CB9-014E-864E-BC0D9AB197A9}" srcOrd="0" destOrd="0" presId="urn:microsoft.com/office/officeart/2005/8/layout/StepDownProcess"/>
    <dgm:cxn modelId="{9784DDE5-7031-A248-A752-51D172CC2EF0}" type="presParOf" srcId="{45A6AD12-C163-ED41-8792-F67BE8C8953B}" destId="{64233C3C-819A-714B-8AFE-051BD2E8802C}"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22E24-0CB8-A746-87D6-316B2C4F2D09}">
      <dsp:nvSpPr>
        <dsp:cNvPr id="0" name=""/>
        <dsp:cNvSpPr/>
      </dsp:nvSpPr>
      <dsp:spPr>
        <a:xfrm rot="10800000">
          <a:off x="1507015" y="2674"/>
          <a:ext cx="5472684" cy="514229"/>
        </a:xfrm>
        <a:prstGeom prst="homePlate">
          <a:avLst/>
        </a:prstGeom>
        <a:solidFill>
          <a:schemeClr val="accent1">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a:latin typeface="Helvetica"/>
              <a:cs typeface="Helvetica"/>
            </a:rPr>
            <a:t>Adopt a holistic approach to enterprise transformation</a:t>
          </a:r>
        </a:p>
      </dsp:txBody>
      <dsp:txXfrm rot="10800000">
        <a:off x="1635572" y="2674"/>
        <a:ext cx="5344127" cy="514229"/>
      </dsp:txXfrm>
    </dsp:sp>
    <dsp:sp modelId="{649F48D9-84BC-EA4A-A94C-E1FBBC28E3BB}">
      <dsp:nvSpPr>
        <dsp:cNvPr id="0" name=""/>
        <dsp:cNvSpPr/>
      </dsp:nvSpPr>
      <dsp:spPr>
        <a:xfrm>
          <a:off x="1249900" y="2674"/>
          <a:ext cx="514229" cy="514229"/>
        </a:xfrm>
        <a:prstGeom prst="ellipse">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289C47A-BF47-AF45-9140-E3E3753B9757}">
      <dsp:nvSpPr>
        <dsp:cNvPr id="0" name=""/>
        <dsp:cNvSpPr/>
      </dsp:nvSpPr>
      <dsp:spPr>
        <a:xfrm rot="10800000">
          <a:off x="1507015" y="670405"/>
          <a:ext cx="5472684" cy="514229"/>
        </a:xfrm>
        <a:prstGeom prst="homePlate">
          <a:avLst/>
        </a:prstGeom>
        <a:solidFill>
          <a:schemeClr val="accent1">
            <a:alpha val="90000"/>
            <a:hueOff val="0"/>
            <a:satOff val="0"/>
            <a:lumOff val="0"/>
            <a:alphaOff val="-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a:latin typeface="Helvetica"/>
              <a:cs typeface="Helvetica"/>
            </a:rPr>
            <a:t>Secure leadership commitment to drive and institutionalize enterprise behaviors</a:t>
          </a:r>
          <a:endParaRPr lang="en-US" sz="1400" b="0" i="0" kern="1200">
            <a:latin typeface="Helvetica"/>
            <a:cs typeface="Helvetica"/>
          </a:endParaRPr>
        </a:p>
      </dsp:txBody>
      <dsp:txXfrm rot="10800000">
        <a:off x="1635572" y="670405"/>
        <a:ext cx="5344127" cy="514229"/>
      </dsp:txXfrm>
    </dsp:sp>
    <dsp:sp modelId="{2A3A1359-7C69-5F42-92AF-C5B54BA76FDE}">
      <dsp:nvSpPr>
        <dsp:cNvPr id="0" name=""/>
        <dsp:cNvSpPr/>
      </dsp:nvSpPr>
      <dsp:spPr>
        <a:xfrm>
          <a:off x="1249900" y="670405"/>
          <a:ext cx="514229" cy="514229"/>
        </a:xfrm>
        <a:prstGeom prst="ellipse">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115C9F5-F2A7-9346-A7F2-B0E11F54799E}">
      <dsp:nvSpPr>
        <dsp:cNvPr id="0" name=""/>
        <dsp:cNvSpPr/>
      </dsp:nvSpPr>
      <dsp:spPr>
        <a:xfrm rot="10800000">
          <a:off x="1507015" y="1338135"/>
          <a:ext cx="5472684" cy="514229"/>
        </a:xfrm>
        <a:prstGeom prst="homePlate">
          <a:avLst/>
        </a:prstGeom>
        <a:solidFill>
          <a:schemeClr val="accent1">
            <a:alpha val="90000"/>
            <a:hueOff val="0"/>
            <a:satOff val="0"/>
            <a:lumOff val="0"/>
            <a:alphaOff val="-1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Identify relevant stakeholders and determine their value propositions</a:t>
          </a:r>
        </a:p>
      </dsp:txBody>
      <dsp:txXfrm rot="10800000">
        <a:off x="1635572" y="1338135"/>
        <a:ext cx="5344127" cy="514229"/>
      </dsp:txXfrm>
    </dsp:sp>
    <dsp:sp modelId="{22AECC32-3CBC-FB4D-8BC2-ACF00A3A1E09}">
      <dsp:nvSpPr>
        <dsp:cNvPr id="0" name=""/>
        <dsp:cNvSpPr/>
      </dsp:nvSpPr>
      <dsp:spPr>
        <a:xfrm>
          <a:off x="1249900" y="1338135"/>
          <a:ext cx="514229" cy="514229"/>
        </a:xfrm>
        <a:prstGeom prst="ellipse">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5D293D7-1DF9-EA4B-B52D-9DB182892B5D}">
      <dsp:nvSpPr>
        <dsp:cNvPr id="0" name=""/>
        <dsp:cNvSpPr/>
      </dsp:nvSpPr>
      <dsp:spPr>
        <a:xfrm rot="10800000">
          <a:off x="1507015" y="2005866"/>
          <a:ext cx="5472684" cy="514229"/>
        </a:xfrm>
        <a:prstGeom prst="homePlate">
          <a:avLst/>
        </a:prstGeom>
        <a:solidFill>
          <a:schemeClr val="accent1">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Focus on enterprise effectiveness before efficiency</a:t>
          </a:r>
        </a:p>
      </dsp:txBody>
      <dsp:txXfrm rot="10800000">
        <a:off x="1635572" y="2005866"/>
        <a:ext cx="5344127" cy="514229"/>
      </dsp:txXfrm>
    </dsp:sp>
    <dsp:sp modelId="{1527DD09-9FEC-E147-A206-8921108D2A2F}">
      <dsp:nvSpPr>
        <dsp:cNvPr id="0" name=""/>
        <dsp:cNvSpPr/>
      </dsp:nvSpPr>
      <dsp:spPr>
        <a:xfrm>
          <a:off x="1249900" y="2005866"/>
          <a:ext cx="514229" cy="514229"/>
        </a:xfrm>
        <a:prstGeom prst="ellipse">
          <a:avLst/>
        </a:prstGeom>
        <a:blipFill rotWithShape="0">
          <a:blip xmlns:r="http://schemas.openxmlformats.org/officeDocument/2006/relationships" r:embed="rId4"/>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9CA6C7B-E336-024B-9A64-2903562DC5C0}">
      <dsp:nvSpPr>
        <dsp:cNvPr id="0" name=""/>
        <dsp:cNvSpPr/>
      </dsp:nvSpPr>
      <dsp:spPr>
        <a:xfrm rot="10800000">
          <a:off x="1507015" y="2673597"/>
          <a:ext cx="5472684" cy="514229"/>
        </a:xfrm>
        <a:prstGeom prst="homePlate">
          <a:avLst/>
        </a:prstGeom>
        <a:solidFill>
          <a:schemeClr val="accent1">
            <a:alpha val="90000"/>
            <a:hueOff val="0"/>
            <a:satOff val="0"/>
            <a:lumOff val="0"/>
            <a:alphaOff val="-2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Address internal and external enterprise interdependencies</a:t>
          </a:r>
        </a:p>
      </dsp:txBody>
      <dsp:txXfrm rot="10800000">
        <a:off x="1635572" y="2673597"/>
        <a:ext cx="5344127" cy="514229"/>
      </dsp:txXfrm>
    </dsp:sp>
    <dsp:sp modelId="{77C4AEFF-829B-B342-BEC3-366A30A2153B}">
      <dsp:nvSpPr>
        <dsp:cNvPr id="0" name=""/>
        <dsp:cNvSpPr/>
      </dsp:nvSpPr>
      <dsp:spPr>
        <a:xfrm>
          <a:off x="1249900" y="2673597"/>
          <a:ext cx="514229" cy="514229"/>
        </a:xfrm>
        <a:prstGeom prst="ellipse">
          <a:avLst/>
        </a:prstGeom>
        <a:blipFill rotWithShape="0">
          <a:blip xmlns:r="http://schemas.openxmlformats.org/officeDocument/2006/relationships" r:embed="rId5"/>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C955FA0-58BC-A74C-BA59-602C853B99DE}">
      <dsp:nvSpPr>
        <dsp:cNvPr id="0" name=""/>
        <dsp:cNvSpPr/>
      </dsp:nvSpPr>
      <dsp:spPr>
        <a:xfrm rot="10800000">
          <a:off x="1507015" y="3341328"/>
          <a:ext cx="5472684" cy="514229"/>
        </a:xfrm>
        <a:prstGeom prst="homePlate">
          <a:avLst/>
        </a:prstGeom>
        <a:solidFill>
          <a:schemeClr val="accent1">
            <a:alpha val="90000"/>
            <a:hueOff val="0"/>
            <a:satOff val="0"/>
            <a:lumOff val="0"/>
            <a:alphaOff val="-3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b="0" i="0" kern="1200">
              <a:latin typeface="Helvetica"/>
              <a:cs typeface="Helvetica"/>
            </a:rPr>
            <a:t>Ensure stability and flow within and across the enterprise</a:t>
          </a:r>
        </a:p>
      </dsp:txBody>
      <dsp:txXfrm rot="10800000">
        <a:off x="1635572" y="3341328"/>
        <a:ext cx="5344127" cy="514229"/>
      </dsp:txXfrm>
    </dsp:sp>
    <dsp:sp modelId="{7A3BB0CE-867D-DB4E-A32A-07BC0D01701B}">
      <dsp:nvSpPr>
        <dsp:cNvPr id="0" name=""/>
        <dsp:cNvSpPr/>
      </dsp:nvSpPr>
      <dsp:spPr>
        <a:xfrm>
          <a:off x="1249900" y="3341328"/>
          <a:ext cx="514229" cy="514229"/>
        </a:xfrm>
        <a:prstGeom prst="ellipse">
          <a:avLst/>
        </a:prstGeom>
        <a:blipFill rotWithShape="0">
          <a:blip xmlns:r="http://schemas.openxmlformats.org/officeDocument/2006/relationships" r:embed="rId6"/>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5F7B5A3-482E-5F46-B55F-AC9DC677751D}">
      <dsp:nvSpPr>
        <dsp:cNvPr id="0" name=""/>
        <dsp:cNvSpPr/>
      </dsp:nvSpPr>
      <dsp:spPr>
        <a:xfrm rot="10800000">
          <a:off x="1507015" y="4009059"/>
          <a:ext cx="5472684" cy="514229"/>
        </a:xfrm>
        <a:prstGeom prst="homePlate">
          <a:avLst/>
        </a:prstGeom>
        <a:solidFill>
          <a:schemeClr val="accent1">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6761" tIns="53340" rIns="99568" bIns="53340" numCol="1" spcCol="1270" anchor="ctr" anchorCtr="0">
          <a:noAutofit/>
        </a:bodyPr>
        <a:lstStyle/>
        <a:p>
          <a:pPr lvl="0" algn="ctr" defTabSz="622300">
            <a:lnSpc>
              <a:spcPct val="90000"/>
            </a:lnSpc>
            <a:spcBef>
              <a:spcPct val="0"/>
            </a:spcBef>
            <a:spcAft>
              <a:spcPct val="35000"/>
            </a:spcAft>
          </a:pPr>
          <a:r>
            <a:rPr lang="en-US" sz="1400" kern="1200" dirty="0">
              <a:latin typeface="Helvetica"/>
              <a:cs typeface="Helvetica"/>
            </a:rPr>
            <a:t>Emphasize organizational learning </a:t>
          </a:r>
        </a:p>
      </dsp:txBody>
      <dsp:txXfrm rot="10800000">
        <a:off x="1635572" y="4009059"/>
        <a:ext cx="5344127" cy="514229"/>
      </dsp:txXfrm>
    </dsp:sp>
    <dsp:sp modelId="{F746C21C-7054-AA4F-A35E-B36BBEECBBAC}">
      <dsp:nvSpPr>
        <dsp:cNvPr id="0" name=""/>
        <dsp:cNvSpPr/>
      </dsp:nvSpPr>
      <dsp:spPr>
        <a:xfrm>
          <a:off x="1249900" y="4009059"/>
          <a:ext cx="514229" cy="514229"/>
        </a:xfrm>
        <a:prstGeom prst="ellipse">
          <a:avLst/>
        </a:prstGeom>
        <a:blipFill rotWithShape="0">
          <a:blip xmlns:r="http://schemas.openxmlformats.org/officeDocument/2006/relationships" r:embed="rId7"/>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86EEA-019F-AD4B-BCBE-718C5CA40F57}">
      <dsp:nvSpPr>
        <dsp:cNvPr id="0" name=""/>
        <dsp:cNvSpPr/>
      </dsp:nvSpPr>
      <dsp:spPr>
        <a:xfrm rot="5400000">
          <a:off x="4832936" y="-1817385"/>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enterprise practices and processes developed and maintained by leadership to achieve enterprise transformation</a:t>
          </a:r>
          <a:endParaRPr lang="en-US" sz="2000" kern="1200" dirty="0"/>
        </a:p>
      </dsp:txBody>
      <dsp:txXfrm rot="-5400000">
        <a:off x="2867485" y="205027"/>
        <a:ext cx="5040791" cy="1052927"/>
      </dsp:txXfrm>
    </dsp:sp>
    <dsp:sp modelId="{956AB9B7-F718-6541-880C-DE0E285E1BD2}">
      <dsp:nvSpPr>
        <dsp:cNvPr id="0" name=""/>
        <dsp:cNvSpPr/>
      </dsp:nvSpPr>
      <dsp:spPr>
        <a:xfrm>
          <a:off x="0" y="2209"/>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 </a:t>
          </a:r>
          <a:br>
            <a:rPr lang="en-US" sz="2200" kern="1200" dirty="0" smtClean="0"/>
          </a:br>
          <a:r>
            <a:rPr lang="en-US" sz="2200" b="1" kern="1200" dirty="0" smtClean="0"/>
            <a:t>Enterprise Transformation/Leadership</a:t>
          </a:r>
          <a:endParaRPr lang="en-US" sz="2200" b="1" kern="1200" dirty="0"/>
        </a:p>
      </dsp:txBody>
      <dsp:txXfrm>
        <a:off x="71201" y="73410"/>
        <a:ext cx="2725083" cy="1316160"/>
      </dsp:txXfrm>
    </dsp:sp>
    <dsp:sp modelId="{67EC3F42-0B9B-1045-9BB0-B1EDBC2EABC4}">
      <dsp:nvSpPr>
        <dsp:cNvPr id="0" name=""/>
        <dsp:cNvSpPr/>
      </dsp:nvSpPr>
      <dsp:spPr>
        <a:xfrm rot="5400000">
          <a:off x="4832936" y="-285894"/>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processes that define the product lifecycle and result in value delivery to customer and other stakeholders</a:t>
          </a:r>
          <a:endParaRPr lang="en-US" sz="2000" kern="1200" dirty="0"/>
        </a:p>
      </dsp:txBody>
      <dsp:txXfrm rot="-5400000">
        <a:off x="2867485" y="1736518"/>
        <a:ext cx="5040791" cy="1052927"/>
      </dsp:txXfrm>
    </dsp:sp>
    <dsp:sp modelId="{69BB53B0-FFC5-B64D-A050-0FC1B60C569B}">
      <dsp:nvSpPr>
        <dsp:cNvPr id="0" name=""/>
        <dsp:cNvSpPr/>
      </dsp:nvSpPr>
      <dsp:spPr>
        <a:xfrm>
          <a:off x="0" y="1533700"/>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II: </a:t>
          </a:r>
          <a:br>
            <a:rPr lang="en-US" sz="2200" kern="1200" dirty="0" smtClean="0"/>
          </a:br>
          <a:r>
            <a:rPr lang="en-US" sz="2200" b="1" kern="1200" dirty="0" smtClean="0"/>
            <a:t>Lifecycle Processes</a:t>
          </a:r>
          <a:endParaRPr lang="en-US" sz="2200" b="1" kern="1200" dirty="0"/>
        </a:p>
      </dsp:txBody>
      <dsp:txXfrm>
        <a:off x="71201" y="1604901"/>
        <a:ext cx="2725083" cy="1316160"/>
      </dsp:txXfrm>
    </dsp:sp>
    <dsp:sp modelId="{749039DA-669E-1043-B5F6-0CA2CC789F22}">
      <dsp:nvSpPr>
        <dsp:cNvPr id="0" name=""/>
        <dsp:cNvSpPr/>
      </dsp:nvSpPr>
      <dsp:spPr>
        <a:xfrm rot="5400000">
          <a:off x="4832936" y="1245595"/>
          <a:ext cx="1166849" cy="509775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Focus on enabling processes that provide supporting services to other organizational units whom they serve as internal customers</a:t>
          </a:r>
          <a:endParaRPr lang="en-US" sz="2000" kern="1200" dirty="0"/>
        </a:p>
      </dsp:txBody>
      <dsp:txXfrm rot="-5400000">
        <a:off x="2867485" y="3268008"/>
        <a:ext cx="5040791" cy="1052927"/>
      </dsp:txXfrm>
    </dsp:sp>
    <dsp:sp modelId="{4F95BBE4-7D6D-D54C-AF06-65E9CA1EC2B2}">
      <dsp:nvSpPr>
        <dsp:cNvPr id="0" name=""/>
        <dsp:cNvSpPr/>
      </dsp:nvSpPr>
      <dsp:spPr>
        <a:xfrm>
          <a:off x="0" y="3065190"/>
          <a:ext cx="2867485" cy="145856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t>Section III:</a:t>
          </a:r>
          <a:br>
            <a:rPr lang="en-US" sz="2200" kern="1200" dirty="0" smtClean="0"/>
          </a:br>
          <a:r>
            <a:rPr lang="en-US" sz="2200" b="1" kern="1200" dirty="0" smtClean="0"/>
            <a:t>Enabling Infrastructure</a:t>
          </a:r>
          <a:endParaRPr lang="en-US" sz="2200" b="1" kern="1200" dirty="0"/>
        </a:p>
      </dsp:txBody>
      <dsp:txXfrm>
        <a:off x="71201" y="3136391"/>
        <a:ext cx="2725083" cy="1316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65F56-D8C7-7645-A2B2-1308456B7B09}">
      <dsp:nvSpPr>
        <dsp:cNvPr id="0" name=""/>
        <dsp:cNvSpPr/>
      </dsp:nvSpPr>
      <dsp:spPr>
        <a:xfrm rot="5400000">
          <a:off x="4743535" y="-2196676"/>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objectives</a:t>
          </a:r>
          <a:endParaRPr lang="en-US" sz="2400" kern="1200" dirty="0"/>
        </a:p>
        <a:p>
          <a:pPr marL="228600" lvl="1" indent="-228600" algn="l" defTabSz="1066800">
            <a:lnSpc>
              <a:spcPct val="90000"/>
            </a:lnSpc>
            <a:spcBef>
              <a:spcPct val="0"/>
            </a:spcBef>
            <a:spcAft>
              <a:spcPct val="15000"/>
            </a:spcAft>
            <a:buChar char="••"/>
          </a:pPr>
          <a:r>
            <a:rPr lang="en-US" sz="2400" kern="1200" dirty="0" smtClean="0"/>
            <a:t>Expected benefits</a:t>
          </a:r>
          <a:endParaRPr lang="en-US" sz="2400" kern="1200" dirty="0"/>
        </a:p>
      </dsp:txBody>
      <dsp:txXfrm rot="-5400000">
        <a:off x="2457909" y="122911"/>
        <a:ext cx="5232983" cy="627768"/>
      </dsp:txXfrm>
    </dsp:sp>
    <dsp:sp modelId="{C195DDC1-B3F0-0640-8D62-591E806100D2}">
      <dsp:nvSpPr>
        <dsp:cNvPr id="0" name=""/>
        <dsp:cNvSpPr/>
      </dsp:nvSpPr>
      <dsp:spPr>
        <a:xfrm>
          <a:off x="504747" y="1988"/>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WHY</a:t>
          </a:r>
          <a:endParaRPr lang="en-US" sz="3200" kern="1200" dirty="0"/>
        </a:p>
      </dsp:txBody>
      <dsp:txXfrm>
        <a:off x="547198" y="44439"/>
        <a:ext cx="1868258" cy="784710"/>
      </dsp:txXfrm>
    </dsp:sp>
    <dsp:sp modelId="{C055A1C3-CE19-C94A-9A6C-F61534FB49D5}">
      <dsp:nvSpPr>
        <dsp:cNvPr id="0" name=""/>
        <dsp:cNvSpPr/>
      </dsp:nvSpPr>
      <dsp:spPr>
        <a:xfrm rot="5400000">
          <a:off x="4743535" y="-1283583"/>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Proposed assessment tool</a:t>
          </a:r>
          <a:endParaRPr lang="en-US" sz="2400" kern="1200" dirty="0"/>
        </a:p>
      </dsp:txBody>
      <dsp:txXfrm rot="-5400000">
        <a:off x="2457909" y="1036004"/>
        <a:ext cx="5232983" cy="627768"/>
      </dsp:txXfrm>
    </dsp:sp>
    <dsp:sp modelId="{B1039D6C-ED53-084F-9CA9-EE6C64F83AA0}">
      <dsp:nvSpPr>
        <dsp:cNvPr id="0" name=""/>
        <dsp:cNvSpPr/>
      </dsp:nvSpPr>
      <dsp:spPr>
        <a:xfrm>
          <a:off x="504747" y="915082"/>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TOOL</a:t>
          </a:r>
          <a:endParaRPr lang="en-US" sz="3200" kern="1200" dirty="0"/>
        </a:p>
      </dsp:txBody>
      <dsp:txXfrm>
        <a:off x="547198" y="957533"/>
        <a:ext cx="1868258" cy="784710"/>
      </dsp:txXfrm>
    </dsp:sp>
    <dsp:sp modelId="{1F2B09A2-E43E-A34E-B9C2-C3822F31458E}">
      <dsp:nvSpPr>
        <dsp:cNvPr id="0" name=""/>
        <dsp:cNvSpPr/>
      </dsp:nvSpPr>
      <dsp:spPr>
        <a:xfrm rot="5400000">
          <a:off x="4743535" y="-370490"/>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participants</a:t>
          </a:r>
          <a:endParaRPr lang="en-US" sz="2400" kern="1200" dirty="0"/>
        </a:p>
      </dsp:txBody>
      <dsp:txXfrm rot="-5400000">
        <a:off x="2457909" y="1949097"/>
        <a:ext cx="5232983" cy="627768"/>
      </dsp:txXfrm>
    </dsp:sp>
    <dsp:sp modelId="{7DCEB727-80E4-C946-BB13-FB314387BA65}">
      <dsp:nvSpPr>
        <dsp:cNvPr id="0" name=""/>
        <dsp:cNvSpPr/>
      </dsp:nvSpPr>
      <dsp:spPr>
        <a:xfrm>
          <a:off x="504747" y="1828175"/>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WHO</a:t>
          </a:r>
          <a:endParaRPr lang="en-US" sz="3200" kern="1200" dirty="0"/>
        </a:p>
      </dsp:txBody>
      <dsp:txXfrm>
        <a:off x="547198" y="1870626"/>
        <a:ext cx="1868258" cy="784710"/>
      </dsp:txXfrm>
    </dsp:sp>
    <dsp:sp modelId="{89DF0EAD-3E4A-1D40-B185-66B94F485F4B}">
      <dsp:nvSpPr>
        <dsp:cNvPr id="0" name=""/>
        <dsp:cNvSpPr/>
      </dsp:nvSpPr>
      <dsp:spPr>
        <a:xfrm rot="5400000">
          <a:off x="4743535" y="542602"/>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scope</a:t>
          </a:r>
          <a:endParaRPr lang="en-US" sz="2400" kern="1200" dirty="0"/>
        </a:p>
      </dsp:txBody>
      <dsp:txXfrm rot="-5400000">
        <a:off x="2457909" y="2862190"/>
        <a:ext cx="5232983" cy="627768"/>
      </dsp:txXfrm>
    </dsp:sp>
    <dsp:sp modelId="{AF2D4AA5-8759-F34F-94D1-29D4AABB42DA}">
      <dsp:nvSpPr>
        <dsp:cNvPr id="0" name=""/>
        <dsp:cNvSpPr/>
      </dsp:nvSpPr>
      <dsp:spPr>
        <a:xfrm>
          <a:off x="504747" y="2741268"/>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WHAT</a:t>
          </a:r>
          <a:endParaRPr lang="en-US" sz="3200" kern="1200" dirty="0"/>
        </a:p>
      </dsp:txBody>
      <dsp:txXfrm>
        <a:off x="547198" y="2783719"/>
        <a:ext cx="1868258" cy="784710"/>
      </dsp:txXfrm>
    </dsp:sp>
    <dsp:sp modelId="{6B37C490-1BA8-8D4B-9E4E-7ED5D64F2AD3}">
      <dsp:nvSpPr>
        <dsp:cNvPr id="0" name=""/>
        <dsp:cNvSpPr/>
      </dsp:nvSpPr>
      <dsp:spPr>
        <a:xfrm rot="5400000">
          <a:off x="4743535" y="1455695"/>
          <a:ext cx="695690" cy="526694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Assessment process</a:t>
          </a:r>
          <a:endParaRPr lang="en-US" sz="2400" kern="1200" dirty="0"/>
        </a:p>
        <a:p>
          <a:pPr marL="228600" lvl="1" indent="-228600" algn="l" defTabSz="1066800">
            <a:lnSpc>
              <a:spcPct val="90000"/>
            </a:lnSpc>
            <a:spcBef>
              <a:spcPct val="0"/>
            </a:spcBef>
            <a:spcAft>
              <a:spcPct val="15000"/>
            </a:spcAft>
            <a:buChar char="••"/>
          </a:pPr>
          <a:r>
            <a:rPr lang="en-US" sz="2400" kern="1200" dirty="0" smtClean="0"/>
            <a:t>Requirements and next steps</a:t>
          </a:r>
          <a:endParaRPr lang="en-US" sz="2400" kern="1200" dirty="0"/>
        </a:p>
      </dsp:txBody>
      <dsp:txXfrm rot="-5400000">
        <a:off x="2457909" y="3775283"/>
        <a:ext cx="5232983" cy="627768"/>
      </dsp:txXfrm>
    </dsp:sp>
    <dsp:sp modelId="{EADC0098-0C5E-A442-84EE-3A3144D65CD4}">
      <dsp:nvSpPr>
        <dsp:cNvPr id="0" name=""/>
        <dsp:cNvSpPr/>
      </dsp:nvSpPr>
      <dsp:spPr>
        <a:xfrm>
          <a:off x="504747" y="3654361"/>
          <a:ext cx="1953160" cy="86961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HOW</a:t>
          </a:r>
          <a:endParaRPr lang="en-US" sz="3200" kern="1200" dirty="0"/>
        </a:p>
      </dsp:txBody>
      <dsp:txXfrm>
        <a:off x="547198" y="3696812"/>
        <a:ext cx="1868258" cy="7847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E1390-2E9F-F542-8E5C-9C9D8FA446D4}">
      <dsp:nvSpPr>
        <dsp:cNvPr id="0" name=""/>
        <dsp:cNvSpPr/>
      </dsp:nvSpPr>
      <dsp:spPr>
        <a:xfrm>
          <a:off x="0" y="0"/>
          <a:ext cx="3820930" cy="41763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Financial performance</a:t>
          </a:r>
          <a:endParaRPr lang="en-US" sz="3500" kern="1200" dirty="0"/>
        </a:p>
      </dsp:txBody>
      <dsp:txXfrm>
        <a:off x="0" y="0"/>
        <a:ext cx="3820930" cy="1252895"/>
      </dsp:txXfrm>
    </dsp:sp>
    <dsp:sp modelId="{D9051FE9-96EE-B145-9A63-6ECD91431C69}">
      <dsp:nvSpPr>
        <dsp:cNvPr id="0" name=""/>
        <dsp:cNvSpPr/>
      </dsp:nvSpPr>
      <dsp:spPr>
        <a:xfrm>
          <a:off x="386065" y="1252997"/>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Sales volume</a:t>
          </a:r>
          <a:endParaRPr lang="en-US" sz="2800" kern="1200" dirty="0"/>
        </a:p>
      </dsp:txBody>
      <dsp:txXfrm>
        <a:off x="403884" y="1270816"/>
        <a:ext cx="3021106" cy="572762"/>
      </dsp:txXfrm>
    </dsp:sp>
    <dsp:sp modelId="{3A2708D9-84D6-B440-84AD-568B71F012C8}">
      <dsp:nvSpPr>
        <dsp:cNvPr id="0" name=""/>
        <dsp:cNvSpPr/>
      </dsp:nvSpPr>
      <dsp:spPr>
        <a:xfrm>
          <a:off x="386065" y="1954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Revenue</a:t>
          </a:r>
          <a:endParaRPr lang="en-US" sz="2800" kern="1200" dirty="0"/>
        </a:p>
      </dsp:txBody>
      <dsp:txXfrm>
        <a:off x="403884" y="1972817"/>
        <a:ext cx="3021106" cy="572762"/>
      </dsp:txXfrm>
    </dsp:sp>
    <dsp:sp modelId="{EF38ED0D-21A5-B447-A3C1-3DDB5F5B88B2}">
      <dsp:nvSpPr>
        <dsp:cNvPr id="0" name=""/>
        <dsp:cNvSpPr/>
      </dsp:nvSpPr>
      <dsp:spPr>
        <a:xfrm>
          <a:off x="386065" y="2656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Operating costs</a:t>
          </a:r>
          <a:endParaRPr lang="en-US" sz="2800" kern="1200" dirty="0"/>
        </a:p>
      </dsp:txBody>
      <dsp:txXfrm>
        <a:off x="403884" y="2674817"/>
        <a:ext cx="3021106" cy="572762"/>
      </dsp:txXfrm>
    </dsp:sp>
    <dsp:sp modelId="{E582B6A3-90B1-E944-9BD5-2ADA607A26CC}">
      <dsp:nvSpPr>
        <dsp:cNvPr id="0" name=""/>
        <dsp:cNvSpPr/>
      </dsp:nvSpPr>
      <dsp:spPr>
        <a:xfrm>
          <a:off x="386065" y="3358999"/>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Financial ratios</a:t>
          </a:r>
          <a:endParaRPr lang="en-US" sz="2800" kern="1200" dirty="0"/>
        </a:p>
      </dsp:txBody>
      <dsp:txXfrm>
        <a:off x="403884" y="3376818"/>
        <a:ext cx="3021106" cy="572762"/>
      </dsp:txXfrm>
    </dsp:sp>
    <dsp:sp modelId="{FB26F8E3-E50F-BC40-BC9A-FA2AB73E7597}">
      <dsp:nvSpPr>
        <dsp:cNvPr id="0" name=""/>
        <dsp:cNvSpPr/>
      </dsp:nvSpPr>
      <dsp:spPr>
        <a:xfrm>
          <a:off x="4111472" y="0"/>
          <a:ext cx="3820930" cy="41763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Operations performance</a:t>
          </a:r>
          <a:endParaRPr lang="en-US" sz="3500" kern="1200" dirty="0"/>
        </a:p>
      </dsp:txBody>
      <dsp:txXfrm>
        <a:off x="4111472" y="0"/>
        <a:ext cx="3820930" cy="1252895"/>
      </dsp:txXfrm>
    </dsp:sp>
    <dsp:sp modelId="{246181C7-0146-234A-8626-87E8DEFE5D86}">
      <dsp:nvSpPr>
        <dsp:cNvPr id="0" name=""/>
        <dsp:cNvSpPr/>
      </dsp:nvSpPr>
      <dsp:spPr>
        <a:xfrm>
          <a:off x="4493565" y="1252997"/>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Production costs</a:t>
          </a:r>
          <a:endParaRPr lang="en-US" sz="2800" kern="1200" dirty="0"/>
        </a:p>
      </dsp:txBody>
      <dsp:txXfrm>
        <a:off x="4511384" y="1270816"/>
        <a:ext cx="3021106" cy="572762"/>
      </dsp:txXfrm>
    </dsp:sp>
    <dsp:sp modelId="{6CF3FBDC-DB78-A947-B913-D39CD78DF602}">
      <dsp:nvSpPr>
        <dsp:cNvPr id="0" name=""/>
        <dsp:cNvSpPr/>
      </dsp:nvSpPr>
      <dsp:spPr>
        <a:xfrm>
          <a:off x="4493565" y="1954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Productivity</a:t>
          </a:r>
          <a:endParaRPr lang="en-US" sz="2800" kern="1200" dirty="0"/>
        </a:p>
      </dsp:txBody>
      <dsp:txXfrm>
        <a:off x="4511384" y="1972817"/>
        <a:ext cx="3021106" cy="572762"/>
      </dsp:txXfrm>
    </dsp:sp>
    <dsp:sp modelId="{024F84F5-A89B-3E42-B3F6-FF27C67EA124}">
      <dsp:nvSpPr>
        <dsp:cNvPr id="0" name=""/>
        <dsp:cNvSpPr/>
      </dsp:nvSpPr>
      <dsp:spPr>
        <a:xfrm>
          <a:off x="4493565" y="2656998"/>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Quality</a:t>
          </a:r>
          <a:endParaRPr lang="en-US" sz="2800" kern="1200" dirty="0"/>
        </a:p>
      </dsp:txBody>
      <dsp:txXfrm>
        <a:off x="4511384" y="2674817"/>
        <a:ext cx="3021106" cy="572762"/>
      </dsp:txXfrm>
    </dsp:sp>
    <dsp:sp modelId="{EFCC24D7-11DF-7944-8971-DD9E8E994FF2}">
      <dsp:nvSpPr>
        <dsp:cNvPr id="0" name=""/>
        <dsp:cNvSpPr/>
      </dsp:nvSpPr>
      <dsp:spPr>
        <a:xfrm>
          <a:off x="4493565" y="3358999"/>
          <a:ext cx="3056744" cy="6084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t>Schedule</a:t>
          </a:r>
          <a:endParaRPr lang="en-US" sz="2800" kern="1200" dirty="0"/>
        </a:p>
      </dsp:txBody>
      <dsp:txXfrm>
        <a:off x="4511384" y="3376818"/>
        <a:ext cx="3021106" cy="5727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E1390-2E9F-F542-8E5C-9C9D8FA446D4}">
      <dsp:nvSpPr>
        <dsp:cNvPr id="0" name=""/>
        <dsp:cNvSpPr/>
      </dsp:nvSpPr>
      <dsp:spPr>
        <a:xfrm>
          <a:off x="974"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Soft metrics</a:t>
          </a:r>
          <a:endParaRPr lang="en-US" sz="3500" kern="1200" dirty="0"/>
        </a:p>
      </dsp:txBody>
      <dsp:txXfrm>
        <a:off x="974" y="0"/>
        <a:ext cx="2532609" cy="1256287"/>
      </dsp:txXfrm>
    </dsp:sp>
    <dsp:sp modelId="{B8E294C4-7BCF-1045-9358-2B2F8DC2D305}">
      <dsp:nvSpPr>
        <dsp:cNvPr id="0" name=""/>
        <dsp:cNvSpPr/>
      </dsp:nvSpPr>
      <dsp:spPr>
        <a:xfrm>
          <a:off x="254235" y="1256645"/>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Corporate culture</a:t>
          </a:r>
          <a:endParaRPr lang="en-US" sz="2400" kern="1200" dirty="0"/>
        </a:p>
      </dsp:txBody>
      <dsp:txXfrm>
        <a:off x="278331" y="1280741"/>
        <a:ext cx="1977895" cy="774508"/>
      </dsp:txXfrm>
    </dsp:sp>
    <dsp:sp modelId="{AF73B16A-03D1-DB4E-B37B-5F9428D4E460}">
      <dsp:nvSpPr>
        <dsp:cNvPr id="0" name=""/>
        <dsp:cNvSpPr/>
      </dsp:nvSpPr>
      <dsp:spPr>
        <a:xfrm>
          <a:off x="254235" y="2205914"/>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Social interactions</a:t>
          </a:r>
          <a:endParaRPr lang="en-US" sz="2400" kern="1200" dirty="0"/>
        </a:p>
      </dsp:txBody>
      <dsp:txXfrm>
        <a:off x="278331" y="2230010"/>
        <a:ext cx="1977895" cy="774508"/>
      </dsp:txXfrm>
    </dsp:sp>
    <dsp:sp modelId="{BD25E447-B83C-A748-8BCD-7BCB3337179D}">
      <dsp:nvSpPr>
        <dsp:cNvPr id="0" name=""/>
        <dsp:cNvSpPr/>
      </dsp:nvSpPr>
      <dsp:spPr>
        <a:xfrm>
          <a:off x="254235" y="3155184"/>
          <a:ext cx="2026087" cy="82270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Personal motivation</a:t>
          </a:r>
          <a:endParaRPr lang="en-US" sz="2400" kern="1200" dirty="0"/>
        </a:p>
      </dsp:txBody>
      <dsp:txXfrm>
        <a:off x="278331" y="3179280"/>
        <a:ext cx="1977895" cy="774508"/>
      </dsp:txXfrm>
    </dsp:sp>
    <dsp:sp modelId="{C8F617EA-62C0-AD49-B64D-8C2A16320260}">
      <dsp:nvSpPr>
        <dsp:cNvPr id="0" name=""/>
        <dsp:cNvSpPr/>
      </dsp:nvSpPr>
      <dsp:spPr>
        <a:xfrm>
          <a:off x="2723529"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Fuzzy metrics</a:t>
          </a:r>
          <a:endParaRPr lang="en-US" sz="3500" kern="1200" dirty="0"/>
        </a:p>
      </dsp:txBody>
      <dsp:txXfrm>
        <a:off x="2723529" y="0"/>
        <a:ext cx="2532609" cy="1256287"/>
      </dsp:txXfrm>
    </dsp:sp>
    <dsp:sp modelId="{3A2708D9-84D6-B440-84AD-568B71F012C8}">
      <dsp:nvSpPr>
        <dsp:cNvPr id="0" name=""/>
        <dsp:cNvSpPr/>
      </dsp:nvSpPr>
      <dsp:spPr>
        <a:xfrm>
          <a:off x="2976790" y="1257514"/>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“Gut feeling”</a:t>
          </a:r>
          <a:endParaRPr lang="en-US" sz="2400" kern="1200" dirty="0"/>
        </a:p>
      </dsp:txBody>
      <dsp:txXfrm>
        <a:off x="3013771" y="1294495"/>
        <a:ext cx="1952125" cy="1188663"/>
      </dsp:txXfrm>
    </dsp:sp>
    <dsp:sp modelId="{EF38ED0D-21A5-B447-A3C1-3DDB5F5B88B2}">
      <dsp:nvSpPr>
        <dsp:cNvPr id="0" name=""/>
        <dsp:cNvSpPr/>
      </dsp:nvSpPr>
      <dsp:spPr>
        <a:xfrm>
          <a:off x="2976790" y="2714390"/>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“Good thing to do”</a:t>
          </a:r>
          <a:endParaRPr lang="en-US" sz="2400" kern="1200" dirty="0"/>
        </a:p>
      </dsp:txBody>
      <dsp:txXfrm>
        <a:off x="3013771" y="2751371"/>
        <a:ext cx="1952125" cy="1188663"/>
      </dsp:txXfrm>
    </dsp:sp>
    <dsp:sp modelId="{FB26F8E3-E50F-BC40-BC9A-FA2AB73E7597}">
      <dsp:nvSpPr>
        <dsp:cNvPr id="0" name=""/>
        <dsp:cNvSpPr/>
      </dsp:nvSpPr>
      <dsp:spPr>
        <a:xfrm>
          <a:off x="5446085" y="0"/>
          <a:ext cx="2532609" cy="4187624"/>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Difficult to assess</a:t>
          </a:r>
          <a:endParaRPr lang="en-US" sz="3500" kern="1200" dirty="0"/>
        </a:p>
      </dsp:txBody>
      <dsp:txXfrm>
        <a:off x="5446085" y="0"/>
        <a:ext cx="2532609" cy="1256287"/>
      </dsp:txXfrm>
    </dsp:sp>
    <dsp:sp modelId="{246181C7-0146-234A-8626-87E8DEFE5D86}">
      <dsp:nvSpPr>
        <dsp:cNvPr id="0" name=""/>
        <dsp:cNvSpPr/>
      </dsp:nvSpPr>
      <dsp:spPr>
        <a:xfrm>
          <a:off x="5699346" y="1257514"/>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t>Intermediate progress in long-term task</a:t>
          </a:r>
          <a:endParaRPr lang="en-US" sz="2400" kern="1200" dirty="0"/>
        </a:p>
      </dsp:txBody>
      <dsp:txXfrm>
        <a:off x="5736327" y="1294495"/>
        <a:ext cx="1952125" cy="1188663"/>
      </dsp:txXfrm>
    </dsp:sp>
    <dsp:sp modelId="{6CF3FBDC-DB78-A947-B913-D39CD78DF602}">
      <dsp:nvSpPr>
        <dsp:cNvPr id="0" name=""/>
        <dsp:cNvSpPr/>
      </dsp:nvSpPr>
      <dsp:spPr>
        <a:xfrm>
          <a:off x="5699346" y="2714390"/>
          <a:ext cx="2026087" cy="126262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err="1" smtClean="0"/>
            <a:t>Interdepen-dencies</a:t>
          </a:r>
          <a:r>
            <a:rPr lang="en-US" sz="2400" kern="1200" dirty="0" smtClean="0"/>
            <a:t> between tasks</a:t>
          </a:r>
          <a:endParaRPr lang="en-US" sz="2400" kern="1200" dirty="0"/>
        </a:p>
      </dsp:txBody>
      <dsp:txXfrm>
        <a:off x="5736327" y="2751371"/>
        <a:ext cx="1952125" cy="11886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97BEC-6D58-BA42-8E78-7AA8EEAE365F}">
      <dsp:nvSpPr>
        <dsp:cNvPr id="0" name=""/>
        <dsp:cNvSpPr/>
      </dsp:nvSpPr>
      <dsp:spPr>
        <a:xfrm>
          <a:off x="743597" y="1224"/>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How are we doing now?</a:t>
          </a:r>
          <a:endParaRPr lang="en-US" sz="3200" kern="1200" dirty="0"/>
        </a:p>
      </dsp:txBody>
      <dsp:txXfrm>
        <a:off x="837636" y="95263"/>
        <a:ext cx="3022591" cy="1738323"/>
      </dsp:txXfrm>
    </dsp:sp>
    <dsp:sp modelId="{F2D9A74C-D62C-9B44-BA52-59F7C22D11F1}">
      <dsp:nvSpPr>
        <dsp:cNvPr id="0" name=""/>
        <dsp:cNvSpPr/>
      </dsp:nvSpPr>
      <dsp:spPr>
        <a:xfrm>
          <a:off x="4275333" y="1224"/>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How much progress have we made?</a:t>
          </a:r>
          <a:endParaRPr lang="en-US" sz="3200" kern="1200" dirty="0"/>
        </a:p>
      </dsp:txBody>
      <dsp:txXfrm>
        <a:off x="4369372" y="95263"/>
        <a:ext cx="3022591" cy="1738323"/>
      </dsp:txXfrm>
    </dsp:sp>
    <dsp:sp modelId="{7AF0C7A5-6BAF-664C-BA61-F2D2A55444FC}">
      <dsp:nvSpPr>
        <dsp:cNvPr id="0" name=""/>
        <dsp:cNvSpPr/>
      </dsp:nvSpPr>
      <dsp:spPr>
        <a:xfrm>
          <a:off x="2509465" y="2248692"/>
          <a:ext cx="3210669" cy="192640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Where should we focus next?</a:t>
          </a:r>
          <a:endParaRPr lang="en-US" sz="3200" kern="1200" dirty="0"/>
        </a:p>
      </dsp:txBody>
      <dsp:txXfrm>
        <a:off x="2603504" y="2342731"/>
        <a:ext cx="3022591" cy="17383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CF514-07B8-A34A-A70D-F6CC668722ED}">
      <dsp:nvSpPr>
        <dsp:cNvPr id="0" name=""/>
        <dsp:cNvSpPr/>
      </dsp:nvSpPr>
      <dsp:spPr>
        <a:xfrm rot="5400000">
          <a:off x="277950" y="1434327"/>
          <a:ext cx="1030275" cy="117293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BD363A0-9AFF-A24F-9877-212E7D320C9D}">
      <dsp:nvSpPr>
        <dsp:cNvPr id="0" name=""/>
        <dsp:cNvSpPr/>
      </dsp:nvSpPr>
      <dsp:spPr>
        <a:xfrm>
          <a:off x="4989" y="292246"/>
          <a:ext cx="1734377" cy="1214007"/>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Plan</a:t>
          </a:r>
          <a:endParaRPr lang="en-US" sz="3100" kern="1200" dirty="0"/>
        </a:p>
      </dsp:txBody>
      <dsp:txXfrm>
        <a:off x="64263" y="351520"/>
        <a:ext cx="1615829" cy="1095459"/>
      </dsp:txXfrm>
    </dsp:sp>
    <dsp:sp modelId="{0D5B32A2-038F-664B-9118-EC82E7FE4861}">
      <dsp:nvSpPr>
        <dsp:cNvPr id="0" name=""/>
        <dsp:cNvSpPr/>
      </dsp:nvSpPr>
      <dsp:spPr>
        <a:xfrm>
          <a:off x="1867167" y="423787"/>
          <a:ext cx="3485343" cy="981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Identify participants</a:t>
          </a:r>
          <a:endParaRPr lang="en-US" sz="2000" kern="1200" dirty="0"/>
        </a:p>
        <a:p>
          <a:pPr marL="228600" lvl="1" indent="-228600" algn="l" defTabSz="889000">
            <a:lnSpc>
              <a:spcPct val="90000"/>
            </a:lnSpc>
            <a:spcBef>
              <a:spcPct val="0"/>
            </a:spcBef>
            <a:spcAft>
              <a:spcPct val="15000"/>
            </a:spcAft>
            <a:buChar char="••"/>
          </a:pPr>
          <a:r>
            <a:rPr lang="en-US" sz="2000" kern="1200" dirty="0" smtClean="0"/>
            <a:t>Determine timeline</a:t>
          </a:r>
          <a:endParaRPr lang="en-US" sz="2000" kern="1200" dirty="0"/>
        </a:p>
        <a:p>
          <a:pPr marL="228600" lvl="1" indent="-228600" algn="l" defTabSz="889000">
            <a:lnSpc>
              <a:spcPct val="90000"/>
            </a:lnSpc>
            <a:spcBef>
              <a:spcPct val="0"/>
            </a:spcBef>
            <a:spcAft>
              <a:spcPct val="15000"/>
            </a:spcAft>
            <a:buChar char="••"/>
          </a:pPr>
          <a:r>
            <a:rPr lang="en-US" sz="2000" kern="1200" dirty="0" smtClean="0"/>
            <a:t>Provide training</a:t>
          </a:r>
          <a:endParaRPr lang="en-US" sz="2000" kern="1200" dirty="0"/>
        </a:p>
      </dsp:txBody>
      <dsp:txXfrm>
        <a:off x="1867167" y="423787"/>
        <a:ext cx="3485343" cy="981214"/>
      </dsp:txXfrm>
    </dsp:sp>
    <dsp:sp modelId="{5E77846D-8512-A041-9798-3EA020CC22D5}">
      <dsp:nvSpPr>
        <dsp:cNvPr id="0" name=""/>
        <dsp:cNvSpPr/>
      </dsp:nvSpPr>
      <dsp:spPr>
        <a:xfrm rot="5400000">
          <a:off x="1682585" y="2798058"/>
          <a:ext cx="1030275" cy="117293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AA0595C-E291-7747-BAB1-6CD9DAAB7A1D}">
      <dsp:nvSpPr>
        <dsp:cNvPr id="0" name=""/>
        <dsp:cNvSpPr/>
      </dsp:nvSpPr>
      <dsp:spPr>
        <a:xfrm>
          <a:off x="1409781" y="1655977"/>
          <a:ext cx="1734377" cy="1214007"/>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Perform</a:t>
          </a:r>
          <a:endParaRPr lang="en-US" sz="3100" kern="1200" dirty="0"/>
        </a:p>
      </dsp:txBody>
      <dsp:txXfrm>
        <a:off x="1469055" y="1715251"/>
        <a:ext cx="1615829" cy="1095459"/>
      </dsp:txXfrm>
    </dsp:sp>
    <dsp:sp modelId="{7F50EFAF-0C6C-9E44-B971-DBD60749C6DA}">
      <dsp:nvSpPr>
        <dsp:cNvPr id="0" name=""/>
        <dsp:cNvSpPr/>
      </dsp:nvSpPr>
      <dsp:spPr>
        <a:xfrm>
          <a:off x="3236608" y="1771760"/>
          <a:ext cx="4406445" cy="981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Collect individual scores</a:t>
          </a:r>
          <a:endParaRPr lang="en-US" sz="2000" kern="1200" dirty="0"/>
        </a:p>
        <a:p>
          <a:pPr marL="228600" lvl="1" indent="-228600" algn="l" defTabSz="889000">
            <a:lnSpc>
              <a:spcPct val="90000"/>
            </a:lnSpc>
            <a:spcBef>
              <a:spcPct val="0"/>
            </a:spcBef>
            <a:spcAft>
              <a:spcPct val="15000"/>
            </a:spcAft>
            <a:buChar char="••"/>
          </a:pPr>
          <a:r>
            <a:rPr lang="en-US" sz="2000" kern="1200" dirty="0" smtClean="0"/>
            <a:t>Discuss and analyze results</a:t>
          </a:r>
          <a:endParaRPr lang="en-US" sz="2000" kern="1200" dirty="0"/>
        </a:p>
      </dsp:txBody>
      <dsp:txXfrm>
        <a:off x="3236608" y="1771760"/>
        <a:ext cx="4406445" cy="981214"/>
      </dsp:txXfrm>
    </dsp:sp>
    <dsp:sp modelId="{6EEEE1FC-0CB9-014E-864E-BC0D9AB197A9}">
      <dsp:nvSpPr>
        <dsp:cNvPr id="0" name=""/>
        <dsp:cNvSpPr/>
      </dsp:nvSpPr>
      <dsp:spPr>
        <a:xfrm>
          <a:off x="2830320" y="3019708"/>
          <a:ext cx="1734377" cy="1214007"/>
        </a:xfrm>
        <a:prstGeom prst="roundRect">
          <a:avLst>
            <a:gd name="adj" fmla="val 166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Evaluate</a:t>
          </a:r>
          <a:endParaRPr lang="en-US" sz="3100" kern="1200" dirty="0"/>
        </a:p>
      </dsp:txBody>
      <dsp:txXfrm>
        <a:off x="2889594" y="3078982"/>
        <a:ext cx="1615829" cy="1095459"/>
      </dsp:txXfrm>
    </dsp:sp>
    <dsp:sp modelId="{64233C3C-819A-714B-8AFE-051BD2E8802C}">
      <dsp:nvSpPr>
        <dsp:cNvPr id="0" name=""/>
        <dsp:cNvSpPr/>
      </dsp:nvSpPr>
      <dsp:spPr>
        <a:xfrm>
          <a:off x="4671762" y="3184562"/>
          <a:ext cx="3293443" cy="981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t>Interpret assessment results</a:t>
          </a:r>
          <a:endParaRPr lang="en-US" sz="1900" kern="1200" dirty="0"/>
        </a:p>
        <a:p>
          <a:pPr marL="171450" lvl="1" indent="-171450" algn="l" defTabSz="844550">
            <a:lnSpc>
              <a:spcPct val="90000"/>
            </a:lnSpc>
            <a:spcBef>
              <a:spcPct val="0"/>
            </a:spcBef>
            <a:spcAft>
              <a:spcPct val="15000"/>
            </a:spcAft>
            <a:buChar char="••"/>
          </a:pPr>
          <a:r>
            <a:rPr lang="en-US" sz="1900" kern="1200" dirty="0" smtClean="0"/>
            <a:t>Evaluate assessment process</a:t>
          </a:r>
          <a:endParaRPr lang="en-US" sz="1900" kern="1200" dirty="0"/>
        </a:p>
      </dsp:txBody>
      <dsp:txXfrm>
        <a:off x="4671762" y="3184562"/>
        <a:ext cx="3293443" cy="981214"/>
      </dsp:txXfrm>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36DD86-6B3C-C246-8CA4-3D48DE97BA9C}" type="datetimeFigureOut">
              <a:rPr lang="en-US" smtClean="0"/>
              <a:t>2/28/12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245BB2-A54F-0B42-82BC-2713D9BA9662}" type="slidenum">
              <a:rPr lang="en-US" smtClean="0"/>
              <a:t>‹#›</a:t>
            </a:fld>
            <a:endParaRPr lang="en-US"/>
          </a:p>
        </p:txBody>
      </p:sp>
    </p:spTree>
    <p:extLst>
      <p:ext uri="{BB962C8B-B14F-4D97-AF65-F5344CB8AC3E}">
        <p14:creationId xmlns:p14="http://schemas.microsoft.com/office/powerpoint/2010/main" val="37399066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F54304-F7CD-DB47-AEE3-E9BAC312A37D}" type="datetimeFigureOut">
              <a:rPr lang="en-US" smtClean="0"/>
              <a:t>2/28/12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6C4BEE-886C-E14E-9AE2-E89903BF5DD8}" type="slidenum">
              <a:rPr lang="en-US" smtClean="0"/>
              <a:t>‹#›</a:t>
            </a:fld>
            <a:endParaRPr lang="en-US"/>
          </a:p>
        </p:txBody>
      </p:sp>
    </p:spTree>
    <p:extLst>
      <p:ext uri="{BB962C8B-B14F-4D97-AF65-F5344CB8AC3E}">
        <p14:creationId xmlns:p14="http://schemas.microsoft.com/office/powerpoint/2010/main" val="416387572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smtClean="0"/>
              <a:t>Enterprise</a:t>
            </a:r>
            <a:r>
              <a:rPr lang="en-US" b="1" baseline="0" dirty="0" smtClean="0"/>
              <a:t> transformation principles </a:t>
            </a:r>
            <a:r>
              <a:rPr lang="en-US" dirty="0" smtClean="0"/>
              <a:t>define a mental model needed to transform an enterprise.</a:t>
            </a:r>
          </a:p>
          <a:p>
            <a:pPr marL="171450" indent="-171450">
              <a:buFont typeface="Arial"/>
              <a:buChar char="•"/>
            </a:pPr>
            <a:r>
              <a:rPr lang="en-US" dirty="0" smtClean="0"/>
              <a:t>They evolved from what scholars and practitioners have written about the Toyota Production System, lean thinking, and lean enterprises, as well as from LAI’s experiences with transformation efforts</a:t>
            </a:r>
            <a:r>
              <a:rPr lang="en-US" dirty="0" smtClean="0">
                <a:effectLst/>
              </a:rPr>
              <a:t>.</a:t>
            </a:r>
          </a:p>
          <a:p>
            <a:pPr marL="171450" indent="-171450">
              <a:buFont typeface="Arial"/>
              <a:buChar char="•"/>
            </a:pPr>
            <a:r>
              <a:rPr lang="en-US" sz="1200" kern="1200" dirty="0" smtClean="0">
                <a:solidFill>
                  <a:schemeClr val="tx1"/>
                </a:solidFill>
                <a:effectLst/>
                <a:latin typeface="+mn-lt"/>
                <a:ea typeface="+mn-ea"/>
                <a:cs typeface="+mn-cs"/>
              </a:rPr>
              <a:t>Nightingale and Srinivasan (2011) define the seven enterprise transformation principles as follows:</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Adopt a Holistic Approach to Enterprise Transformation</a:t>
            </a:r>
            <a:r>
              <a:rPr lang="en-US" sz="1200" kern="1200" dirty="0" smtClean="0">
                <a:solidFill>
                  <a:schemeClr val="tx1"/>
                </a:solidFill>
                <a:effectLst/>
                <a:latin typeface="+mn-lt"/>
                <a:ea typeface="+mn-ea"/>
                <a:cs typeface="+mn-cs"/>
              </a:rPr>
              <a:t>: The holistic approach to transformation builds on an understanding of the interactions and interdependencies within and across the enterprise and on the impact of transformation on the enterprise as a whole. It calls for identification of relevant stakeholders and they values, understanding of the core capabilities and competencies of the enterprise and whether the enterprise can deliver the required value.</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Secure Leadership Commitment to Drive and Institutionalize Enterprise Behaviors</a:t>
            </a:r>
            <a:r>
              <a:rPr lang="en-US" sz="1200" kern="1200" dirty="0" smtClean="0">
                <a:solidFill>
                  <a:schemeClr val="tx1"/>
                </a:solidFill>
                <a:effectLst/>
                <a:latin typeface="+mn-lt"/>
                <a:ea typeface="+mn-ea"/>
                <a:cs typeface="+mn-cs"/>
              </a:rPr>
              <a:t>: Transformation must be driven, at the outset, from the highest levels of the enterprise and must have the full commitment of the senior leadership team. A process must then unfold to distribute that leadership commitment throughout the enterprise – from top to bottom – by communicating the strategic objectives of the enterprise and providing the rationale for the transformation efforts. Cultivating distributed leadership across all levels of an enterprise helps support the alignment of the enterprise with its strategic objectives and drives decision making to the lowest appropriate level.</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Identify relevant stakeholders and determine their value propositions</a:t>
            </a:r>
            <a:r>
              <a:rPr lang="en-US" sz="1200" kern="1200" dirty="0" smtClean="0">
                <a:solidFill>
                  <a:schemeClr val="tx1"/>
                </a:solidFill>
                <a:effectLst/>
                <a:latin typeface="+mn-lt"/>
                <a:ea typeface="+mn-ea"/>
                <a:cs typeface="+mn-cs"/>
              </a:rPr>
              <a:t>: Enterprise is a network of stakeholders that contribute to and receive value from the enterprise. The common stakeholders of an enterprise are its shareholders, customers, suppliers, employees, and managers. A basic requirement for successful transformation is having an understanding of the enterprise value proposition and ensuring that the constructed value proposition is a true reflection of the values of its stakeholders.</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Focus on enterprise effectiveness before efficiency</a:t>
            </a:r>
            <a:r>
              <a:rPr lang="en-US" sz="1200" kern="1200" dirty="0" smtClean="0">
                <a:solidFill>
                  <a:schemeClr val="tx1"/>
                </a:solidFill>
                <a:effectLst/>
                <a:latin typeface="+mn-lt"/>
                <a:ea typeface="+mn-ea"/>
                <a:cs typeface="+mn-cs"/>
              </a:rPr>
              <a:t>: Doing the right job and doing the job right: These dicta capture the notions of effectiveness and efficiency. An effective enterprise requires a value proposition that meets the current needs of stakeholders and is perceived to be able to meet their future needs. If you are able to execute at a lower cost (where cost is some function of resource utilization), yours is an efficient enterprise. By definition, an effective enterprise is, to some degree, efficient; it meets the value expectations of its stakeholders. The converse, though, is not always true. An efficient but ineffective enterprise will rapidly become extinct, but an effective enterprise – because of the value it provides – gains some time to become efficient.</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Address internal and external enterprise interdependencies</a:t>
            </a:r>
            <a:r>
              <a:rPr lang="en-US" sz="1200" kern="1200" dirty="0" smtClean="0">
                <a:solidFill>
                  <a:schemeClr val="tx1"/>
                </a:solidFill>
                <a:effectLst/>
                <a:latin typeface="+mn-lt"/>
                <a:ea typeface="+mn-ea"/>
                <a:cs typeface="+mn-cs"/>
              </a:rPr>
              <a:t>: Every enterprise is a highly integrated system whose performance is determined by the degree of alignment among the major elements, including its key structures, policies, processes, and stakeholders. A successful transformation effort must account for interdependencies, both within the enterprise boundaries and across them.</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Ensure stability and flow within and across the enterprise</a:t>
            </a:r>
            <a:r>
              <a:rPr lang="en-US" sz="1200" kern="1200" dirty="0" smtClean="0">
                <a:solidFill>
                  <a:schemeClr val="tx1"/>
                </a:solidFill>
                <a:effectLst/>
                <a:latin typeface="+mn-lt"/>
                <a:ea typeface="+mn-ea"/>
                <a:cs typeface="+mn-cs"/>
              </a:rPr>
              <a:t>: Both stability and flow are central to enterprise transformation effort. Stability provides the foundation for creating a baseline against which enterprise performance can be assessed. In the presence of stability, flow within the enterprise enables you to see the presence of bottlenecks and identify root causes to problems. As such, transformation must proceed at a slow, steady pace to ensure that the enterprise continues to operate in as stable a manner as possible.</a:t>
            </a:r>
          </a:p>
          <a:p>
            <a:pPr marL="171450" lvl="0" indent="-171450">
              <a:buFont typeface="Arial"/>
              <a:buChar char="•"/>
            </a:pPr>
            <a:r>
              <a:rPr lang="en-US" sz="1200" b="1" kern="1200" dirty="0" smtClean="0">
                <a:solidFill>
                  <a:schemeClr val="tx1"/>
                </a:solidFill>
                <a:effectLst/>
                <a:latin typeface="+mn-lt"/>
                <a:ea typeface="+mn-ea"/>
                <a:cs typeface="+mn-cs"/>
              </a:rPr>
              <a:t>Principle </a:t>
            </a:r>
            <a:r>
              <a:rPr lang="en-US" sz="1200" b="1" i="1" kern="1200" dirty="0" smtClean="0">
                <a:solidFill>
                  <a:schemeClr val="tx1"/>
                </a:solidFill>
                <a:effectLst/>
                <a:latin typeface="+mn-lt"/>
                <a:ea typeface="+mn-ea"/>
                <a:cs typeface="+mn-cs"/>
              </a:rPr>
              <a:t>Emphasize organizational learning</a:t>
            </a:r>
            <a:r>
              <a:rPr lang="en-US" sz="1200" kern="1200" dirty="0" smtClean="0">
                <a:solidFill>
                  <a:schemeClr val="tx1"/>
                </a:solidFill>
                <a:effectLst/>
                <a:latin typeface="+mn-lt"/>
                <a:ea typeface="+mn-ea"/>
                <a:cs typeface="+mn-cs"/>
              </a:rPr>
              <a:t>: Emphasizing organizational learning is as much about creating the context and culture to support a learning organization as it is about establishing the formal structures and policies that govern the learning process. It involves creating an infrastructure to capture the wealth of learning occurring every day, as part of the transformation, and to make sense of the vast amount of data and knowledge generated and collected. Established organizational learning culture and infrastructure enables stakeholders across the enterprise to exchange and deploy knowledge, best practices, better decision-making, proven transformation tools and techniques.</a:t>
            </a:r>
            <a:endParaRPr lang="en-US" dirty="0" smtClean="0"/>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6</a:t>
            </a:fld>
            <a:endParaRPr lang="en-US"/>
          </a:p>
        </p:txBody>
      </p:sp>
    </p:spTree>
    <p:extLst>
      <p:ext uri="{BB962C8B-B14F-4D97-AF65-F5344CB8AC3E}">
        <p14:creationId xmlns:p14="http://schemas.microsoft.com/office/powerpoint/2010/main" val="207702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Scope of the assessment is the enterprise</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Core enterprise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refers to “entities tightly integrated through direct or partnering relationships”</a:t>
            </a:r>
          </a:p>
          <a:p>
            <a:pPr marL="171450" indent="-171450">
              <a:buFont typeface="Arial"/>
              <a:buChar char="•"/>
            </a:pPr>
            <a:r>
              <a:rPr lang="en-US" sz="1200" b="1" i="1" kern="1200" dirty="0" smtClean="0">
                <a:solidFill>
                  <a:schemeClr val="tx1"/>
                </a:solidFill>
                <a:effectLst/>
                <a:latin typeface="+mn-lt"/>
                <a:ea typeface="+mn-ea"/>
                <a:cs typeface="+mn-cs"/>
              </a:rPr>
              <a:t>Characteristics of an enterprise:</a:t>
            </a:r>
          </a:p>
          <a:p>
            <a:pPr marL="628650" lvl="1" indent="-171450">
              <a:buFont typeface="Arial"/>
              <a:buChar char="•"/>
            </a:pPr>
            <a:r>
              <a:rPr lang="en-US" sz="1200" kern="1200" dirty="0" smtClean="0">
                <a:solidFill>
                  <a:schemeClr val="tx1"/>
                </a:solidFill>
                <a:effectLst/>
                <a:latin typeface="+mn-lt"/>
                <a:ea typeface="+mn-ea"/>
                <a:cs typeface="+mn-cs"/>
              </a:rPr>
              <a:t>An enterprise should have </a:t>
            </a:r>
            <a:r>
              <a:rPr lang="en-US" sz="1200" i="1" kern="1200" dirty="0" smtClean="0">
                <a:solidFill>
                  <a:schemeClr val="tx1"/>
                </a:solidFill>
                <a:effectLst/>
                <a:latin typeface="+mn-lt"/>
                <a:ea typeface="+mn-ea"/>
                <a:cs typeface="+mn-cs"/>
              </a:rPr>
              <a:t>profit/loss</a:t>
            </a:r>
            <a:r>
              <a:rPr lang="en-US" sz="1200" kern="1200" dirty="0" smtClean="0">
                <a:solidFill>
                  <a:schemeClr val="tx1"/>
                </a:solidFill>
                <a:effectLst/>
                <a:latin typeface="+mn-lt"/>
                <a:ea typeface="+mn-ea"/>
                <a:cs typeface="+mn-cs"/>
              </a:rPr>
              <a:t> or another </a:t>
            </a:r>
            <a:r>
              <a:rPr lang="en-US" sz="1200" i="1" kern="1200" dirty="0" smtClean="0">
                <a:solidFill>
                  <a:schemeClr val="tx1"/>
                </a:solidFill>
                <a:effectLst/>
                <a:latin typeface="+mn-lt"/>
                <a:ea typeface="+mn-ea"/>
                <a:cs typeface="+mn-cs"/>
              </a:rPr>
              <a:t>performance accountability</a:t>
            </a:r>
            <a:r>
              <a:rPr lang="en-US" sz="1200" kern="1200" dirty="0" smtClean="0">
                <a:solidFill>
                  <a:schemeClr val="tx1"/>
                </a:solidFill>
                <a:effectLst/>
                <a:latin typeface="+mn-lt"/>
                <a:ea typeface="+mn-ea"/>
                <a:cs typeface="+mn-cs"/>
              </a:rPr>
              <a:t>;</a:t>
            </a:r>
            <a:r>
              <a:rPr lang="en-US" dirty="0" smtClean="0">
                <a:effectLst/>
              </a:rPr>
              <a:t> </a:t>
            </a:r>
          </a:p>
          <a:p>
            <a:pPr marL="628650" lvl="1" indent="-171450">
              <a:buFont typeface="Arial"/>
              <a:buChar char="•"/>
            </a:pPr>
            <a:r>
              <a:rPr lang="en-US" sz="1200" kern="1200" dirty="0" smtClean="0">
                <a:solidFill>
                  <a:schemeClr val="tx1"/>
                </a:solidFill>
                <a:effectLst/>
                <a:latin typeface="+mn-lt"/>
                <a:ea typeface="+mn-ea"/>
                <a:cs typeface="+mn-cs"/>
              </a:rPr>
              <a:t>An enterprise usually includes the </a:t>
            </a:r>
            <a:r>
              <a:rPr lang="en-US" sz="1200" i="1" kern="1200" dirty="0" smtClean="0">
                <a:solidFill>
                  <a:schemeClr val="tx1"/>
                </a:solidFill>
                <a:effectLst/>
                <a:latin typeface="+mn-lt"/>
                <a:ea typeface="+mn-ea"/>
                <a:cs typeface="+mn-cs"/>
              </a:rPr>
              <a:t>lifecycle core processes</a:t>
            </a:r>
            <a:r>
              <a:rPr lang="en-US" sz="1200" kern="1200" dirty="0" smtClean="0">
                <a:solidFill>
                  <a:schemeClr val="tx1"/>
                </a:solidFill>
                <a:effectLst/>
                <a:latin typeface="+mn-lt"/>
                <a:ea typeface="+mn-ea"/>
                <a:cs typeface="+mn-cs"/>
              </a:rPr>
              <a:t>, e.g. program management, requirement definition, product development, supply chain, production and support;</a:t>
            </a:r>
          </a:p>
          <a:p>
            <a:pPr marL="628650" lvl="1" indent="-171450">
              <a:buFont typeface="Arial"/>
              <a:buChar char="•"/>
            </a:pPr>
            <a:r>
              <a:rPr lang="en-US" sz="1200" kern="1200" dirty="0" smtClean="0">
                <a:solidFill>
                  <a:schemeClr val="tx1"/>
                </a:solidFill>
                <a:effectLst/>
                <a:latin typeface="+mn-lt"/>
                <a:ea typeface="+mn-ea"/>
                <a:cs typeface="+mn-cs"/>
              </a:rPr>
              <a:t>An enterprise usually includes the </a:t>
            </a:r>
            <a:r>
              <a:rPr lang="en-US" sz="1200" i="1" kern="1200" dirty="0" smtClean="0">
                <a:solidFill>
                  <a:schemeClr val="tx1"/>
                </a:solidFill>
                <a:effectLst/>
                <a:latin typeface="+mn-lt"/>
                <a:ea typeface="+mn-ea"/>
                <a:cs typeface="+mn-cs"/>
              </a:rPr>
              <a:t>enabling processes</a:t>
            </a:r>
            <a:r>
              <a:rPr lang="en-US" sz="1200" kern="1200" dirty="0" smtClean="0">
                <a:solidFill>
                  <a:schemeClr val="tx1"/>
                </a:solidFill>
                <a:effectLst/>
                <a:latin typeface="+mn-lt"/>
                <a:ea typeface="+mn-ea"/>
                <a:cs typeface="+mn-cs"/>
              </a:rPr>
              <a:t>, e.g. finance, human resources, information systems, etc.</a:t>
            </a:r>
            <a:r>
              <a:rPr lang="en-US" dirty="0" smtClean="0">
                <a:effectLst/>
              </a:rPr>
              <a:t> </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Extended enterprise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consists of the “less tightly coupled customers, suppliers, and government agencies” </a:t>
            </a:r>
          </a:p>
          <a:p>
            <a:pPr marL="171450" lvl="0" indent="-171450">
              <a:buFont typeface="Arial"/>
              <a:buChar char="•"/>
            </a:pPr>
            <a:r>
              <a:rPr lang="en-US" sz="1200" kern="1200" dirty="0" smtClean="0">
                <a:solidFill>
                  <a:schemeClr val="tx1"/>
                </a:solidFill>
                <a:effectLst/>
                <a:latin typeface="+mn-lt"/>
                <a:ea typeface="+mn-ea"/>
                <a:cs typeface="+mn-cs"/>
              </a:rPr>
              <a:t>Enterprise boundaries may not necessarily fit within the organizational boundaries or areas of direct responsibility of the enterprise leadership.</a:t>
            </a:r>
          </a:p>
          <a:p>
            <a:pPr marL="171450" lvl="0" indent="-171450">
              <a:buFont typeface="Arial"/>
              <a:buChar char="•"/>
            </a:pPr>
            <a:r>
              <a:rPr lang="en-US" sz="1200" kern="1200" dirty="0" smtClean="0">
                <a:solidFill>
                  <a:schemeClr val="tx1"/>
                </a:solidFill>
                <a:effectLst/>
                <a:latin typeface="+mn-lt"/>
                <a:ea typeface="+mn-ea"/>
                <a:cs typeface="+mn-cs"/>
              </a:rPr>
              <a:t>In an extended enterprise, the leadership may not have direct control over customers or suppliers, however the latter play important role in ensuring stable value delivery within an enterprise.</a:t>
            </a:r>
            <a:r>
              <a:rPr lang="en-US" dirty="0" smtClean="0">
                <a:effectLst/>
              </a:rPr>
              <a:t> </a:t>
            </a:r>
          </a:p>
        </p:txBody>
      </p:sp>
      <p:sp>
        <p:nvSpPr>
          <p:cNvPr id="4" name="Slide Number Placeholder 3"/>
          <p:cNvSpPr>
            <a:spLocks noGrp="1"/>
          </p:cNvSpPr>
          <p:nvPr>
            <p:ph type="sldNum" sz="quarter" idx="10"/>
          </p:nvPr>
        </p:nvSpPr>
        <p:spPr/>
        <p:txBody>
          <a:bodyPr/>
          <a:lstStyle/>
          <a:p>
            <a:fld id="{4B6C4BEE-886C-E14E-9AE2-E89903BF5DD8}" type="slidenum">
              <a:rPr lang="en-US" smtClean="0"/>
              <a:t>8</a:t>
            </a:fld>
            <a:endParaRPr lang="en-US"/>
          </a:p>
        </p:txBody>
      </p:sp>
    </p:spTree>
    <p:extLst>
      <p:ext uri="{BB962C8B-B14F-4D97-AF65-F5344CB8AC3E}">
        <p14:creationId xmlns:p14="http://schemas.microsoft.com/office/powerpoint/2010/main" val="2931192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Objectives of the assessment may vary depending on the needs of the organization</a:t>
            </a:r>
          </a:p>
          <a:p>
            <a:pPr marL="171450" indent="-171450">
              <a:buFont typeface="Arial"/>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provide an example of such objective</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10</a:t>
            </a:fld>
            <a:endParaRPr lang="en-US"/>
          </a:p>
        </p:txBody>
      </p:sp>
    </p:spTree>
    <p:extLst>
      <p:ext uri="{BB962C8B-B14F-4D97-AF65-F5344CB8AC3E}">
        <p14:creationId xmlns:p14="http://schemas.microsoft.com/office/powerpoint/2010/main" val="1273464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Identifying enterprise strengths and weaknesses</a:t>
            </a:r>
            <a:r>
              <a:rPr lang="en-US" sz="1200" kern="1200" dirty="0" smtClean="0">
                <a:solidFill>
                  <a:schemeClr val="tx1"/>
                </a:solidFill>
                <a:effectLst/>
                <a:latin typeface="+mn-lt"/>
                <a:ea typeface="+mn-ea"/>
                <a:cs typeface="+mn-cs"/>
              </a:rPr>
              <a:t>: The assessment identifies relative current maturity of the enterprise with regard to LESAT practices, where high maturity signals strength of the organization and low maturity signals weaknesses.</a:t>
            </a:r>
          </a:p>
          <a:p>
            <a:pPr marL="171450" lvl="0" indent="-171450">
              <a:buFont typeface="Arial"/>
              <a:buChar char="•"/>
            </a:pPr>
            <a:r>
              <a:rPr lang="en-US" sz="1200" b="1" i="1" kern="1200" dirty="0" smtClean="0">
                <a:solidFill>
                  <a:schemeClr val="tx1"/>
                </a:solidFill>
                <a:effectLst/>
                <a:latin typeface="+mn-lt"/>
                <a:ea typeface="+mn-ea"/>
                <a:cs typeface="+mn-cs"/>
              </a:rPr>
              <a:t>Identifying opportunities for improvement</a:t>
            </a:r>
            <a:r>
              <a:rPr lang="en-US" sz="1200" kern="1200" dirty="0" smtClean="0">
                <a:solidFill>
                  <a:schemeClr val="tx1"/>
                </a:solidFill>
                <a:effectLst/>
                <a:latin typeface="+mn-lt"/>
                <a:ea typeface="+mn-ea"/>
                <a:cs typeface="+mn-cs"/>
              </a:rPr>
              <a:t>: When combined with the current maturity scores, the desired state scores provide insights into the importance of certain LESAT practices for the enterprise (a higher desired state score typically corresponds to higher importance) and the gap that the enterprise needs to close in order to achieve the desired state. Careful analysis of both the current scores and gaps allows for identification of improvement opportunities and prioritization of points of focus.</a:t>
            </a:r>
          </a:p>
          <a:p>
            <a:pPr marL="171450" lvl="0" indent="-171450">
              <a:buFont typeface="Arial"/>
              <a:buChar char="•"/>
            </a:pPr>
            <a:r>
              <a:rPr lang="en-US" sz="1200" b="1" i="1" kern="1200" dirty="0" smtClean="0">
                <a:solidFill>
                  <a:schemeClr val="tx1"/>
                </a:solidFill>
                <a:effectLst/>
                <a:latin typeface="+mn-lt"/>
                <a:ea typeface="+mn-ea"/>
                <a:cs typeface="+mn-cs"/>
              </a:rPr>
              <a:t>Generating a future-state vision for the enterprise</a:t>
            </a:r>
            <a:r>
              <a:rPr lang="en-US" sz="1200" kern="1200" dirty="0" smtClean="0">
                <a:solidFill>
                  <a:schemeClr val="tx1"/>
                </a:solidFill>
                <a:effectLst/>
                <a:latin typeface="+mn-lt"/>
                <a:ea typeface="+mn-ea"/>
                <a:cs typeface="+mn-cs"/>
              </a:rPr>
              <a:t>: Identification of enterprise current strengths, performance gaps and opportunities for improvement provide solid ground for understanding of where the enterprise should be heading in the future and the goals that it should achieve.</a:t>
            </a:r>
          </a:p>
          <a:p>
            <a:pPr marL="171450" lvl="0" indent="-171450">
              <a:buFont typeface="Arial"/>
              <a:buChar char="•"/>
            </a:pPr>
            <a:r>
              <a:rPr lang="en-US" sz="1200" b="1" i="1" kern="1200" dirty="0" smtClean="0">
                <a:solidFill>
                  <a:schemeClr val="tx1"/>
                </a:solidFill>
                <a:effectLst/>
                <a:latin typeface="+mn-lt"/>
                <a:ea typeface="+mn-ea"/>
                <a:cs typeface="+mn-cs"/>
              </a:rPr>
              <a:t>Guiding transformation</a:t>
            </a:r>
            <a:r>
              <a:rPr lang="en-US" sz="1200" kern="1200" dirty="0" smtClean="0">
                <a:solidFill>
                  <a:schemeClr val="tx1"/>
                </a:solidFill>
                <a:effectLst/>
                <a:latin typeface="+mn-lt"/>
                <a:ea typeface="+mn-ea"/>
                <a:cs typeface="+mn-cs"/>
              </a:rPr>
              <a:t>: By gaining insights on the current performance, past trends and desired future performance, decision-makers will be better equipped to design a transformation plan that meets the needs of the organization and will offer the highest benefit based on the values defined by all respondents during the assessment process. </a:t>
            </a:r>
          </a:p>
          <a:p>
            <a:pPr marL="171450" lvl="0" indent="-171450">
              <a:buFont typeface="Arial"/>
              <a:buChar char="•"/>
            </a:pPr>
            <a:r>
              <a:rPr lang="en-US" sz="1200" b="1" i="1" kern="1200" dirty="0" smtClean="0">
                <a:solidFill>
                  <a:schemeClr val="tx1"/>
                </a:solidFill>
                <a:effectLst/>
                <a:latin typeface="+mn-lt"/>
                <a:ea typeface="+mn-ea"/>
                <a:cs typeface="+mn-cs"/>
              </a:rPr>
              <a:t>Driving enterprise behavior</a:t>
            </a:r>
            <a:r>
              <a:rPr lang="en-US" sz="1200" kern="1200" dirty="0" smtClean="0">
                <a:solidFill>
                  <a:schemeClr val="tx1"/>
                </a:solidFill>
                <a:effectLst/>
                <a:latin typeface="+mn-lt"/>
                <a:ea typeface="+mn-ea"/>
                <a:cs typeface="+mn-cs"/>
              </a:rPr>
              <a:t>: Knowledge and awareness of the respondents and enterprise leadership of the assessment results will likely motivate individuals to take actions in accordance with the needs and goals of the enterprise. It will increase the commitment of personnel to the transformation plan and to improving the organization, thus aligning enterprise behavior with organizational needs and with the goals of the transformation plan.</a:t>
            </a:r>
          </a:p>
          <a:p>
            <a:pPr marL="171450" lvl="0" indent="-171450">
              <a:buFont typeface="Arial"/>
              <a:buChar char="•"/>
            </a:pPr>
            <a:r>
              <a:rPr lang="en-US" sz="1200" b="1" i="1" kern="1200" dirty="0" smtClean="0">
                <a:solidFill>
                  <a:schemeClr val="tx1"/>
                </a:solidFill>
                <a:effectLst/>
                <a:latin typeface="+mn-lt"/>
                <a:ea typeface="+mn-ea"/>
                <a:cs typeface="+mn-cs"/>
              </a:rPr>
              <a:t>Enable better decision making</a:t>
            </a:r>
            <a:r>
              <a:rPr lang="en-US" sz="1200" kern="1200" dirty="0" smtClean="0">
                <a:solidFill>
                  <a:schemeClr val="tx1"/>
                </a:solidFill>
                <a:effectLst/>
                <a:latin typeface="+mn-lt"/>
                <a:ea typeface="+mn-ea"/>
                <a:cs typeface="+mn-cs"/>
              </a:rPr>
              <a:t>: LESAT assessment data can be used to direct decision-making related to internal programs, training, improvement projects or organizational structure and focus decisions on those actions that will be most beneficial to the enterprise as a whole.</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11</a:t>
            </a:fld>
            <a:endParaRPr lang="en-US"/>
          </a:p>
        </p:txBody>
      </p:sp>
    </p:spTree>
    <p:extLst>
      <p:ext uri="{BB962C8B-B14F-4D97-AF65-F5344CB8AC3E}">
        <p14:creationId xmlns:p14="http://schemas.microsoft.com/office/powerpoint/2010/main" val="285003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Internal benchmarking</a:t>
            </a:r>
            <a:r>
              <a:rPr lang="en-US" sz="1200" kern="1200" dirty="0" smtClean="0">
                <a:solidFill>
                  <a:schemeClr val="tx1"/>
                </a:solidFill>
                <a:effectLst/>
                <a:latin typeface="+mn-lt"/>
                <a:ea typeface="+mn-ea"/>
                <a:cs typeface="+mn-cs"/>
              </a:rPr>
              <a:t>: Baseline scores, established by performing an initial assessment at the beginning of the transformation process, provide a benchmark against which future performance can be compared. </a:t>
            </a:r>
          </a:p>
          <a:p>
            <a:pPr marL="171450" lvl="0" indent="-171450">
              <a:buFont typeface="Arial"/>
              <a:buChar char="•"/>
            </a:pPr>
            <a:r>
              <a:rPr lang="en-US" sz="1200" b="1" i="1" kern="1200" dirty="0" smtClean="0">
                <a:solidFill>
                  <a:schemeClr val="tx1"/>
                </a:solidFill>
                <a:effectLst/>
                <a:latin typeface="+mn-lt"/>
                <a:ea typeface="+mn-ea"/>
                <a:cs typeface="+mn-cs"/>
              </a:rPr>
              <a:t>Benchmarking across extended enterprise</a:t>
            </a:r>
            <a:r>
              <a:rPr lang="en-US" sz="1200" kern="1200" dirty="0" smtClean="0">
                <a:solidFill>
                  <a:schemeClr val="tx1"/>
                </a:solidFill>
                <a:effectLst/>
                <a:latin typeface="+mn-lt"/>
                <a:ea typeface="+mn-ea"/>
                <a:cs typeface="+mn-cs"/>
              </a:rPr>
              <a:t>: Regular LESAT use across an extended enterprise offers opportunities for benchmarking across enterprises and setting widespread improvements goals or targets. </a:t>
            </a:r>
          </a:p>
          <a:p>
            <a:pPr marL="171450" lvl="0" indent="-171450">
              <a:buFont typeface="Arial"/>
              <a:buChar char="•"/>
            </a:pPr>
            <a:r>
              <a:rPr lang="en-US" sz="1200" b="1" i="1" kern="1200" dirty="0" smtClean="0">
                <a:solidFill>
                  <a:schemeClr val="tx1"/>
                </a:solidFill>
                <a:effectLst/>
                <a:latin typeface="+mn-lt"/>
                <a:ea typeface="+mn-ea"/>
                <a:cs typeface="+mn-cs"/>
              </a:rPr>
              <a:t>Educating the respondents</a:t>
            </a:r>
            <a:r>
              <a:rPr lang="en-US" sz="1200" kern="1200" dirty="0" smtClean="0">
                <a:solidFill>
                  <a:schemeClr val="tx1"/>
                </a:solidFill>
                <a:effectLst/>
                <a:latin typeface="+mn-lt"/>
                <a:ea typeface="+mn-ea"/>
                <a:cs typeface="+mn-cs"/>
              </a:rPr>
              <a:t>: Often the first time use of the LESAT is a very educational opportunity for understanding the need to optimize the enterprise instead of specific functions.  Often LESAT scores will go down as the respondents become more familiar with these concepts and are better able to assess their progress.  </a:t>
            </a:r>
          </a:p>
          <a:p>
            <a:pPr marL="171450" lvl="0" indent="-171450">
              <a:buFont typeface="Arial"/>
              <a:buChar char="•"/>
            </a:pPr>
            <a:r>
              <a:rPr lang="en-US" sz="1200" b="1" i="1" kern="1200" dirty="0" smtClean="0">
                <a:solidFill>
                  <a:schemeClr val="tx1"/>
                </a:solidFill>
                <a:effectLst/>
                <a:latin typeface="+mn-lt"/>
                <a:ea typeface="+mn-ea"/>
                <a:cs typeface="+mn-cs"/>
              </a:rPr>
              <a:t>Tracking progress in transformation journey</a:t>
            </a:r>
            <a:r>
              <a:rPr lang="en-US" sz="1200" kern="1200" dirty="0" smtClean="0">
                <a:solidFill>
                  <a:schemeClr val="tx1"/>
                </a:solidFill>
                <a:effectLst/>
                <a:latin typeface="+mn-lt"/>
                <a:ea typeface="+mn-ea"/>
                <a:cs typeface="+mn-cs"/>
              </a:rPr>
              <a:t>: Regular reassessment allows observing trends and tracking progress in the transformation journey. This information can be useful for refining transformation plans, shifting resource allocation, or other adjustments in order to improve the outcomes of the transformation plan. </a:t>
            </a:r>
          </a:p>
          <a:p>
            <a:pPr marL="171450" lvl="0" indent="-171450">
              <a:buFont typeface="Arial"/>
              <a:buChar char="•"/>
            </a:pPr>
            <a:r>
              <a:rPr lang="en-US" sz="1200" b="1" i="1" kern="1200" dirty="0" smtClean="0">
                <a:solidFill>
                  <a:schemeClr val="tx1"/>
                </a:solidFill>
                <a:effectLst/>
                <a:latin typeface="+mn-lt"/>
                <a:ea typeface="+mn-ea"/>
                <a:cs typeface="+mn-cs"/>
              </a:rPr>
              <a:t>Tracking personnel cohesion and communication scores</a:t>
            </a:r>
            <a:r>
              <a:rPr lang="en-US" sz="1200" kern="1200" dirty="0" smtClean="0">
                <a:solidFill>
                  <a:schemeClr val="tx1"/>
                </a:solidFill>
                <a:effectLst/>
                <a:latin typeface="+mn-lt"/>
                <a:ea typeface="+mn-ea"/>
                <a:cs typeface="+mn-cs"/>
              </a:rPr>
              <a:t>: Regular reassessment can also offer insights into increasing personnel cohesion and team communication, by observing trends or shifts in the variance among respondents. Research has shown that variance naturally increases as practice maturity increases (</a:t>
            </a:r>
            <a:r>
              <a:rPr lang="en-US" sz="1200" kern="1200" dirty="0" err="1" smtClean="0">
                <a:solidFill>
                  <a:schemeClr val="tx1"/>
                </a:solidFill>
                <a:effectLst/>
                <a:latin typeface="+mn-lt"/>
                <a:ea typeface="+mn-ea"/>
                <a:cs typeface="+mn-cs"/>
              </a:rPr>
              <a:t>Hallam</a:t>
            </a:r>
            <a:r>
              <a:rPr lang="en-US" sz="1200" kern="1200" dirty="0" smtClean="0">
                <a:solidFill>
                  <a:schemeClr val="tx1"/>
                </a:solidFill>
                <a:effectLst/>
                <a:latin typeface="+mn-lt"/>
                <a:ea typeface="+mn-ea"/>
                <a:cs typeface="+mn-cs"/>
              </a:rPr>
              <a:t>, 2003).</a:t>
            </a:r>
          </a:p>
          <a:p>
            <a:pPr marL="171450" lvl="0" indent="-171450">
              <a:buFont typeface="Arial"/>
              <a:buChar char="•"/>
            </a:pPr>
            <a:r>
              <a:rPr lang="en-US" sz="1200" b="1" i="1" kern="1200" dirty="0" smtClean="0">
                <a:solidFill>
                  <a:schemeClr val="tx1"/>
                </a:solidFill>
                <a:effectLst/>
                <a:latin typeface="+mn-lt"/>
                <a:ea typeface="+mn-ea"/>
                <a:cs typeface="+mn-cs"/>
              </a:rPr>
              <a:t>Tracking knowledge of enterprise principles</a:t>
            </a:r>
            <a:r>
              <a:rPr lang="en-US" sz="1200" kern="1200" dirty="0" smtClean="0">
                <a:solidFill>
                  <a:schemeClr val="tx1"/>
                </a:solidFill>
                <a:effectLst/>
                <a:latin typeface="+mn-lt"/>
                <a:ea typeface="+mn-ea"/>
                <a:cs typeface="+mn-cs"/>
              </a:rPr>
              <a:t>: As respondents become more familiar with enterprise transformation practices and concepts, this will be reflected in their scores and comments. For example, the comments collected for evidence and opportunities may provide more concrete examples of opportunities and evidence based on the respondents’ better understanding of enterprise practices.</a:t>
            </a:r>
          </a:p>
          <a:p>
            <a:pPr marL="171450" indent="-171450">
              <a:buFont typeface="Arial"/>
              <a:buChar char="•"/>
            </a:pPr>
            <a:r>
              <a:rPr lang="en-US" sz="1200" b="1" i="1" kern="1200" dirty="0" smtClean="0">
                <a:solidFill>
                  <a:schemeClr val="tx1"/>
                </a:solidFill>
                <a:effectLst/>
                <a:latin typeface="+mn-lt"/>
                <a:ea typeface="+mn-ea"/>
                <a:cs typeface="+mn-cs"/>
              </a:rPr>
              <a:t>Assessment feedback to personnel</a:t>
            </a:r>
            <a:r>
              <a:rPr lang="en-US" sz="1200" kern="1200" dirty="0" smtClean="0">
                <a:solidFill>
                  <a:schemeClr val="tx1"/>
                </a:solidFill>
                <a:effectLst/>
                <a:latin typeface="+mn-lt"/>
                <a:ea typeface="+mn-ea"/>
                <a:cs typeface="+mn-cs"/>
              </a:rPr>
              <a:t>: Sharing the assessment results with the respondents will provide the respondents with the feedback that their knowledge and insights are of value and are used in order to understand the best course of action for the enterprise. This feedback has residual benefits in motivating greater involvement in future assessment processes, as well as a greater appreciation for the value of assessment.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12</a:t>
            </a:fld>
            <a:endParaRPr lang="en-US"/>
          </a:p>
        </p:txBody>
      </p:sp>
    </p:spTree>
    <p:extLst>
      <p:ext uri="{BB962C8B-B14F-4D97-AF65-F5344CB8AC3E}">
        <p14:creationId xmlns:p14="http://schemas.microsoft.com/office/powerpoint/2010/main" val="3235230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picture when the new cover is available]</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16</a:t>
            </a:fld>
            <a:endParaRPr lang="en-US"/>
          </a:p>
        </p:txBody>
      </p:sp>
    </p:spTree>
    <p:extLst>
      <p:ext uri="{BB962C8B-B14F-4D97-AF65-F5344CB8AC3E}">
        <p14:creationId xmlns:p14="http://schemas.microsoft.com/office/powerpoint/2010/main" val="3104967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LESAT comprises 56 enterprise practices divided amongst the three sections</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18</a:t>
            </a:fld>
            <a:endParaRPr lang="en-US"/>
          </a:p>
        </p:txBody>
      </p:sp>
    </p:spTree>
    <p:extLst>
      <p:ext uri="{BB962C8B-B14F-4D97-AF65-F5344CB8AC3E}">
        <p14:creationId xmlns:p14="http://schemas.microsoft.com/office/powerpoint/2010/main" val="1169519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Each LESAT practice has five progressive maturity levels associated with it. </a:t>
            </a:r>
          </a:p>
          <a:p>
            <a:pPr marL="171450" indent="-171450">
              <a:buFont typeface="Arial"/>
              <a:buChar char="•"/>
            </a:pPr>
            <a:r>
              <a:rPr lang="en-US" sz="1200" kern="1200" dirty="0" smtClean="0">
                <a:solidFill>
                  <a:schemeClr val="tx1"/>
                </a:solidFill>
                <a:effectLst/>
                <a:latin typeface="+mn-lt"/>
                <a:ea typeface="+mn-ea"/>
                <a:cs typeface="+mn-cs"/>
              </a:rPr>
              <a:t>These levels range from least capable (Level 1) to world-class (Level 5). </a:t>
            </a:r>
          </a:p>
          <a:p>
            <a:pPr marL="171450" indent="-171450">
              <a:buFont typeface="Arial"/>
              <a:buChar char="•"/>
            </a:pPr>
            <a:r>
              <a:rPr lang="en-US" sz="1200" kern="1200" dirty="0" smtClean="0">
                <a:solidFill>
                  <a:schemeClr val="tx1"/>
                </a:solidFill>
                <a:effectLst/>
                <a:latin typeface="+mn-lt"/>
                <a:ea typeface="+mn-ea"/>
                <a:cs typeface="+mn-cs"/>
              </a:rPr>
              <a:t>These levels are intended to depict a progression in the capability of the enterprise relative to the particular practice being assessed.  </a:t>
            </a:r>
          </a:p>
          <a:p>
            <a:pPr marL="171450" indent="-171450">
              <a:buFont typeface="Arial"/>
              <a:buChar char="•"/>
            </a:pPr>
            <a:r>
              <a:rPr lang="en-US" sz="1200" kern="1200" dirty="0" smtClean="0">
                <a:solidFill>
                  <a:schemeClr val="tx1"/>
                </a:solidFill>
                <a:effectLst/>
                <a:latin typeface="+mn-lt"/>
                <a:ea typeface="+mn-ea"/>
                <a:cs typeface="+mn-cs"/>
              </a:rPr>
              <a:t>The enterprise must have fully satisfied all elements of a particular level before it can progress to the next higher level.</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19</a:t>
            </a:fld>
            <a:endParaRPr lang="en-US"/>
          </a:p>
        </p:txBody>
      </p:sp>
    </p:spTree>
    <p:extLst>
      <p:ext uri="{BB962C8B-B14F-4D97-AF65-F5344CB8AC3E}">
        <p14:creationId xmlns:p14="http://schemas.microsoft.com/office/powerpoint/2010/main" val="3169226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0" i="0" kern="1200" dirty="0" smtClean="0">
                <a:solidFill>
                  <a:schemeClr val="tx1"/>
                </a:solidFill>
                <a:effectLst/>
                <a:latin typeface="+mn-lt"/>
                <a:ea typeface="+mn-ea"/>
                <a:cs typeface="+mn-cs"/>
              </a:rPr>
              <a:t>Define your enterprise, its boundaries and stakeholders</a:t>
            </a:r>
          </a:p>
          <a:p>
            <a:pPr marL="171450" lvl="0" indent="-171450">
              <a:buFont typeface="Arial"/>
              <a:buChar char="•"/>
            </a:pPr>
            <a:r>
              <a:rPr lang="en-US" sz="1200" b="0" i="0" kern="1200" dirty="0" smtClean="0">
                <a:solidFill>
                  <a:schemeClr val="tx1"/>
                </a:solidFill>
                <a:effectLst/>
                <a:latin typeface="+mn-lt"/>
                <a:ea typeface="+mn-ea"/>
                <a:cs typeface="+mn-cs"/>
              </a:rPr>
              <a:t>This enterprise definition will be used throughout the assessment</a:t>
            </a:r>
            <a:r>
              <a:rPr lang="en-US" sz="1200" b="0" i="0" kern="1200" baseline="0" dirty="0" smtClean="0">
                <a:solidFill>
                  <a:schemeClr val="tx1"/>
                </a:solidFill>
                <a:effectLst/>
                <a:latin typeface="+mn-lt"/>
                <a:ea typeface="+mn-ea"/>
                <a:cs typeface="+mn-cs"/>
              </a:rPr>
              <a:t> process</a:t>
            </a:r>
          </a:p>
          <a:p>
            <a:pPr marL="171450" lvl="0" indent="-171450">
              <a:buFont typeface="Arial"/>
              <a:buChar char="•"/>
            </a:pPr>
            <a:r>
              <a:rPr lang="en-US" sz="1200" b="0" i="0" kern="1200" baseline="0" dirty="0" smtClean="0">
                <a:solidFill>
                  <a:schemeClr val="tx1"/>
                </a:solidFill>
                <a:effectLst/>
                <a:latin typeface="+mn-lt"/>
                <a:ea typeface="+mn-ea"/>
                <a:cs typeface="+mn-cs"/>
              </a:rPr>
              <a:t>It is important to ensure that </a:t>
            </a:r>
            <a:r>
              <a:rPr lang="en-US" sz="1200" b="1" i="1" kern="1200" dirty="0" smtClean="0">
                <a:solidFill>
                  <a:schemeClr val="tx1"/>
                </a:solidFill>
                <a:effectLst/>
                <a:latin typeface="+mn-lt"/>
                <a:ea typeface="+mn-ea"/>
                <a:cs typeface="+mn-cs"/>
              </a:rPr>
              <a:t>all respondents</a:t>
            </a:r>
            <a:r>
              <a:rPr lang="en-US" sz="1200" kern="1200" dirty="0" smtClean="0">
                <a:solidFill>
                  <a:schemeClr val="tx1"/>
                </a:solidFill>
                <a:effectLst/>
                <a:latin typeface="+mn-lt"/>
                <a:ea typeface="+mn-ea"/>
                <a:cs typeface="+mn-cs"/>
              </a:rPr>
              <a:t> assess the capability maturity of the </a:t>
            </a:r>
            <a:r>
              <a:rPr lang="en-US" sz="1200" b="1" i="1" kern="1200" dirty="0" smtClean="0">
                <a:solidFill>
                  <a:schemeClr val="tx1"/>
                </a:solidFill>
                <a:effectLst/>
                <a:latin typeface="+mn-lt"/>
                <a:ea typeface="+mn-ea"/>
                <a:cs typeface="+mn-cs"/>
              </a:rPr>
              <a:t>entire enterprise</a:t>
            </a:r>
            <a:r>
              <a:rPr lang="en-US" sz="1200" kern="1200" dirty="0" smtClean="0">
                <a:solidFill>
                  <a:schemeClr val="tx1"/>
                </a:solidFill>
                <a:effectLst/>
                <a:latin typeface="+mn-lt"/>
                <a:ea typeface="+mn-ea"/>
                <a:cs typeface="+mn-cs"/>
              </a:rPr>
              <a:t>, and not just their function</a:t>
            </a:r>
            <a:endParaRPr lang="en-US" sz="1200" b="0" i="0" kern="1200" dirty="0" smtClean="0">
              <a:solidFill>
                <a:schemeClr val="tx1"/>
              </a:solidFill>
              <a:effectLst/>
              <a:latin typeface="+mn-lt"/>
              <a:ea typeface="+mn-ea"/>
              <a:cs typeface="+mn-cs"/>
            </a:endParaRPr>
          </a:p>
          <a:p>
            <a:pPr marL="171450" lvl="0" indent="-171450">
              <a:buFont typeface="Arial"/>
              <a:buChar char="•"/>
            </a:pPr>
            <a:r>
              <a:rPr lang="en-US" sz="1200" b="1" i="1" kern="1200" dirty="0" smtClean="0">
                <a:solidFill>
                  <a:schemeClr val="tx1"/>
                </a:solidFill>
                <a:effectLst/>
                <a:latin typeface="+mn-lt"/>
                <a:ea typeface="+mn-ea"/>
                <a:cs typeface="+mn-cs"/>
              </a:rPr>
              <a:t>Examples of an enterprise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Business unit</a:t>
            </a:r>
          </a:p>
          <a:p>
            <a:pPr marL="628650" lvl="1" indent="-171450">
              <a:buFont typeface="Arial"/>
              <a:buChar char="•"/>
            </a:pPr>
            <a:r>
              <a:rPr lang="en-US" sz="1200" kern="1200" dirty="0" smtClean="0">
                <a:solidFill>
                  <a:schemeClr val="tx1"/>
                </a:solidFill>
                <a:effectLst/>
                <a:latin typeface="+mn-lt"/>
                <a:ea typeface="+mn-ea"/>
                <a:cs typeface="+mn-cs"/>
              </a:rPr>
              <a:t>Division</a:t>
            </a:r>
          </a:p>
          <a:p>
            <a:pPr marL="628650" lvl="1" indent="-171450">
              <a:buFont typeface="Arial"/>
              <a:buChar char="•"/>
            </a:pPr>
            <a:r>
              <a:rPr lang="en-US" sz="1200" kern="1200" dirty="0" smtClean="0">
                <a:solidFill>
                  <a:schemeClr val="tx1"/>
                </a:solidFill>
                <a:effectLst/>
                <a:latin typeface="+mn-lt"/>
                <a:ea typeface="+mn-ea"/>
                <a:cs typeface="+mn-cs"/>
              </a:rPr>
              <a:t>Entire company including extended enterprise supply chain</a:t>
            </a:r>
          </a:p>
          <a:p>
            <a:pPr marL="628650" lvl="1" indent="-171450">
              <a:buFont typeface="Arial"/>
              <a:buChar char="•"/>
            </a:pPr>
            <a:r>
              <a:rPr lang="en-US" sz="1200" kern="1200" dirty="0" smtClean="0">
                <a:solidFill>
                  <a:schemeClr val="tx1"/>
                </a:solidFill>
                <a:effectLst/>
                <a:latin typeface="+mn-lt"/>
                <a:ea typeface="+mn-ea"/>
                <a:cs typeface="+mn-cs"/>
              </a:rPr>
              <a:t>Extended enterprise including end-use customers</a:t>
            </a:r>
          </a:p>
          <a:p>
            <a:pPr marL="628650" lvl="1" indent="-171450">
              <a:buFont typeface="Arial"/>
              <a:buChar char="•"/>
            </a:pPr>
            <a:r>
              <a:rPr lang="en-US" sz="1200" kern="1200" dirty="0" smtClean="0">
                <a:solidFill>
                  <a:schemeClr val="tx1"/>
                </a:solidFill>
                <a:effectLst/>
                <a:latin typeface="+mn-lt"/>
                <a:ea typeface="+mn-ea"/>
                <a:cs typeface="+mn-cs"/>
              </a:rPr>
              <a:t>A major program or product development</a:t>
            </a:r>
            <a:r>
              <a:rPr lang="en-US" dirty="0" smtClean="0">
                <a:effectLst/>
              </a:rPr>
              <a:t>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21</a:t>
            </a:fld>
            <a:endParaRPr lang="en-US"/>
          </a:p>
        </p:txBody>
      </p:sp>
    </p:spTree>
    <p:extLst>
      <p:ext uri="{BB962C8B-B14F-4D97-AF65-F5344CB8AC3E}">
        <p14:creationId xmlns:p14="http://schemas.microsoft.com/office/powerpoint/2010/main" val="1395011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time horizon should be deemed appropriate for the purposes of the enterprise, i.e. be short enough to keep the enterprise focused and long enough to allow for proper planning and implementation of improvement actions. </a:t>
            </a:r>
          </a:p>
          <a:p>
            <a:pPr marL="171450" lvl="0" indent="-171450">
              <a:buFont typeface="Arial"/>
              <a:buChar char="•"/>
            </a:pPr>
            <a:r>
              <a:rPr lang="en-US" sz="1200" kern="1200" dirty="0" smtClean="0">
                <a:solidFill>
                  <a:schemeClr val="tx1"/>
                </a:solidFill>
                <a:effectLst/>
                <a:latin typeface="+mn-lt"/>
                <a:ea typeface="+mn-ea"/>
                <a:cs typeface="+mn-cs"/>
              </a:rPr>
              <a:t>A good approach is to use a 2-3 year period as a target for achieving the desired state. </a:t>
            </a:r>
          </a:p>
          <a:p>
            <a:pPr marL="171450" lvl="0" indent="-171450">
              <a:buFont typeface="Arial"/>
              <a:buChar char="•"/>
            </a:pPr>
            <a:r>
              <a:rPr lang="en-US" dirty="0" smtClean="0">
                <a:effectLst/>
              </a:rPr>
              <a:t>All respondents must keep in mind this defined time horizon when assessing the desired state of the enterprise. This will ensure meaningful and comparable data.</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22</a:t>
            </a:fld>
            <a:endParaRPr lang="en-US"/>
          </a:p>
        </p:txBody>
      </p:sp>
    </p:spTree>
    <p:extLst>
      <p:ext uri="{BB962C8B-B14F-4D97-AF65-F5344CB8AC3E}">
        <p14:creationId xmlns:p14="http://schemas.microsoft.com/office/powerpoint/2010/main" val="1358547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steps]</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26</a:t>
            </a:fld>
            <a:endParaRPr lang="en-US"/>
          </a:p>
        </p:txBody>
      </p:sp>
    </p:spTree>
    <p:extLst>
      <p:ext uri="{BB962C8B-B14F-4D97-AF65-F5344CB8AC3E}">
        <p14:creationId xmlns:p14="http://schemas.microsoft.com/office/powerpoint/2010/main" val="57705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31</a:t>
            </a:fld>
            <a:endParaRPr lang="en-US"/>
          </a:p>
        </p:txBody>
      </p:sp>
    </p:spTree>
    <p:extLst>
      <p:ext uri="{BB962C8B-B14F-4D97-AF65-F5344CB8AC3E}">
        <p14:creationId xmlns:p14="http://schemas.microsoft.com/office/powerpoint/2010/main" val="932496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Enterprise assessment guides the transformation process</a:t>
            </a:r>
          </a:p>
          <a:p>
            <a:pPr marL="171450" indent="-171450">
              <a:buFont typeface="Arial"/>
              <a:buChar char="•"/>
            </a:pPr>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based on </a:t>
            </a:r>
            <a:r>
              <a:rPr lang="en-US" sz="1200" kern="1200" dirty="0" smtClean="0">
                <a:solidFill>
                  <a:schemeClr val="tx1"/>
                </a:solidFill>
                <a:effectLst/>
                <a:latin typeface="+mn-lt"/>
                <a:ea typeface="+mn-ea"/>
                <a:cs typeface="+mn-cs"/>
              </a:rPr>
              <a:t>best practices associated with enterprise excellence, which are derived from enterprise transformation principles developed as a result of academic research and field experiences in enterprise transformation (Nightingale, 2009).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Assessment allows tracking progress in implementation</a:t>
            </a:r>
            <a:r>
              <a:rPr lang="en-US" sz="1200" kern="1200" baseline="0" dirty="0" smtClean="0">
                <a:solidFill>
                  <a:schemeClr val="tx1"/>
                </a:solidFill>
                <a:effectLst/>
                <a:latin typeface="+mn-lt"/>
                <a:ea typeface="+mn-ea"/>
                <a:cs typeface="+mn-cs"/>
              </a:rPr>
              <a:t> of transformation plans,</a:t>
            </a:r>
            <a:r>
              <a:rPr lang="en-US" sz="1200" kern="1200" dirty="0" smtClean="0">
                <a:solidFill>
                  <a:schemeClr val="tx1"/>
                </a:solidFill>
                <a:effectLst/>
                <a:latin typeface="+mn-lt"/>
                <a:ea typeface="+mn-ea"/>
                <a:cs typeface="+mn-cs"/>
              </a:rPr>
              <a:t> measuring current enterprise capabilities, envisioning a future state as well as assessing and prioritizing gaps between the current state and a desired state.</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Assessment</a:t>
            </a:r>
            <a:r>
              <a:rPr lang="en-US" sz="1200" kern="1200" baseline="0" dirty="0" smtClean="0">
                <a:solidFill>
                  <a:schemeClr val="tx1"/>
                </a:solidFill>
                <a:effectLst/>
                <a:latin typeface="+mn-lt"/>
                <a:ea typeface="+mn-ea"/>
                <a:cs typeface="+mn-cs"/>
              </a:rPr>
              <a:t> provides input into formulation of transformation plans</a:t>
            </a:r>
            <a:endParaRPr lang="en-US" dirty="0" smtClean="0">
              <a:effectLst/>
            </a:endParaRPr>
          </a:p>
        </p:txBody>
      </p:sp>
      <p:sp>
        <p:nvSpPr>
          <p:cNvPr id="4" name="Slide Number Placeholder 3"/>
          <p:cNvSpPr>
            <a:spLocks noGrp="1"/>
          </p:cNvSpPr>
          <p:nvPr>
            <p:ph type="sldNum" sz="quarter" idx="10"/>
          </p:nvPr>
        </p:nvSpPr>
        <p:spPr/>
        <p:txBody>
          <a:bodyPr/>
          <a:lstStyle/>
          <a:p>
            <a:fld id="{4B6C4BEE-886C-E14E-9AE2-E89903BF5DD8}" type="slidenum">
              <a:rPr lang="en-US" smtClean="0"/>
              <a:t>35</a:t>
            </a:fld>
            <a:endParaRPr lang="en-US"/>
          </a:p>
        </p:txBody>
      </p:sp>
    </p:spTree>
    <p:extLst>
      <p:ext uri="{BB962C8B-B14F-4D97-AF65-F5344CB8AC3E}">
        <p14:creationId xmlns:p14="http://schemas.microsoft.com/office/powerpoint/2010/main" val="5219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0" i="0" kern="1200" dirty="0" smtClean="0">
                <a:solidFill>
                  <a:schemeClr val="tx1"/>
                </a:solidFill>
                <a:effectLst/>
                <a:latin typeface="+mn-lt"/>
                <a:ea typeface="+mn-ea"/>
                <a:cs typeface="+mn-cs"/>
              </a:rPr>
              <a:t>[Use your corporate enterprise transformation roadmap or the embedded one that was developed by LAI]</a:t>
            </a:r>
          </a:p>
          <a:p>
            <a:pPr marL="171450" indent="-171450">
              <a:buFont typeface="Arial"/>
              <a:buChar char="•"/>
            </a:pPr>
            <a:r>
              <a:rPr lang="en-US" sz="1200" b="1" i="0" kern="1200" dirty="0" smtClean="0">
                <a:solidFill>
                  <a:schemeClr val="tx1"/>
                </a:solidFill>
                <a:effectLst/>
                <a:latin typeface="+mn-lt"/>
                <a:ea typeface="+mn-ea"/>
                <a:cs typeface="+mn-cs"/>
              </a:rPr>
              <a:t>Enterprise Transformation Roadmap</a:t>
            </a:r>
            <a:r>
              <a:rPr lang="en-US" sz="1200" b="0" i="0" kern="1200" dirty="0" smtClean="0">
                <a:solidFill>
                  <a:schemeClr val="tx1"/>
                </a:solidFill>
                <a:effectLst/>
                <a:latin typeface="+mn-lt"/>
                <a:ea typeface="+mn-ea"/>
                <a:cs typeface="+mn-cs"/>
              </a:rPr>
              <a:t>, or the Roadmap,</a:t>
            </a:r>
            <a:r>
              <a:rPr lang="en-US" sz="1200" b="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was developed based on ten years of enterprise research to provide leadership with a decision aid for cultural, organizational and change management considerations in the strategic analysis and transformation of enterprises (Nightingale and Srinivasan, 2011). </a:t>
            </a:r>
          </a:p>
          <a:p>
            <a:pPr marL="171450" indent="-171450">
              <a:buFont typeface="Arial"/>
              <a:buChar char="•"/>
            </a:pPr>
            <a:r>
              <a:rPr lang="en-US" sz="1200" kern="1200" dirty="0" smtClean="0">
                <a:solidFill>
                  <a:schemeClr val="tx1"/>
                </a:solidFill>
                <a:effectLst/>
                <a:latin typeface="+mn-lt"/>
                <a:ea typeface="+mn-ea"/>
                <a:cs typeface="+mn-cs"/>
              </a:rPr>
              <a:t>The Roadmap recommends that enterprise transformation be approached in three main cycles: strategic, planning and execution. Enterprise transformation is an iterative process as the organization continuously adapt to the changing environment. </a:t>
            </a:r>
          </a:p>
          <a:p>
            <a:pPr marL="171450" lvl="0" indent="-171450">
              <a:buFont typeface="Arial"/>
              <a:buChar char="•"/>
            </a:pPr>
            <a:r>
              <a:rPr lang="en-US" sz="1200" kern="1200" dirty="0" smtClean="0">
                <a:solidFill>
                  <a:schemeClr val="tx1"/>
                </a:solidFill>
                <a:effectLst/>
                <a:latin typeface="+mn-lt"/>
                <a:ea typeface="+mn-ea"/>
                <a:cs typeface="+mn-cs"/>
              </a:rPr>
              <a:t>During </a:t>
            </a:r>
            <a:r>
              <a:rPr lang="en-US" sz="1200" b="1" i="1" kern="1200" dirty="0" smtClean="0">
                <a:solidFill>
                  <a:schemeClr val="tx1"/>
                </a:solidFill>
                <a:effectLst/>
                <a:latin typeface="+mn-lt"/>
                <a:ea typeface="+mn-ea"/>
                <a:cs typeface="+mn-cs"/>
              </a:rPr>
              <a:t>the Strategic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organizations establish the need for transformation and obtain leadership commitment. </a:t>
            </a:r>
          </a:p>
          <a:p>
            <a:pPr marL="171450" lvl="0" indent="-171450">
              <a:buFont typeface="Arial"/>
              <a:buChar char="•"/>
            </a:pPr>
            <a:r>
              <a:rPr lang="en-US" sz="1200" kern="1200" dirty="0" smtClean="0">
                <a:solidFill>
                  <a:schemeClr val="tx1"/>
                </a:solidFill>
                <a:effectLst/>
                <a:latin typeface="+mn-lt"/>
                <a:ea typeface="+mn-ea"/>
                <a:cs typeface="+mn-cs"/>
              </a:rPr>
              <a:t>The objective of </a:t>
            </a:r>
            <a:r>
              <a:rPr lang="en-US" sz="1200" b="1" i="1" kern="1200" dirty="0" smtClean="0">
                <a:solidFill>
                  <a:schemeClr val="tx1"/>
                </a:solidFill>
                <a:effectLst/>
                <a:latin typeface="+mn-lt"/>
                <a:ea typeface="+mn-ea"/>
                <a:cs typeface="+mn-cs"/>
              </a:rPr>
              <a:t>the Planning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to formulate a vision of the state that the organization desires to attain, based on analysis of the current performance. During this cycle the organization creates a transformation plan and aligns structures and behaviors so that they enable attainment of the envisioned future state. </a:t>
            </a:r>
          </a:p>
          <a:p>
            <a:pPr marL="171450" indent="-171450">
              <a:buFont typeface="Arial"/>
              <a:buChar char="•"/>
            </a:pPr>
            <a:r>
              <a:rPr lang="en-US" sz="1200" kern="1200" dirty="0" smtClean="0">
                <a:solidFill>
                  <a:schemeClr val="tx1"/>
                </a:solidFill>
                <a:effectLst/>
                <a:latin typeface="+mn-lt"/>
                <a:ea typeface="+mn-ea"/>
                <a:cs typeface="+mn-cs"/>
              </a:rPr>
              <a:t>Once the transformation plan has been created and communicated throughout the organization, </a:t>
            </a:r>
            <a:r>
              <a:rPr lang="en-US" sz="1200" b="1" i="1" kern="1200" dirty="0" smtClean="0">
                <a:solidFill>
                  <a:schemeClr val="tx1"/>
                </a:solidFill>
                <a:effectLst/>
                <a:latin typeface="+mn-lt"/>
                <a:ea typeface="+mn-ea"/>
                <a:cs typeface="+mn-cs"/>
              </a:rPr>
              <a:t>the Execution Cycle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begins. This is the time to implement specific projects within the transformation plan and institutionalize improvements and lessons learned.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36</a:t>
            </a:fld>
            <a:endParaRPr lang="en-US"/>
          </a:p>
        </p:txBody>
      </p:sp>
    </p:spTree>
    <p:extLst>
      <p:ext uri="{BB962C8B-B14F-4D97-AF65-F5344CB8AC3E}">
        <p14:creationId xmlns:p14="http://schemas.microsoft.com/office/powerpoint/2010/main" val="3909416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Enterprise assessment should be undertaken during the planning cycle of the enterprise transformation as the organization strives to understand its current state and identify what the future state should be. </a:t>
            </a:r>
          </a:p>
          <a:p>
            <a:pPr marL="171450" indent="-171450">
              <a:buFont typeface="Arial"/>
              <a:buChar char="•"/>
            </a:pPr>
            <a:r>
              <a:rPr lang="en-US" sz="1200" kern="1200" dirty="0" smtClean="0">
                <a:solidFill>
                  <a:schemeClr val="tx1"/>
                </a:solidFill>
                <a:effectLst/>
                <a:latin typeface="+mn-lt"/>
                <a:ea typeface="+mn-ea"/>
                <a:cs typeface="+mn-cs"/>
              </a:rPr>
              <a:t>By assessing both the current and future state of the enterprise, it helps identify gaps in current performance and priority areas where improvements are needed. </a:t>
            </a:r>
          </a:p>
          <a:p>
            <a:pPr marL="171450" indent="-171450">
              <a:buFont typeface="Arial"/>
              <a:buChar char="•"/>
            </a:pPr>
            <a:r>
              <a:rPr lang="en-US" sz="1200" kern="1200" dirty="0" smtClean="0">
                <a:solidFill>
                  <a:schemeClr val="tx1"/>
                </a:solidFill>
                <a:effectLst/>
                <a:latin typeface="+mn-lt"/>
                <a:ea typeface="+mn-ea"/>
                <a:cs typeface="+mn-cs"/>
              </a:rPr>
              <a:t>When analyzed properly, assessment provides valuable input into formulation of transformation plan and tracking progress in its implementation.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37</a:t>
            </a:fld>
            <a:endParaRPr lang="en-US"/>
          </a:p>
        </p:txBody>
      </p:sp>
    </p:spTree>
    <p:extLst>
      <p:ext uri="{BB962C8B-B14F-4D97-AF65-F5344CB8AC3E}">
        <p14:creationId xmlns:p14="http://schemas.microsoft.com/office/powerpoint/2010/main" val="4293289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kern="1200" dirty="0" smtClean="0">
                <a:solidFill>
                  <a:schemeClr val="tx1"/>
                </a:solidFill>
                <a:effectLst/>
                <a:latin typeface="+mn-lt"/>
                <a:ea typeface="+mn-ea"/>
                <a:cs typeface="+mn-cs"/>
              </a:rPr>
              <a:t>LESAT focuses on the three key enterprise-level processes, all of which must be transformed in order to achieve enterprise transformation: </a:t>
            </a:r>
          </a:p>
          <a:p>
            <a:pPr marL="171450" lvl="0" indent="-171450">
              <a:buFont typeface="Arial"/>
              <a:buChar char="•"/>
            </a:pPr>
            <a:r>
              <a:rPr lang="en-US" sz="1200" b="1" i="1" kern="1200" dirty="0" smtClean="0">
                <a:solidFill>
                  <a:schemeClr val="tx1"/>
                </a:solidFill>
                <a:effectLst/>
                <a:latin typeface="+mn-lt"/>
                <a:ea typeface="+mn-ea"/>
                <a:cs typeface="+mn-cs"/>
              </a:rPr>
              <a:t>Enterprise Transformation/Leadership Processes</a:t>
            </a:r>
            <a:r>
              <a:rPr lang="en-US" sz="1200" kern="1200" dirty="0" smtClean="0">
                <a:solidFill>
                  <a:schemeClr val="tx1"/>
                </a:solidFill>
                <a:effectLst/>
                <a:latin typeface="+mn-lt"/>
                <a:ea typeface="+mn-ea"/>
                <a:cs typeface="+mn-cs"/>
              </a:rPr>
              <a:t>: These processes are developed and maintained by leadership to guide the activities of the enterprise.  They cut across all of the entities that make up the enterprise.  </a:t>
            </a:r>
            <a:r>
              <a:rPr lang="en-US" sz="1200" b="1" i="1" kern="1200" dirty="0" smtClean="0">
                <a:solidFill>
                  <a:schemeClr val="tx1"/>
                </a:solidFill>
                <a:effectLst/>
                <a:latin typeface="+mn-lt"/>
                <a:ea typeface="+mn-ea"/>
                <a:cs typeface="+mn-cs"/>
              </a:rPr>
              <a:t>Section I </a:t>
            </a:r>
            <a:r>
              <a:rPr lang="en-US" sz="1200" kern="1200" dirty="0" smtClean="0">
                <a:solidFill>
                  <a:schemeClr val="tx1"/>
                </a:solidFill>
                <a:effectLst/>
                <a:latin typeface="+mn-lt"/>
                <a:ea typeface="+mn-ea"/>
                <a:cs typeface="+mn-cs"/>
              </a:rPr>
              <a:t>of the LESAT assesses the leadership and their ability to achieve enterprise transformation. </a:t>
            </a:r>
          </a:p>
          <a:p>
            <a:pPr marL="171450" lvl="0" indent="-171450">
              <a:buFont typeface="Arial"/>
              <a:buChar char="•"/>
            </a:pPr>
            <a:r>
              <a:rPr lang="en-US" sz="1200" b="1" i="1" kern="1200" dirty="0" smtClean="0">
                <a:solidFill>
                  <a:schemeClr val="tx1"/>
                </a:solidFill>
                <a:effectLst/>
                <a:latin typeface="+mn-lt"/>
                <a:ea typeface="+mn-ea"/>
                <a:cs typeface="+mn-cs"/>
              </a:rPr>
              <a:t>Lifecycle Processes</a:t>
            </a:r>
            <a:r>
              <a:rPr lang="en-US" sz="1200" kern="1200" dirty="0" smtClean="0">
                <a:solidFill>
                  <a:schemeClr val="tx1"/>
                </a:solidFill>
                <a:effectLst/>
                <a:latin typeface="+mn-lt"/>
                <a:ea typeface="+mn-ea"/>
                <a:cs typeface="+mn-cs"/>
              </a:rPr>
              <a:t>: These processes define the product lifecycle, from initial conception through operational support and ultimate disposal. They directly determine the value provided to customers and other stakeholders. The degree to which an enterprise is successful in making these processes effective and efficient is one measure of how well the enterprise delivers value to its customers and other stakeholders. </a:t>
            </a:r>
            <a:r>
              <a:rPr lang="en-US" sz="1200" b="1" i="1" kern="1200" dirty="0" smtClean="0">
                <a:solidFill>
                  <a:schemeClr val="tx1"/>
                </a:solidFill>
                <a:effectLst/>
                <a:latin typeface="+mn-lt"/>
                <a:ea typeface="+mn-ea"/>
                <a:cs typeface="+mn-cs"/>
              </a:rPr>
              <a:t>Section II</a:t>
            </a:r>
            <a:r>
              <a:rPr lang="en-US" sz="1200" kern="1200" dirty="0" smtClean="0">
                <a:solidFill>
                  <a:schemeClr val="tx1"/>
                </a:solidFill>
                <a:effectLst/>
                <a:latin typeface="+mn-lt"/>
                <a:ea typeface="+mn-ea"/>
                <a:cs typeface="+mn-cs"/>
              </a:rPr>
              <a:t> of the LESAT addresses the level of enterprise performance applicable to these lifecycle processes.  </a:t>
            </a:r>
          </a:p>
          <a:p>
            <a:pPr marL="171450" lvl="0" indent="-171450">
              <a:buFont typeface="Arial"/>
              <a:buChar char="•"/>
            </a:pPr>
            <a:r>
              <a:rPr lang="en-US" sz="1200" b="1" i="1" kern="1200" dirty="0" smtClean="0">
                <a:solidFill>
                  <a:schemeClr val="tx1"/>
                </a:solidFill>
                <a:effectLst/>
                <a:latin typeface="+mn-lt"/>
                <a:ea typeface="+mn-ea"/>
                <a:cs typeface="+mn-cs"/>
              </a:rPr>
              <a:t>Enabling infrastructure processes</a:t>
            </a:r>
            <a:r>
              <a:rPr lang="en-US" sz="1200" kern="1200" dirty="0" smtClean="0">
                <a:solidFill>
                  <a:schemeClr val="tx1"/>
                </a:solidFill>
                <a:effectLst/>
                <a:latin typeface="+mn-lt"/>
                <a:ea typeface="+mn-ea"/>
                <a:cs typeface="+mn-cs"/>
              </a:rPr>
              <a:t>: These processes support the execution of enterprise leadership and lifecycle processes. The enabling processes provide supporting services to other organizational units whom they serve as internal customers.  Since they enable rather than directly result in enterprise success, they can be easily overlooked as sources of waste within the value stream.  However, waste that is inherent in these processes can negatively impact both the enterprise as a whole and the lifecycle processes, and therefore they should be attacked vigorously. </a:t>
            </a:r>
            <a:r>
              <a:rPr lang="en-US" sz="1200" b="1" i="1" kern="1200" dirty="0" smtClean="0">
                <a:solidFill>
                  <a:schemeClr val="tx1"/>
                </a:solidFill>
                <a:effectLst/>
                <a:latin typeface="+mn-lt"/>
                <a:ea typeface="+mn-ea"/>
                <a:cs typeface="+mn-cs"/>
              </a:rPr>
              <a:t>Section III </a:t>
            </a:r>
            <a:r>
              <a:rPr lang="en-US" sz="1200" kern="1200" dirty="0" smtClean="0">
                <a:solidFill>
                  <a:schemeClr val="tx1"/>
                </a:solidFill>
                <a:effectLst/>
                <a:latin typeface="+mn-lt"/>
                <a:ea typeface="+mn-ea"/>
                <a:cs typeface="+mn-cs"/>
              </a:rPr>
              <a:t>of the LESAT assesses the extent to which enabling infrastructure supports enterprise performance.</a:t>
            </a:r>
          </a:p>
          <a:p>
            <a:pPr marL="171450" indent="-171450">
              <a:buFont typeface="Arial"/>
              <a:buChar char="•"/>
            </a:pPr>
            <a:r>
              <a:rPr lang="en-US" sz="1200" kern="1200" dirty="0" smtClean="0">
                <a:solidFill>
                  <a:schemeClr val="tx1"/>
                </a:solidFill>
                <a:effectLst/>
                <a:latin typeface="+mn-lt"/>
                <a:ea typeface="+mn-ea"/>
                <a:cs typeface="+mn-cs"/>
              </a:rPr>
              <a:t>LESAT Practices associated with each of the three enterprise processes are organized into three sections.</a:t>
            </a:r>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38</a:t>
            </a:fld>
            <a:endParaRPr lang="en-US"/>
          </a:p>
        </p:txBody>
      </p:sp>
    </p:spTree>
    <p:extLst>
      <p:ext uri="{BB962C8B-B14F-4D97-AF65-F5344CB8AC3E}">
        <p14:creationId xmlns:p14="http://schemas.microsoft.com/office/powerpoint/2010/main" val="19843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sz="1200" b="1" i="1" kern="1200" dirty="0" smtClean="0">
                <a:solidFill>
                  <a:schemeClr val="tx1"/>
                </a:solidFill>
                <a:effectLst/>
                <a:latin typeface="+mn-lt"/>
                <a:ea typeface="+mn-ea"/>
                <a:cs typeface="+mn-cs"/>
              </a:rPr>
              <a:t>Baldrige prize</a:t>
            </a:r>
            <a:r>
              <a:rPr lang="en-US" sz="1200" kern="1200" dirty="0" smtClean="0">
                <a:solidFill>
                  <a:schemeClr val="tx1"/>
                </a:solidFill>
                <a:effectLst/>
                <a:latin typeface="+mn-lt"/>
                <a:ea typeface="+mn-ea"/>
                <a:cs typeface="+mn-cs"/>
              </a:rPr>
              <a:t>: The Malcolm Baldrige National Quality Award is a program funded by the US Department of Commerce to recognize organizations that demonstrate performance excellence, as well as world-class product or service quality (NIST 2009). It is managed by the National Institute of Standards and Technology (NIST). The assessment criteria reflect a range of important organizational performance indicators that are used to drive a transformation plan, such as Leadership, Strategic Planning, Customer/Market Focus, Information &amp; Analysis, Human Resource Focus, Process Management, and Business Results.</a:t>
            </a:r>
          </a:p>
          <a:p>
            <a:pPr marL="171450" lvl="0" indent="-171450">
              <a:buFont typeface="Arial"/>
              <a:buChar char="•"/>
            </a:pPr>
            <a:r>
              <a:rPr lang="en-US" sz="1200" b="1" i="1" kern="1200" dirty="0" smtClean="0">
                <a:solidFill>
                  <a:schemeClr val="tx1"/>
                </a:solidFill>
                <a:effectLst/>
                <a:latin typeface="+mn-lt"/>
                <a:ea typeface="+mn-ea"/>
                <a:cs typeface="+mn-cs"/>
              </a:rPr>
              <a:t>Shingo prize for operational excellence</a:t>
            </a:r>
            <a:r>
              <a:rPr lang="en-US" sz="1200" kern="1200" dirty="0" smtClean="0">
                <a:solidFill>
                  <a:schemeClr val="tx1"/>
                </a:solidFill>
                <a:effectLst/>
                <a:latin typeface="+mn-lt"/>
                <a:ea typeface="+mn-ea"/>
                <a:cs typeface="+mn-cs"/>
              </a:rPr>
              <a:t>: The School of Business at Utah State University awards the Shingo Prize for Operational Excellence annually to companies that achieve world-class manufacturing (USU, 2009). The Shingo prize addresses a range of dimensions, including organizational culture, continuous process improvement and business results. </a:t>
            </a:r>
          </a:p>
          <a:p>
            <a:pPr marL="171450" lvl="0" indent="-171450">
              <a:buFont typeface="Arial"/>
              <a:buChar char="•"/>
            </a:pPr>
            <a:r>
              <a:rPr lang="en-US" sz="1200" b="1" i="1" kern="1200" dirty="0" smtClean="0">
                <a:solidFill>
                  <a:schemeClr val="tx1"/>
                </a:solidFill>
                <a:effectLst/>
                <a:latin typeface="+mn-lt"/>
                <a:ea typeface="+mn-ea"/>
                <a:cs typeface="+mn-cs"/>
              </a:rPr>
              <a:t>CMMI Appraisal</a:t>
            </a:r>
            <a:r>
              <a:rPr lang="en-US" sz="1200" kern="1200" dirty="0" smtClean="0">
                <a:solidFill>
                  <a:schemeClr val="tx1"/>
                </a:solidFill>
                <a:effectLst/>
                <a:latin typeface="+mn-lt"/>
                <a:ea typeface="+mn-ea"/>
                <a:cs typeface="+mn-cs"/>
              </a:rPr>
              <a:t>: Developed by Carnegie Mellon University, Capability Maturity Model Integration (CMMI) models present an approach to process improvement with the goal of improving organizational performance. Initially designed for software development processes, CMMI is currently applied to a wide range of organizational business processes. CMMI appraisal involves assessment of organizational practices in eliciting and managing requirements, decision making, measuring performance, planning work, handling risks, and more.</a:t>
            </a:r>
          </a:p>
        </p:txBody>
      </p:sp>
      <p:sp>
        <p:nvSpPr>
          <p:cNvPr id="4" name="Slide Number Placeholder 3"/>
          <p:cNvSpPr>
            <a:spLocks noGrp="1"/>
          </p:cNvSpPr>
          <p:nvPr>
            <p:ph type="sldNum" sz="quarter" idx="10"/>
          </p:nvPr>
        </p:nvSpPr>
        <p:spPr/>
        <p:txBody>
          <a:bodyPr/>
          <a:lstStyle/>
          <a:p>
            <a:fld id="{4B6C4BEE-886C-E14E-9AE2-E89903BF5DD8}" type="slidenum">
              <a:rPr lang="en-US" smtClean="0"/>
              <a:t>39</a:t>
            </a:fld>
            <a:endParaRPr lang="en-US"/>
          </a:p>
        </p:txBody>
      </p:sp>
    </p:spTree>
    <p:extLst>
      <p:ext uri="{BB962C8B-B14F-4D97-AF65-F5344CB8AC3E}">
        <p14:creationId xmlns:p14="http://schemas.microsoft.com/office/powerpoint/2010/main" val="1893619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smtClean="0">
                <a:solidFill>
                  <a:schemeClr val="tx1"/>
                </a:solidFill>
                <a:effectLst/>
                <a:latin typeface="+mn-lt"/>
                <a:ea typeface="+mn-ea"/>
                <a:cs typeface="+mn-cs"/>
              </a:rPr>
              <a:t>Participants in the assessment process may act in different roles, such as </a:t>
            </a:r>
            <a:r>
              <a:rPr lang="en-US" sz="1200" i="1" kern="1200" dirty="0" smtClean="0">
                <a:solidFill>
                  <a:schemeClr val="tx1"/>
                </a:solidFill>
                <a:effectLst/>
                <a:latin typeface="+mn-lt"/>
                <a:ea typeface="+mn-ea"/>
                <a:cs typeface="+mn-cs"/>
              </a:rPr>
              <a:t>enterprise leader</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LESAT facilitator</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user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respondent</a:t>
            </a:r>
            <a:r>
              <a:rPr lang="en-US" sz="1200" kern="1200" dirty="0" smtClean="0">
                <a:solidFill>
                  <a:schemeClr val="tx1"/>
                </a:solidFill>
                <a:effectLst/>
                <a:latin typeface="+mn-lt"/>
                <a:ea typeface="+mn-ea"/>
                <a:cs typeface="+mn-cs"/>
              </a:rPr>
              <a:t>. These roles are not mutually exclusive, as various individuals may perform multiple roles in the assessment process. For example, enterprise leader is likely to be both assessment user and respondent. Some or all of the assessment users may </a:t>
            </a:r>
            <a:r>
              <a:rPr lang="en-US" sz="1200" i="0" kern="1200" dirty="0" smtClean="0">
                <a:solidFill>
                  <a:schemeClr val="tx1"/>
                </a:solidFill>
                <a:effectLst/>
                <a:latin typeface="+mn-lt"/>
                <a:ea typeface="+mn-ea"/>
                <a:cs typeface="+mn-cs"/>
              </a:rPr>
              <a:t>be involved as respondents as well.</a:t>
            </a:r>
          </a:p>
          <a:p>
            <a:pPr marL="171450" indent="-171450">
              <a:buFont typeface="Arial"/>
              <a:buChar char="•"/>
            </a:pPr>
            <a:r>
              <a:rPr lang="en-US" sz="1200" kern="1200" dirty="0" smtClean="0">
                <a:solidFill>
                  <a:schemeClr val="tx1"/>
                </a:solidFill>
                <a:effectLst/>
                <a:latin typeface="+mn-lt"/>
                <a:ea typeface="+mn-ea"/>
                <a:cs typeface="+mn-cs"/>
              </a:rPr>
              <a:t>Roles and responsibilities may change depending on specific practices within the organization. Additional roles may be developed, such as assistant facilitators or analysts to provide support during the assessment and analysis of results.</a:t>
            </a:r>
            <a:r>
              <a:rPr lang="en-US" dirty="0" smtClean="0">
                <a:effectLst/>
              </a:rPr>
              <a:t> </a:t>
            </a:r>
            <a:endParaRPr lang="en-US" sz="1200" b="1" i="0" kern="1200" dirty="0" smtClean="0">
              <a:solidFill>
                <a:schemeClr val="tx1"/>
              </a:solidFill>
              <a:effectLst/>
              <a:latin typeface="+mn-lt"/>
              <a:ea typeface="+mn-ea"/>
              <a:cs typeface="+mn-cs"/>
            </a:endParaRPr>
          </a:p>
          <a:p>
            <a:pPr marL="171450" indent="-171450">
              <a:buFont typeface="Arial"/>
              <a:buChar char="•"/>
            </a:pPr>
            <a:r>
              <a:rPr lang="en-US" sz="1200" b="1" i="1" kern="1200" dirty="0" smtClean="0">
                <a:solidFill>
                  <a:schemeClr val="tx1"/>
                </a:solidFill>
                <a:effectLst/>
                <a:latin typeface="+mn-lt"/>
                <a:ea typeface="+mn-ea"/>
                <a:cs typeface="+mn-cs"/>
              </a:rPr>
              <a:t>Enterprise leaders</a:t>
            </a:r>
            <a:r>
              <a:rPr lang="en-US" sz="1200" kern="1200" dirty="0" smtClean="0">
                <a:solidFill>
                  <a:schemeClr val="tx1"/>
                </a:solidFill>
                <a:effectLst/>
                <a:latin typeface="+mn-lt"/>
                <a:ea typeface="+mn-ea"/>
                <a:cs typeface="+mn-cs"/>
              </a:rPr>
              <a:t> provide oversight, communication and continued commitment throughout the whole process. Enterprise leaders typically have an overall responsibility for the performance of the enterprise to be assessed. Depending on the level of the enterprise, this may be a general manager of a company or program who directs along with his/her deputies. They are the primary beneficiaries of the assessment, as the enterprise leaders are accountable for the transformation process and development of the strategic and implementation plans.</a:t>
            </a:r>
          </a:p>
          <a:p>
            <a:pPr marL="171450" indent="-171450">
              <a:buFont typeface="Arial"/>
              <a:buChar char="•"/>
            </a:pPr>
            <a:r>
              <a:rPr lang="en-US" sz="1200" b="1" i="1" kern="1200" dirty="0" smtClean="0">
                <a:solidFill>
                  <a:schemeClr val="tx1"/>
                </a:solidFill>
                <a:effectLst/>
                <a:latin typeface="+mn-lt"/>
                <a:ea typeface="+mn-ea"/>
                <a:cs typeface="+mn-cs"/>
              </a:rPr>
              <a:t>LESAT Facilitator </a:t>
            </a:r>
            <a:r>
              <a:rPr lang="en-US" sz="1200" kern="1200" dirty="0" smtClean="0">
                <a:solidFill>
                  <a:schemeClr val="tx1"/>
                </a:solidFill>
                <a:effectLst/>
                <a:latin typeface="+mn-lt"/>
                <a:ea typeface="+mn-ea"/>
                <a:cs typeface="+mn-cs"/>
              </a:rPr>
              <a:t>is the assessment process owner with end-to-end responsibility for and authority over the process. The role of the LESAT facilitator is very involved. Typically, this is not a full-time commitment, but rather a short-term responsibility. Ideally, it should be a permanent responsibility for facilitator, creating continuity between assessment cycles. The LESAT facilitator does not have direct functional control over other assessment stakeholders. However, it is important that the status of the LESAT facilitator is clear to all assessment stakeholders and that the facilitator is provided with sufficient authority to ensure the assessment remains on track. </a:t>
            </a:r>
          </a:p>
          <a:p>
            <a:pPr marL="171450" indent="-171450">
              <a:buFont typeface="Arial"/>
              <a:buChar char="•"/>
            </a:pPr>
            <a:r>
              <a:rPr lang="en-US" sz="1200" b="1" i="1" kern="1200" dirty="0" smtClean="0">
                <a:solidFill>
                  <a:schemeClr val="tx1"/>
                </a:solidFill>
                <a:effectLst/>
                <a:latin typeface="+mn-lt"/>
                <a:ea typeface="+mn-ea"/>
                <a:cs typeface="+mn-cs"/>
              </a:rPr>
              <a:t>Users </a:t>
            </a:r>
            <a:r>
              <a:rPr lang="en-US" sz="1200" kern="1200" dirty="0" smtClean="0">
                <a:solidFill>
                  <a:schemeClr val="tx1"/>
                </a:solidFill>
                <a:effectLst/>
                <a:latin typeface="+mn-lt"/>
                <a:ea typeface="+mn-ea"/>
                <a:cs typeface="+mn-cs"/>
              </a:rPr>
              <a:t>typically are enterprise employees who benefit from assessment results and use them to develop transformation plans and carry out improvement activities. Users may include the enterprise leader, management and/or transformation champions, depending on the specifics of the organization.</a:t>
            </a:r>
          </a:p>
          <a:p>
            <a:pPr marL="171450" indent="-171450">
              <a:buFont typeface="Arial"/>
              <a:buChar char="•"/>
            </a:pPr>
            <a:r>
              <a:rPr lang="en-US" sz="1200" b="1" i="1" kern="1200" dirty="0" smtClean="0">
                <a:solidFill>
                  <a:schemeClr val="tx1"/>
                </a:solidFill>
                <a:effectLst/>
                <a:latin typeface="+mn-lt"/>
                <a:ea typeface="+mn-ea"/>
                <a:cs typeface="+mn-cs"/>
              </a:rPr>
              <a:t>Respondents</a:t>
            </a:r>
            <a:r>
              <a:rPr lang="en-US" sz="1200" kern="1200" dirty="0" smtClean="0">
                <a:solidFill>
                  <a:schemeClr val="tx1"/>
                </a:solidFill>
                <a:effectLst/>
                <a:latin typeface="+mn-lt"/>
                <a:ea typeface="+mn-ea"/>
                <a:cs typeface="+mn-cs"/>
              </a:rPr>
              <a:t> participate in scoring, discussion and analysis of results.</a:t>
            </a:r>
            <a:r>
              <a:rPr lang="en-US" dirty="0" smtClean="0">
                <a:effectLst/>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41</a:t>
            </a:fld>
            <a:endParaRPr lang="en-US"/>
          </a:p>
        </p:txBody>
      </p:sp>
    </p:spTree>
    <p:extLst>
      <p:ext uri="{BB962C8B-B14F-4D97-AF65-F5344CB8AC3E}">
        <p14:creationId xmlns:p14="http://schemas.microsoft.com/office/powerpoint/2010/main" val="3602095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Examples of participants’ biases:</a:t>
            </a:r>
          </a:p>
          <a:p>
            <a:pPr marL="171450" indent="-171450">
              <a:buFont typeface="Arial"/>
              <a:buChar char="•"/>
            </a:pPr>
            <a:r>
              <a:rPr lang="en-US" b="1" i="1" dirty="0" smtClean="0"/>
              <a:t>Self-report bias</a:t>
            </a:r>
            <a:r>
              <a:rPr lang="en-US" b="0" i="0" dirty="0" smtClean="0"/>
              <a:t> –</a:t>
            </a:r>
            <a:r>
              <a:rPr lang="en-US" b="0" i="0" baseline="0" dirty="0" smtClean="0"/>
              <a:t> The tendency to respond in a socially desirable way, e.g. because of the belief that responses may become visible to employer (Donaldson, S.I. and E.J. Grant-</a:t>
            </a:r>
            <a:r>
              <a:rPr lang="en-US" b="0" i="0" baseline="0" dirty="0" err="1" smtClean="0"/>
              <a:t>Vallone</a:t>
            </a:r>
            <a:r>
              <a:rPr lang="en-US" b="0" i="0" baseline="0" dirty="0" smtClean="0"/>
              <a:t> (2002). Understanding self-report bias in organizational behavior research. </a:t>
            </a:r>
            <a:r>
              <a:rPr lang="en-US" b="0" i="1" baseline="0" dirty="0" smtClean="0"/>
              <a:t>Journal of Business and Psychology</a:t>
            </a:r>
            <a:r>
              <a:rPr lang="en-US" b="0" i="0" baseline="0" dirty="0" smtClean="0"/>
              <a:t>, 17(2), Winter.)</a:t>
            </a:r>
          </a:p>
          <a:p>
            <a:pPr marL="171450" indent="-171450">
              <a:buFont typeface="Arial"/>
              <a:buChar char="•"/>
            </a:pPr>
            <a:r>
              <a:rPr lang="en-US" b="1" i="1" baseline="0" dirty="0" smtClean="0"/>
              <a:t>Confirmation bias</a:t>
            </a:r>
            <a:r>
              <a:rPr lang="en-US" b="0" i="0" baseline="0" dirty="0" smtClean="0"/>
              <a:t> – </a:t>
            </a:r>
            <a:r>
              <a:rPr lang="en-US" sz="1200" kern="1200" dirty="0" smtClean="0">
                <a:solidFill>
                  <a:schemeClr val="tx1"/>
                </a:solidFill>
                <a:latin typeface="+mn-lt"/>
                <a:ea typeface="+mn-ea"/>
                <a:cs typeface="+mn-cs"/>
              </a:rPr>
              <a:t>The tendency to view information or systems in a way that confirms one's preconceptions.</a:t>
            </a:r>
            <a:endParaRPr lang="en-US" b="0" i="0" baseline="0" dirty="0" smtClean="0"/>
          </a:p>
          <a:p>
            <a:pPr marL="171450" indent="-171450">
              <a:buFont typeface="Arial"/>
              <a:buChar char="•"/>
            </a:pPr>
            <a:r>
              <a:rPr lang="en-US" b="1" i="1" baseline="0" dirty="0" smtClean="0"/>
              <a:t>Fear of managerial reprisal </a:t>
            </a:r>
            <a:r>
              <a:rPr lang="en-US" b="0" i="0" baseline="0" dirty="0" smtClean="0"/>
              <a:t>– </a:t>
            </a:r>
            <a:r>
              <a:rPr lang="en-US" sz="1200" i="0" kern="1200" dirty="0" smtClean="0">
                <a:solidFill>
                  <a:schemeClr val="tx1"/>
                </a:solidFill>
                <a:latin typeface="+mn-lt"/>
                <a:ea typeface="+mn-ea"/>
                <a:cs typeface="+mn-cs"/>
              </a:rPr>
              <a:t>Concerns that honestly expressing one's concerns or voicing criticisms will result in negative consequences, and hence tailoring responses to confirm manager's views (indirect confirmation bias) or being overly positive.</a:t>
            </a:r>
            <a:endParaRPr lang="en-US" b="0" i="0" baseline="0" dirty="0" smtClean="0"/>
          </a:p>
          <a:p>
            <a:pPr marL="171450" indent="-171450">
              <a:buFont typeface="Arial"/>
              <a:buChar char="•"/>
            </a:pPr>
            <a:r>
              <a:rPr lang="en-US" b="1" i="1" baseline="0" dirty="0" smtClean="0"/>
              <a:t>System-justification bias</a:t>
            </a:r>
            <a:r>
              <a:rPr lang="en-US" b="0" i="1" baseline="0" dirty="0" smtClean="0"/>
              <a:t> </a:t>
            </a:r>
            <a:r>
              <a:rPr lang="en-US" b="0" i="0" baseline="0" dirty="0" smtClean="0"/>
              <a:t>– </a:t>
            </a:r>
            <a:r>
              <a:rPr lang="en-US" sz="1200" i="0" kern="1200" dirty="0" smtClean="0">
                <a:solidFill>
                  <a:schemeClr val="tx1"/>
                </a:solidFill>
                <a:latin typeface="+mn-lt"/>
                <a:ea typeface="+mn-ea"/>
                <a:cs typeface="+mn-cs"/>
              </a:rPr>
              <a:t>The tendency to defend and bolster the status quo (fearing changes or alternatives). This is also called a status quo bias.</a:t>
            </a:r>
            <a:r>
              <a:rPr lang="en-US" b="0" i="0" baseline="0" dirty="0" smtClean="0"/>
              <a:t> </a:t>
            </a:r>
          </a:p>
        </p:txBody>
      </p:sp>
      <p:sp>
        <p:nvSpPr>
          <p:cNvPr id="4" name="Slide Number Placeholder 3"/>
          <p:cNvSpPr>
            <a:spLocks noGrp="1"/>
          </p:cNvSpPr>
          <p:nvPr>
            <p:ph type="sldNum" sz="quarter" idx="10"/>
          </p:nvPr>
        </p:nvSpPr>
        <p:spPr/>
        <p:txBody>
          <a:bodyPr/>
          <a:lstStyle/>
          <a:p>
            <a:fld id="{4B6C4BEE-886C-E14E-9AE2-E89903BF5DD8}" type="slidenum">
              <a:rPr lang="en-US" smtClean="0"/>
              <a:t>43</a:t>
            </a:fld>
            <a:endParaRPr lang="en-US"/>
          </a:p>
        </p:txBody>
      </p:sp>
    </p:spTree>
    <p:extLst>
      <p:ext uri="{BB962C8B-B14F-4D97-AF65-F5344CB8AC3E}">
        <p14:creationId xmlns:p14="http://schemas.microsoft.com/office/powerpoint/2010/main" val="2764117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Determine when the assessment will be performed</a:t>
            </a:r>
            <a:r>
              <a:rPr lang="en-US" sz="1200" kern="1200" dirty="0" smtClean="0">
                <a:solidFill>
                  <a:schemeClr val="tx1"/>
                </a:solidFill>
                <a:effectLst/>
                <a:latin typeface="+mn-lt"/>
                <a:ea typeface="+mn-ea"/>
                <a:cs typeface="+mn-cs"/>
              </a:rPr>
              <a:t>: LESAT should be used as part of the strategic planning cycle.</a:t>
            </a:r>
          </a:p>
          <a:p>
            <a:pPr marL="628650" lvl="1" indent="-171450">
              <a:buFont typeface="Arial"/>
              <a:buChar char="•"/>
            </a:pPr>
            <a:r>
              <a:rPr lang="en-US" sz="1200" kern="1200" dirty="0" smtClean="0">
                <a:solidFill>
                  <a:schemeClr val="tx1"/>
                </a:solidFill>
                <a:effectLst/>
                <a:latin typeface="+mn-lt"/>
                <a:ea typeface="+mn-ea"/>
                <a:cs typeface="+mn-cs"/>
              </a:rPr>
              <a:t>If LESAT is used as part of the Enterprise Transformation Roadmap, the assessment should be performed during the first phase of the planning cycle (</a:t>
            </a:r>
            <a:r>
              <a:rPr lang="en-US" sz="1200" i="1" kern="1200" dirty="0" smtClean="0">
                <a:solidFill>
                  <a:schemeClr val="tx1"/>
                </a:solidFill>
                <a:effectLst/>
                <a:latin typeface="+mn-lt"/>
                <a:ea typeface="+mn-ea"/>
                <a:cs typeface="+mn-cs"/>
              </a:rPr>
              <a:t>Understand Current State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If LESAT is used autonomously, the assessment can be performed in as an input to the annual business planning exercise.</a:t>
            </a:r>
          </a:p>
          <a:p>
            <a:pPr marL="171450" lvl="0" indent="-171450">
              <a:buFont typeface="Arial"/>
              <a:buChar char="•"/>
            </a:pPr>
            <a:r>
              <a:rPr lang="en-US" sz="1200" b="1" i="1" kern="1200" dirty="0" smtClean="0">
                <a:solidFill>
                  <a:schemeClr val="tx1"/>
                </a:solidFill>
                <a:effectLst/>
                <a:latin typeface="+mn-lt"/>
                <a:ea typeface="+mn-ea"/>
                <a:cs typeface="+mn-cs"/>
              </a:rPr>
              <a:t>Determine how often the assessment will be performed</a:t>
            </a:r>
            <a:r>
              <a:rPr lang="en-US" sz="1200" kern="1200" dirty="0" smtClean="0">
                <a:solidFill>
                  <a:schemeClr val="tx1"/>
                </a:solidFill>
                <a:effectLst/>
                <a:latin typeface="+mn-lt"/>
                <a:ea typeface="+mn-ea"/>
                <a:cs typeface="+mn-cs"/>
              </a:rPr>
              <a:t>: The assessment should be performed periodically, e.g. on an annual basis or as a new transformation cycle begins.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45</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Determine when the assessment will be performed</a:t>
            </a:r>
            <a:r>
              <a:rPr lang="en-US" sz="1200" kern="1200" dirty="0" smtClean="0">
                <a:solidFill>
                  <a:schemeClr val="tx1"/>
                </a:solidFill>
                <a:effectLst/>
                <a:latin typeface="+mn-lt"/>
                <a:ea typeface="+mn-ea"/>
                <a:cs typeface="+mn-cs"/>
              </a:rPr>
              <a:t>: LESAT should be used as part of the strategic planning cycle.</a:t>
            </a:r>
          </a:p>
          <a:p>
            <a:pPr marL="628650" lvl="1" indent="-171450">
              <a:buFont typeface="Arial"/>
              <a:buChar char="•"/>
            </a:pPr>
            <a:r>
              <a:rPr lang="en-US" sz="1200" kern="1200" dirty="0" smtClean="0">
                <a:solidFill>
                  <a:schemeClr val="tx1"/>
                </a:solidFill>
                <a:effectLst/>
                <a:latin typeface="+mn-lt"/>
                <a:ea typeface="+mn-ea"/>
                <a:cs typeface="+mn-cs"/>
              </a:rPr>
              <a:t>If LESAT is used as part of the Enterprise Transformation Roadmap, the assessment should be performed during the first phase of the planning cycle (</a:t>
            </a:r>
            <a:r>
              <a:rPr lang="en-US" sz="1200" i="1" kern="1200" dirty="0" smtClean="0">
                <a:solidFill>
                  <a:schemeClr val="tx1"/>
                </a:solidFill>
                <a:effectLst/>
                <a:latin typeface="+mn-lt"/>
                <a:ea typeface="+mn-ea"/>
                <a:cs typeface="+mn-cs"/>
              </a:rPr>
              <a:t>Understand Current State</a:t>
            </a:r>
            <a:r>
              <a:rPr lang="en-US" sz="1200" kern="1200" dirty="0" smtClean="0">
                <a:solidFill>
                  <a:schemeClr val="tx1"/>
                </a:solidFill>
                <a:effectLst/>
                <a:latin typeface="+mn-lt"/>
                <a:ea typeface="+mn-ea"/>
                <a:cs typeface="+mn-cs"/>
              </a:rPr>
              <a:t>).</a:t>
            </a:r>
          </a:p>
          <a:p>
            <a:pPr marL="628650" lvl="1" indent="-171450">
              <a:buFont typeface="Arial"/>
              <a:buChar char="•"/>
            </a:pPr>
            <a:r>
              <a:rPr lang="en-US" sz="1200" kern="1200" dirty="0" smtClean="0">
                <a:solidFill>
                  <a:schemeClr val="tx1"/>
                </a:solidFill>
                <a:effectLst/>
                <a:latin typeface="+mn-lt"/>
                <a:ea typeface="+mn-ea"/>
                <a:cs typeface="+mn-cs"/>
              </a:rPr>
              <a:t>If LESAT is used autonomously, the assessment can be performed in as an input to the annual business planning exercise.</a:t>
            </a:r>
          </a:p>
          <a:p>
            <a:pPr marL="171450" lvl="0" indent="-171450">
              <a:buFont typeface="Arial"/>
              <a:buChar char="•"/>
            </a:pPr>
            <a:r>
              <a:rPr lang="en-US" sz="1200" b="1" i="1" kern="1200" dirty="0" smtClean="0">
                <a:solidFill>
                  <a:schemeClr val="tx1"/>
                </a:solidFill>
                <a:effectLst/>
                <a:latin typeface="+mn-lt"/>
                <a:ea typeface="+mn-ea"/>
                <a:cs typeface="+mn-cs"/>
              </a:rPr>
              <a:t>Determine how often the assessment will be performed</a:t>
            </a:r>
            <a:r>
              <a:rPr lang="en-US" sz="1200" kern="1200" dirty="0" smtClean="0">
                <a:solidFill>
                  <a:schemeClr val="tx1"/>
                </a:solidFill>
                <a:effectLst/>
                <a:latin typeface="+mn-lt"/>
                <a:ea typeface="+mn-ea"/>
                <a:cs typeface="+mn-cs"/>
              </a:rPr>
              <a:t>: The assessment should be performed periodically, e.g. on an annual basis or as a new transformation cycle begins. </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46</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b="1" i="1" kern="1200" dirty="0" smtClean="0">
                <a:solidFill>
                  <a:schemeClr val="tx1"/>
                </a:solidFill>
                <a:effectLst/>
                <a:latin typeface="+mn-lt"/>
                <a:ea typeface="+mn-ea"/>
                <a:cs typeface="+mn-cs"/>
              </a:rPr>
              <a:t>Define their roles and responsibilities</a:t>
            </a:r>
            <a:r>
              <a:rPr lang="en-US" sz="1200" kern="1200" dirty="0" smtClean="0">
                <a:solidFill>
                  <a:schemeClr val="tx1"/>
                </a:solidFill>
                <a:effectLst/>
                <a:latin typeface="+mn-lt"/>
                <a:ea typeface="+mn-ea"/>
                <a:cs typeface="+mn-cs"/>
              </a:rPr>
              <a:t>: </a:t>
            </a:r>
          </a:p>
          <a:p>
            <a:pPr marL="628650" lvl="1" indent="-171450">
              <a:buFont typeface="Arial"/>
              <a:buChar char="•"/>
            </a:pPr>
            <a:r>
              <a:rPr lang="en-US" sz="1200" kern="1200" dirty="0" smtClean="0">
                <a:solidFill>
                  <a:schemeClr val="tx1"/>
                </a:solidFill>
                <a:effectLst/>
                <a:latin typeface="+mn-lt"/>
                <a:ea typeface="+mn-ea"/>
                <a:cs typeface="+mn-cs"/>
              </a:rPr>
              <a:t>Possible roles of participants in the assessment process are described above in the section on Assessment Stakeholders. Roles and responsibilities may change depending on specific practices within the organization. Additional roles may be developed, such as assistant facilitators or analysts to provide support during the assessment and analysis of results.</a:t>
            </a:r>
          </a:p>
          <a:p>
            <a:pPr marL="628650" lvl="1" indent="-171450">
              <a:buFont typeface="Arial"/>
              <a:buChar char="•"/>
            </a:pPr>
            <a:r>
              <a:rPr lang="en-US" sz="1200" kern="1200" dirty="0" smtClean="0">
                <a:solidFill>
                  <a:schemeClr val="tx1"/>
                </a:solidFill>
                <a:effectLst/>
                <a:latin typeface="+mn-lt"/>
                <a:ea typeface="+mn-ea"/>
                <a:cs typeface="+mn-cs"/>
              </a:rPr>
              <a:t>At this point, the focus is not on individuals, but rather</a:t>
            </a:r>
            <a:r>
              <a:rPr lang="en-US" sz="1200" kern="1200" baseline="0" dirty="0" smtClean="0">
                <a:solidFill>
                  <a:schemeClr val="tx1"/>
                </a:solidFill>
                <a:effectLst/>
                <a:latin typeface="+mn-lt"/>
                <a:ea typeface="+mn-ea"/>
                <a:cs typeface="+mn-cs"/>
              </a:rPr>
              <a:t> on the approach to selecting participants</a:t>
            </a:r>
            <a:endParaRPr lang="en-US" sz="1200" kern="1200" dirty="0" smtClean="0">
              <a:solidFill>
                <a:schemeClr val="tx1"/>
              </a:solidFill>
              <a:effectLst/>
              <a:latin typeface="+mn-lt"/>
              <a:ea typeface="+mn-ea"/>
              <a:cs typeface="+mn-cs"/>
            </a:endParaRPr>
          </a:p>
          <a:p>
            <a:pPr marL="171450" lvl="0" indent="-171450">
              <a:buFont typeface="Arial"/>
              <a:buChar char="•"/>
            </a:pPr>
            <a:r>
              <a:rPr lang="en-US" sz="1200" b="1" i="1" kern="1200" dirty="0" smtClean="0">
                <a:solidFill>
                  <a:schemeClr val="tx1"/>
                </a:solidFill>
                <a:effectLst/>
                <a:latin typeface="+mn-lt"/>
                <a:ea typeface="+mn-ea"/>
                <a:cs typeface="+mn-cs"/>
              </a:rPr>
              <a:t>Appoint LESAT facilitator</a:t>
            </a:r>
            <a:r>
              <a:rPr lang="en-US" sz="1200" kern="1200" dirty="0" smtClean="0">
                <a:solidFill>
                  <a:schemeClr val="tx1"/>
                </a:solidFill>
                <a:effectLst/>
                <a:latin typeface="+mn-lt"/>
                <a:ea typeface="+mn-ea"/>
                <a:cs typeface="+mn-cs"/>
              </a:rPr>
              <a:t>: </a:t>
            </a:r>
          </a:p>
          <a:p>
            <a:pPr marL="628650" lvl="1" indent="-171450">
              <a:buFont typeface="Arial"/>
              <a:buChar char="•"/>
            </a:pPr>
            <a:r>
              <a:rPr lang="en-US" sz="1200" kern="1200" dirty="0" smtClean="0">
                <a:solidFill>
                  <a:schemeClr val="tx1"/>
                </a:solidFill>
                <a:effectLst/>
                <a:latin typeface="+mn-lt"/>
                <a:ea typeface="+mn-ea"/>
                <a:cs typeface="+mn-cs"/>
              </a:rPr>
              <a:t>The LESAT facilitator should be an individual with sufficient expertise and influence in the organization, as the facilitator will be responsible for ensuring the timely and effective implementation of the assessment process. This requires knowledge of the assessment, as well as a certain level of authority to align resources and participants for a successful assessment.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B6C4BEE-886C-E14E-9AE2-E89903BF5DD8}" type="slidenum">
              <a:rPr lang="en-US" smtClean="0"/>
              <a:t>47</a:t>
            </a:fld>
            <a:endParaRPr lang="en-US"/>
          </a:p>
        </p:txBody>
      </p:sp>
    </p:spTree>
    <p:extLst>
      <p:ext uri="{BB962C8B-B14F-4D97-AF65-F5344CB8AC3E}">
        <p14:creationId xmlns:p14="http://schemas.microsoft.com/office/powerpoint/2010/main" val="1701063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The main resources required are </a:t>
            </a:r>
            <a:r>
              <a:rPr lang="en-US" sz="1200" b="1" i="1" kern="1200" dirty="0" smtClean="0">
                <a:solidFill>
                  <a:schemeClr val="tx1"/>
                </a:solidFill>
                <a:effectLst/>
                <a:latin typeface="+mn-lt"/>
                <a:ea typeface="+mn-ea"/>
                <a:cs typeface="+mn-cs"/>
              </a:rPr>
              <a:t>people</a:t>
            </a:r>
            <a:r>
              <a:rPr lang="en-US" sz="1200" kern="1200" dirty="0" smtClean="0">
                <a:solidFill>
                  <a:schemeClr val="tx1"/>
                </a:solidFill>
                <a:effectLst/>
                <a:latin typeface="+mn-lt"/>
                <a:ea typeface="+mn-ea"/>
                <a:cs typeface="+mn-cs"/>
              </a:rPr>
              <a:t> and </a:t>
            </a:r>
            <a:r>
              <a:rPr lang="en-US" sz="1200" b="1" i="1" kern="1200" dirty="0" smtClean="0">
                <a:solidFill>
                  <a:schemeClr val="tx1"/>
                </a:solidFill>
                <a:effectLst/>
                <a:latin typeface="+mn-lt"/>
                <a:ea typeface="+mn-ea"/>
                <a:cs typeface="+mn-cs"/>
              </a:rPr>
              <a:t>their time</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Assessment activities, including planning, training, scoring, discussion of results and development of improvement plans, will require time commitment from all participants.</a:t>
            </a:r>
          </a:p>
          <a:p>
            <a:pPr marL="171450" lvl="0" indent="-171450">
              <a:buFont typeface="Arial"/>
              <a:buChar char="•"/>
            </a:pPr>
            <a:r>
              <a:rPr lang="en-US" sz="1200" b="1" i="1" kern="1200" dirty="0" smtClean="0">
                <a:solidFill>
                  <a:schemeClr val="tx1"/>
                </a:solidFill>
                <a:effectLst/>
                <a:latin typeface="+mn-lt"/>
                <a:ea typeface="+mn-ea"/>
                <a:cs typeface="+mn-cs"/>
              </a:rPr>
              <a:t>Additional resources</a:t>
            </a:r>
            <a:r>
              <a:rPr lang="en-US" sz="1200" kern="1200" dirty="0" smtClean="0">
                <a:solidFill>
                  <a:schemeClr val="tx1"/>
                </a:solidFill>
                <a:effectLst/>
                <a:latin typeface="+mn-lt"/>
                <a:ea typeface="+mn-ea"/>
                <a:cs typeface="+mn-cs"/>
              </a:rPr>
              <a:t> may be required depending on the needs of the organization. Such resources may include:</a:t>
            </a:r>
          </a:p>
          <a:p>
            <a:pPr marL="628650" lvl="1" indent="-171450">
              <a:buFont typeface="Arial"/>
              <a:buChar char="•"/>
            </a:pPr>
            <a:r>
              <a:rPr lang="en-US" sz="1200" kern="1200" dirty="0" smtClean="0">
                <a:solidFill>
                  <a:schemeClr val="tx1"/>
                </a:solidFill>
                <a:effectLst/>
                <a:latin typeface="+mn-lt"/>
                <a:ea typeface="+mn-ea"/>
                <a:cs typeface="+mn-cs"/>
              </a:rPr>
              <a:t>Funding for training of the facilitator and other participants, </a:t>
            </a:r>
          </a:p>
          <a:p>
            <a:pPr marL="628650" lvl="1" indent="-171450">
              <a:buFont typeface="Arial"/>
              <a:buChar char="•"/>
            </a:pPr>
            <a:r>
              <a:rPr lang="en-US" sz="1200" kern="1200" dirty="0" smtClean="0">
                <a:solidFill>
                  <a:schemeClr val="tx1"/>
                </a:solidFill>
                <a:effectLst/>
                <a:latin typeface="+mn-lt"/>
                <a:ea typeface="+mn-ea"/>
                <a:cs typeface="+mn-cs"/>
              </a:rPr>
              <a:t>Production of training materials and score sheets, </a:t>
            </a:r>
          </a:p>
          <a:p>
            <a:pPr marL="628650" lvl="1" indent="-171450">
              <a:buFont typeface="Arial"/>
              <a:buChar char="•"/>
            </a:pPr>
            <a:r>
              <a:rPr lang="en-US" sz="1200" kern="1200" dirty="0" smtClean="0">
                <a:solidFill>
                  <a:schemeClr val="tx1"/>
                </a:solidFill>
                <a:effectLst/>
                <a:latin typeface="+mn-lt"/>
                <a:ea typeface="+mn-ea"/>
                <a:cs typeface="+mn-cs"/>
              </a:rPr>
              <a:t>Travel expenses for participants, </a:t>
            </a:r>
          </a:p>
          <a:p>
            <a:pPr marL="628650" lvl="1" indent="-171450">
              <a:buFont typeface="Arial"/>
              <a:buChar char="•"/>
            </a:pPr>
            <a:r>
              <a:rPr lang="en-US" sz="1200" kern="1200" dirty="0" smtClean="0">
                <a:solidFill>
                  <a:schemeClr val="tx1"/>
                </a:solidFill>
                <a:effectLst/>
                <a:latin typeface="+mn-lt"/>
                <a:ea typeface="+mn-ea"/>
                <a:cs typeface="+mn-cs"/>
              </a:rPr>
              <a:t>In case of an automated assessment, personal computers for scoring and analysis of results.</a:t>
            </a:r>
          </a:p>
          <a:p>
            <a:pPr marL="171450" lvl="0" indent="-171450">
              <a:buFont typeface="Arial"/>
              <a:buChar char="•"/>
            </a:pPr>
            <a:r>
              <a:rPr lang="en-US" sz="1200" b="1" i="1" kern="1200" dirty="0" smtClean="0">
                <a:solidFill>
                  <a:schemeClr val="tx1"/>
                </a:solidFill>
                <a:effectLst/>
                <a:latin typeface="+mn-lt"/>
                <a:ea typeface="+mn-ea"/>
                <a:cs typeface="+mn-cs"/>
              </a:rPr>
              <a:t>Obtain commitment</a:t>
            </a:r>
            <a:r>
              <a:rPr lang="en-US" sz="1200" kern="1200" dirty="0" smtClean="0">
                <a:solidFill>
                  <a:schemeClr val="tx1"/>
                </a:solidFill>
                <a:effectLst/>
                <a:latin typeface="+mn-lt"/>
                <a:ea typeface="+mn-ea"/>
                <a:cs typeface="+mn-cs"/>
              </a:rPr>
              <a:t> of stakeholders responsible for providing the resources. This concerns commitment of participants’ time, as well as recognition by enterprise leadership that participation in assessment is a value-added task.</a:t>
            </a:r>
          </a:p>
          <a:p>
            <a:endParaRPr lang="en-US" dirty="0"/>
          </a:p>
        </p:txBody>
      </p:sp>
      <p:sp>
        <p:nvSpPr>
          <p:cNvPr id="4" name="Slide Number Placeholder 3"/>
          <p:cNvSpPr>
            <a:spLocks noGrp="1"/>
          </p:cNvSpPr>
          <p:nvPr>
            <p:ph type="sldNum" sz="quarter" idx="10"/>
          </p:nvPr>
        </p:nvSpPr>
        <p:spPr/>
        <p:txBody>
          <a:bodyPr/>
          <a:lstStyle/>
          <a:p>
            <a:fld id="{4B6C4BEE-886C-E14E-9AE2-E89903BF5DD8}" type="slidenum">
              <a:rPr lang="en-US" smtClean="0"/>
              <a:t>48</a:t>
            </a:fld>
            <a:endParaRPr lang="en-US"/>
          </a:p>
        </p:txBody>
      </p:sp>
    </p:spTree>
    <p:extLst>
      <p:ext uri="{BB962C8B-B14F-4D97-AF65-F5344CB8AC3E}">
        <p14:creationId xmlns:p14="http://schemas.microsoft.com/office/powerpoint/2010/main" val="683518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FEFCF9-8A98-C046-A89E-7FF76AFF7BC7}"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60009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ED46CCF-3A60-7044-A901-9F4987F96FD5}"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227394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83C99C-73CA-E342-B736-31A7150FD382}"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937005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ACF3407-F42A-8445-B0D0-54FDC40DD604}"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19009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14B6B17-BA83-E94F-9010-4112AA414240}" type="datetime1">
              <a:rPr lang="en-US" smtClean="0"/>
              <a:t>2/28/12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824771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C9458DB-F241-AB45-8F8B-BDE4D1C7B2ED}" type="datetime1">
              <a:rPr lang="en-US" smtClean="0"/>
              <a:t>2/28/12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43337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9DBBB2E-3519-A946-ABCF-932C63B1B6BD}" type="datetime1">
              <a:rPr lang="en-US" smtClean="0"/>
              <a:t>2/28/12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075389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801F36-7E7F-D34E-B5C6-3E217DB52B85}"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48086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83E7424-9255-0C43-BB03-81AE61E87E4D}" type="datetime1">
              <a:rPr lang="en-US" smtClean="0"/>
              <a:t>2/28/12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196002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7093F6B-0275-9E4A-A9CA-BAF58087F0A6}"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3523585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9C75007-DEB9-C54C-93A0-1361FE9F1B45}" type="datetime1">
              <a:rPr lang="en-US" smtClean="0"/>
              <a:t>2/28/12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7D4C1FD-32E0-EF41-B944-9F48E422EC0B}" type="slidenum">
              <a:rPr lang="en-US" smtClean="0"/>
              <a:t>‹#›</a:t>
            </a:fld>
            <a:endParaRPr lang="en-US"/>
          </a:p>
        </p:txBody>
      </p:sp>
    </p:spTree>
    <p:extLst>
      <p:ext uri="{BB962C8B-B14F-4D97-AF65-F5344CB8AC3E}">
        <p14:creationId xmlns:p14="http://schemas.microsoft.com/office/powerpoint/2010/main" val="19745987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5159375" y="6356350"/>
            <a:ext cx="35274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 © 2012 Massachusetts Institute of Technology </a:t>
            </a:r>
            <a:fld id="{97D4C1FD-32E0-EF41-B944-9F48E422EC0B}" type="slidenum">
              <a:rPr lang="en-US" smtClean="0"/>
              <a:pPr/>
              <a:t>‹#›</a:t>
            </a:fld>
            <a:endParaRPr lang="en-US" dirty="0"/>
          </a:p>
        </p:txBody>
      </p:sp>
    </p:spTree>
    <p:extLst>
      <p:ext uri="{BB962C8B-B14F-4D97-AF65-F5344CB8AC3E}">
        <p14:creationId xmlns:p14="http://schemas.microsoft.com/office/powerpoint/2010/main" val="3232253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LAI Enterprise Self-Assessment (LESAT)</a:t>
            </a:r>
            <a:endParaRPr lang="en-US" dirty="0"/>
          </a:p>
        </p:txBody>
      </p:sp>
      <p:sp>
        <p:nvSpPr>
          <p:cNvPr id="3" name="Subtitle 2"/>
          <p:cNvSpPr>
            <a:spLocks noGrp="1"/>
          </p:cNvSpPr>
          <p:nvPr>
            <p:ph type="subTitle" idx="1"/>
          </p:nvPr>
        </p:nvSpPr>
        <p:spPr/>
        <p:txBody>
          <a:bodyPr/>
          <a:lstStyle/>
          <a:p>
            <a:r>
              <a:rPr lang="en-US" dirty="0" smtClean="0"/>
              <a:t>Template presentation </a:t>
            </a:r>
            <a:br>
              <a:rPr lang="en-US" dirty="0" smtClean="0"/>
            </a:br>
            <a:r>
              <a:rPr lang="en-US" dirty="0" smtClean="0"/>
              <a:t>for assessment respondents</a:t>
            </a:r>
          </a:p>
          <a:p>
            <a:endParaRPr lang="en-US" dirty="0"/>
          </a:p>
        </p:txBody>
      </p:sp>
    </p:spTree>
    <p:extLst>
      <p:ext uri="{BB962C8B-B14F-4D97-AF65-F5344CB8AC3E}">
        <p14:creationId xmlns:p14="http://schemas.microsoft.com/office/powerpoint/2010/main" val="5201145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1306261018"/>
              </p:ext>
            </p:extLst>
          </p:nvPr>
        </p:nvGraphicFramePr>
        <p:xfrm>
          <a:off x="1416050" y="304800"/>
          <a:ext cx="6311900" cy="6248400"/>
        </p:xfrm>
        <a:graphic>
          <a:graphicData uri="http://schemas.openxmlformats.org/presentationml/2006/ole">
            <mc:AlternateContent xmlns:mc="http://schemas.openxmlformats.org/markup-compatibility/2006">
              <mc:Choice xmlns:v="urn:schemas-microsoft-com:vml" Requires="v">
                <p:oleObj spid="_x0000_s2049" name="Document" r:id="rId3" imgW="6311900" imgH="6248400" progId="Word.Document.12">
                  <p:embed/>
                </p:oleObj>
              </mc:Choice>
              <mc:Fallback>
                <p:oleObj name="Document" r:id="rId3" imgW="6311900" imgH="6248400" progId="Word.Document.12">
                  <p:embed/>
                  <p:pic>
                    <p:nvPicPr>
                      <p:cNvPr id="0" name=""/>
                      <p:cNvPicPr/>
                      <p:nvPr/>
                    </p:nvPicPr>
                    <p:blipFill>
                      <a:blip r:embed="rId4"/>
                      <a:stretch>
                        <a:fillRect/>
                      </a:stretch>
                    </p:blipFill>
                    <p:spPr>
                      <a:xfrm>
                        <a:off x="1416050" y="304800"/>
                        <a:ext cx="6311900" cy="6248400"/>
                      </a:xfrm>
                      <a:prstGeom prst="rect">
                        <a:avLst/>
                      </a:prstGeom>
                    </p:spPr>
                  </p:pic>
                </p:oleObj>
              </mc:Fallback>
            </mc:AlternateContent>
          </a:graphicData>
        </a:graphic>
      </p:graphicFrame>
    </p:spTree>
    <p:extLst>
      <p:ext uri="{BB962C8B-B14F-4D97-AF65-F5344CB8AC3E}">
        <p14:creationId xmlns:p14="http://schemas.microsoft.com/office/powerpoint/2010/main" val="157866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this template</a:t>
            </a:r>
            <a:endParaRPr lang="en-US" dirty="0"/>
          </a:p>
        </p:txBody>
      </p:sp>
      <p:sp>
        <p:nvSpPr>
          <p:cNvPr id="3" name="Content Placeholder 2"/>
          <p:cNvSpPr>
            <a:spLocks noGrp="1"/>
          </p:cNvSpPr>
          <p:nvPr>
            <p:ph idx="1"/>
          </p:nvPr>
        </p:nvSpPr>
        <p:spPr/>
        <p:txBody>
          <a:bodyPr>
            <a:normAutofit lnSpcReduction="10000"/>
          </a:bodyPr>
          <a:lstStyle/>
          <a:p>
            <a:r>
              <a:rPr lang="en-US" dirty="0" smtClean="0"/>
              <a:t>Intended audience: </a:t>
            </a:r>
          </a:p>
          <a:p>
            <a:pPr lvl="1"/>
            <a:r>
              <a:rPr lang="en-US" dirty="0" smtClean="0"/>
              <a:t>Assessment respondents</a:t>
            </a:r>
          </a:p>
          <a:p>
            <a:r>
              <a:rPr lang="en-US" dirty="0" smtClean="0"/>
              <a:t>Objective: </a:t>
            </a:r>
          </a:p>
          <a:p>
            <a:pPr lvl="1"/>
            <a:r>
              <a:rPr lang="en-US" dirty="0" smtClean="0"/>
              <a:t>Ensure understanding of objectives and benefits of assessment</a:t>
            </a:r>
          </a:p>
          <a:p>
            <a:pPr lvl="1"/>
            <a:r>
              <a:rPr lang="en-US" dirty="0" smtClean="0"/>
              <a:t>Introduce assessment tool and process</a:t>
            </a:r>
          </a:p>
          <a:p>
            <a:r>
              <a:rPr lang="en-US" dirty="0" smtClean="0"/>
              <a:t>Use:</a:t>
            </a:r>
          </a:p>
          <a:p>
            <a:pPr lvl="1"/>
            <a:r>
              <a:rPr lang="en-US" dirty="0" smtClean="0"/>
              <a:t>Modify the template as needed</a:t>
            </a:r>
          </a:p>
          <a:p>
            <a:pPr lvl="1"/>
            <a:r>
              <a:rPr lang="en-US" dirty="0" smtClean="0"/>
              <a:t>Maintain references to external sources</a:t>
            </a:r>
            <a:endParaRPr lang="en-US" dirty="0"/>
          </a:p>
        </p:txBody>
      </p:sp>
      <p:sp>
        <p:nvSpPr>
          <p:cNvPr id="4"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Tree>
    <p:extLst>
      <p:ext uri="{BB962C8B-B14F-4D97-AF65-F5344CB8AC3E}">
        <p14:creationId xmlns:p14="http://schemas.microsoft.com/office/powerpoint/2010/main" val="40209755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r>
              <a:rPr lang="en-US" dirty="0" smtClean="0"/>
              <a:t>Enterprise concepts and principles</a:t>
            </a:r>
          </a:p>
          <a:p>
            <a:r>
              <a:rPr lang="en-US" dirty="0" smtClean="0"/>
              <a:t>Assessment objectives and expected benefits</a:t>
            </a:r>
          </a:p>
          <a:p>
            <a:r>
              <a:rPr lang="en-US" dirty="0" smtClean="0"/>
              <a:t>Respondents’ role</a:t>
            </a:r>
          </a:p>
          <a:p>
            <a:r>
              <a:rPr lang="en-US" dirty="0" smtClean="0"/>
              <a:t>Assessment tool</a:t>
            </a:r>
          </a:p>
          <a:p>
            <a:r>
              <a:rPr lang="en-US" dirty="0" smtClean="0"/>
              <a:t>Scope of assessment</a:t>
            </a:r>
          </a:p>
          <a:p>
            <a:r>
              <a:rPr lang="en-US" dirty="0" smtClean="0"/>
              <a:t>Assessment process</a:t>
            </a:r>
          </a:p>
          <a:p>
            <a:r>
              <a:rPr lang="en-US" dirty="0" smtClean="0"/>
              <a:t>Performing the assessment</a:t>
            </a:r>
          </a:p>
          <a:p>
            <a:r>
              <a:rPr lang="en-US" dirty="0" smtClean="0"/>
              <a:t>Using assessment results</a:t>
            </a:r>
            <a:endParaRPr lang="en-US" dirty="0"/>
          </a:p>
        </p:txBody>
      </p:sp>
      <p:sp>
        <p:nvSpPr>
          <p:cNvPr id="5" name="Footer Placeholder 3"/>
          <p:cNvSpPr txBox="1">
            <a:spLocks/>
          </p:cNvSpPr>
          <p:nvPr/>
        </p:nvSpPr>
        <p:spPr>
          <a:xfrm>
            <a:off x="5731026" y="6356351"/>
            <a:ext cx="3134868" cy="35105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dirty="0" smtClean="0"/>
              <a:t>© 2012 Massachusetts Institute of Technology</a:t>
            </a:r>
            <a:endParaRPr lang="en-US" sz="1200" dirty="0"/>
          </a:p>
        </p:txBody>
      </p:sp>
    </p:spTree>
    <p:extLst>
      <p:ext uri="{BB962C8B-B14F-4D97-AF65-F5344CB8AC3E}">
        <p14:creationId xmlns:p14="http://schemas.microsoft.com/office/powerpoint/2010/main" val="1255194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Enterprise Concepts and Principles</a:t>
            </a:r>
            <a:endParaRPr lang="en-US" cap="none" dirty="0"/>
          </a:p>
        </p:txBody>
      </p:sp>
      <p:grpSp>
        <p:nvGrpSpPr>
          <p:cNvPr id="4" name="Group 3"/>
          <p:cNvGrpSpPr/>
          <p:nvPr/>
        </p:nvGrpSpPr>
        <p:grpSpPr>
          <a:xfrm>
            <a:off x="115478" y="436410"/>
            <a:ext cx="360755" cy="5962564"/>
            <a:chOff x="115478" y="436410"/>
            <a:chExt cx="360755" cy="5962564"/>
          </a:xfrm>
        </p:grpSpPr>
        <p:sp>
          <p:nvSpPr>
            <p:cNvPr id="5" name="Pentagon 4"/>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7" name="Chevron 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8" name="Chevron 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9" name="Chevron 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0" name="Chevron 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972671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Enterprise Transformation Principles</a:t>
            </a:r>
            <a:endParaRPr lang="en-US" dirty="0"/>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703292" y="6392335"/>
            <a:ext cx="3799763" cy="369332"/>
          </a:xfrm>
          <a:prstGeom prst="rect">
            <a:avLst/>
          </a:prstGeom>
          <a:noFill/>
        </p:spPr>
        <p:txBody>
          <a:bodyPr wrap="none" rtlCol="0">
            <a:spAutoFit/>
          </a:bodyPr>
          <a:lstStyle/>
          <a:p>
            <a:r>
              <a:rPr lang="en-US" i="1" dirty="0" smtClean="0"/>
              <a:t>Source</a:t>
            </a:r>
            <a:r>
              <a:rPr lang="en-US" dirty="0" smtClean="0"/>
              <a:t>: Nightingale &amp; Srinivasan, 2011</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5" name="Group 14"/>
          <p:cNvGrpSpPr/>
          <p:nvPr/>
        </p:nvGrpSpPr>
        <p:grpSpPr>
          <a:xfrm>
            <a:off x="115478" y="436410"/>
            <a:ext cx="360755" cy="5962564"/>
            <a:chOff x="115478" y="436410"/>
            <a:chExt cx="360755" cy="5962564"/>
          </a:xfrm>
        </p:grpSpPr>
        <p:sp>
          <p:nvSpPr>
            <p:cNvPr id="16" name="Pentagon 15"/>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7" name="Chevron 1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7979337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Enterprise Value Chain</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80867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Scope of Assessment is Enterprise</a:t>
            </a:r>
            <a:endParaRPr lang="en-US" dirty="0"/>
          </a:p>
        </p:txBody>
      </p:sp>
      <p:pic>
        <p:nvPicPr>
          <p:cNvPr id="6" name="Content Placeholder 5" descr="Enterprise Boundaries - color - v3.pdf"/>
          <p:cNvPicPr>
            <a:picLocks noGrp="1" noChangeAspect="1"/>
          </p:cNvPicPr>
          <p:nvPr>
            <p:ph idx="1"/>
          </p:nvPr>
        </p:nvPicPr>
        <p:blipFill>
          <a:blip r:embed="rId3">
            <a:extLst>
              <a:ext uri="{28A0092B-C50C-407E-A947-70E740481C1C}">
                <a14:useLocalDpi xmlns:a14="http://schemas.microsoft.com/office/drawing/2010/main" val="0"/>
              </a:ext>
            </a:extLst>
          </a:blip>
          <a:srcRect l="-5390" r="-5390"/>
          <a:stretch>
            <a:fillRect/>
          </a:stretch>
        </p:blipFill>
        <p:spPr/>
      </p:pic>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48176152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Objectives and Expected Benefits of Assessment</a:t>
            </a:r>
            <a:endParaRPr lang="en-US" cap="none" dirty="0"/>
          </a:p>
        </p:txBody>
      </p:sp>
      <p:grpSp>
        <p:nvGrpSpPr>
          <p:cNvPr id="4" name="Group 3"/>
          <p:cNvGrpSpPr/>
          <p:nvPr/>
        </p:nvGrpSpPr>
        <p:grpSpPr>
          <a:xfrm>
            <a:off x="115478" y="436410"/>
            <a:ext cx="360755" cy="5962564"/>
            <a:chOff x="115478" y="436410"/>
            <a:chExt cx="360755" cy="5962564"/>
          </a:xfrm>
        </p:grpSpPr>
        <p:sp>
          <p:nvSpPr>
            <p:cNvPr id="5" name="Pentagon 4"/>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7" name="Chevron 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8" name="Chevron 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9" name="Chevron 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0" name="Chevron 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8693046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Objectives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[Add your objectives or modify below]</a:t>
            </a:r>
          </a:p>
          <a:p>
            <a:r>
              <a:rPr lang="en-US" dirty="0" smtClean="0"/>
              <a:t>Generate input into enterprise transformation plan by:</a:t>
            </a:r>
          </a:p>
          <a:p>
            <a:pPr lvl="1"/>
            <a:r>
              <a:rPr lang="en-US" dirty="0" smtClean="0"/>
              <a:t>Assessing current enterprise capabilities,</a:t>
            </a:r>
          </a:p>
          <a:p>
            <a:pPr lvl="1"/>
            <a:r>
              <a:rPr lang="en-US" dirty="0" smtClean="0"/>
              <a:t>Assessing progress in implementation of earlier plans,</a:t>
            </a:r>
          </a:p>
          <a:p>
            <a:pPr lvl="1"/>
            <a:r>
              <a:rPr lang="en-US" dirty="0" smtClean="0"/>
              <a:t>Identifying performance gaps, and </a:t>
            </a:r>
          </a:p>
          <a:p>
            <a:pPr lvl="1"/>
            <a:r>
              <a:rPr lang="en-US" dirty="0" smtClean="0"/>
              <a:t>Prioritizing improvement actions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9928399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Allows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Identifying enterprise strengths and weaknesses</a:t>
            </a:r>
          </a:p>
          <a:p>
            <a:r>
              <a:rPr lang="en-US" dirty="0" smtClean="0"/>
              <a:t>Identifying opportunities for improvement</a:t>
            </a:r>
          </a:p>
          <a:p>
            <a:r>
              <a:rPr lang="en-US" dirty="0" smtClean="0"/>
              <a:t>Generating a future-state vision</a:t>
            </a:r>
          </a:p>
          <a:p>
            <a:r>
              <a:rPr lang="en-US" dirty="0" smtClean="0"/>
              <a:t>Guiding transformation</a:t>
            </a:r>
          </a:p>
          <a:p>
            <a:r>
              <a:rPr lang="en-US" dirty="0" smtClean="0"/>
              <a:t>Driving enterprise behavior</a:t>
            </a:r>
          </a:p>
          <a:p>
            <a:r>
              <a:rPr lang="en-US" dirty="0" smtClean="0"/>
              <a:t>Enabling better decision-making</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2185832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Regular Ongoing Assessment</a:t>
            </a:r>
            <a:endParaRPr lang="en-US" dirty="0"/>
          </a:p>
        </p:txBody>
      </p:sp>
      <p:sp>
        <p:nvSpPr>
          <p:cNvPr id="3" name="Content Placeholder 2"/>
          <p:cNvSpPr>
            <a:spLocks noGrp="1"/>
          </p:cNvSpPr>
          <p:nvPr>
            <p:ph idx="1"/>
          </p:nvPr>
        </p:nvSpPr>
        <p:spPr>
          <a:xfrm>
            <a:off x="721562" y="1600200"/>
            <a:ext cx="7965238" cy="4525963"/>
          </a:xfrm>
        </p:spPr>
        <p:txBody>
          <a:bodyPr>
            <a:normAutofit lnSpcReduction="10000"/>
          </a:bodyPr>
          <a:lstStyle/>
          <a:p>
            <a:r>
              <a:rPr lang="en-US" dirty="0" smtClean="0"/>
              <a:t>Internal benchmarking</a:t>
            </a:r>
          </a:p>
          <a:p>
            <a:r>
              <a:rPr lang="en-US" dirty="0" smtClean="0"/>
              <a:t>Benchmarking across extended enterprise</a:t>
            </a:r>
          </a:p>
          <a:p>
            <a:r>
              <a:rPr lang="en-US" dirty="0" smtClean="0"/>
              <a:t>Tracking progress in transformation journey</a:t>
            </a:r>
          </a:p>
          <a:p>
            <a:r>
              <a:rPr lang="en-US" dirty="0" smtClean="0"/>
              <a:t>Tracking personnel cohesion and communication scores</a:t>
            </a:r>
          </a:p>
          <a:p>
            <a:r>
              <a:rPr lang="en-US" dirty="0"/>
              <a:t>Educating </a:t>
            </a:r>
            <a:r>
              <a:rPr lang="en-US" dirty="0" smtClean="0"/>
              <a:t>respondents</a:t>
            </a:r>
          </a:p>
          <a:p>
            <a:r>
              <a:rPr lang="en-US" dirty="0" smtClean="0"/>
              <a:t>Tracking knowledge of enterprise principles</a:t>
            </a:r>
          </a:p>
          <a:p>
            <a:r>
              <a:rPr lang="en-US" dirty="0" smtClean="0"/>
              <a:t>Assessment feedback to personnel</a:t>
            </a:r>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19878792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Respondents’ Role</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32388814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Honest opinion</a:t>
            </a:r>
          </a:p>
          <a:p>
            <a:r>
              <a:rPr lang="en-US" dirty="0" smtClean="0"/>
              <a:t>Participate in discussions</a:t>
            </a:r>
          </a:p>
          <a:p>
            <a:r>
              <a:rPr lang="en-US" dirty="0" smtClean="0"/>
              <a:t>Results will NOT be used for evaluation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9699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Proposed Assessment Tool</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5585082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marL="0" indent="0"/>
            <a:r>
              <a:rPr lang="en-US" dirty="0"/>
              <a:t>LAI Enterprise Self-Assessment Tool (LESAT</a:t>
            </a:r>
            <a:r>
              <a:rPr lang="en-US" dirty="0" smtClean="0"/>
              <a:t>)</a:t>
            </a:r>
            <a:endParaRPr lang="en-US" dirty="0"/>
          </a:p>
        </p:txBody>
      </p:sp>
      <p:sp>
        <p:nvSpPr>
          <p:cNvPr id="8" name="Content Placeholder 7"/>
          <p:cNvSpPr>
            <a:spLocks noGrp="1"/>
          </p:cNvSpPr>
          <p:nvPr>
            <p:ph sz="half" idx="2"/>
          </p:nvPr>
        </p:nvSpPr>
        <p:spPr/>
        <p:txBody>
          <a:bodyPr>
            <a:normAutofit fontScale="85000" lnSpcReduction="20000"/>
          </a:bodyPr>
          <a:lstStyle/>
          <a:p>
            <a:r>
              <a:rPr lang="en-US" dirty="0" smtClean="0"/>
              <a:t>Developed </a:t>
            </a:r>
            <a:r>
              <a:rPr lang="en-US" dirty="0"/>
              <a:t>by joint industry / government / MIT team </a:t>
            </a:r>
            <a:endParaRPr lang="en-US" dirty="0" smtClean="0"/>
          </a:p>
          <a:p>
            <a:r>
              <a:rPr lang="en-US" dirty="0" smtClean="0"/>
              <a:t>Assesses enterprise “excellence</a:t>
            </a:r>
            <a:r>
              <a:rPr lang="en-US" dirty="0"/>
              <a:t>” and its readiness to change</a:t>
            </a:r>
          </a:p>
          <a:p>
            <a:r>
              <a:rPr lang="en-US" dirty="0" smtClean="0"/>
              <a:t>A </a:t>
            </a:r>
            <a:r>
              <a:rPr lang="en-US" dirty="0"/>
              <a:t>capability maturity </a:t>
            </a:r>
            <a:r>
              <a:rPr lang="en-US" dirty="0" smtClean="0"/>
              <a:t>model</a:t>
            </a:r>
          </a:p>
          <a:p>
            <a:r>
              <a:rPr lang="en-US" dirty="0" smtClean="0"/>
              <a:t>Supports </a:t>
            </a:r>
            <a:r>
              <a:rPr lang="en-US" dirty="0"/>
              <a:t>both</a:t>
            </a:r>
          </a:p>
          <a:p>
            <a:pPr lvl="1"/>
            <a:r>
              <a:rPr lang="en-US" dirty="0"/>
              <a:t>“As-Is” analysis</a:t>
            </a:r>
          </a:p>
          <a:p>
            <a:pPr marL="914400" lvl="2" indent="0">
              <a:buNone/>
            </a:pPr>
            <a:r>
              <a:rPr lang="en-US" dirty="0"/>
              <a:t>And</a:t>
            </a:r>
          </a:p>
          <a:p>
            <a:pPr lvl="1"/>
            <a:r>
              <a:rPr lang="en-US" dirty="0"/>
              <a:t>“To-Be” vision</a:t>
            </a:r>
          </a:p>
          <a:p>
            <a:r>
              <a:rPr lang="en-US" dirty="0"/>
              <a:t>Targeted at Enterprise Leadership </a:t>
            </a:r>
            <a:r>
              <a:rPr lang="en-US" dirty="0" smtClean="0"/>
              <a:t>Team</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5" name="Group 14"/>
          <p:cNvGrpSpPr/>
          <p:nvPr/>
        </p:nvGrpSpPr>
        <p:grpSpPr>
          <a:xfrm>
            <a:off x="115478" y="421980"/>
            <a:ext cx="360755" cy="5976994"/>
            <a:chOff x="115478" y="421980"/>
            <a:chExt cx="360755" cy="5976994"/>
          </a:xfrm>
        </p:grpSpPr>
        <p:sp>
          <p:nvSpPr>
            <p:cNvPr id="16" name="Pentagon 15"/>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7" name="Chevron 16"/>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pic>
        <p:nvPicPr>
          <p:cNvPr id="4" name="Content Placeholder 3" descr="LESATv2_cover 11.05.31 AM.pdf"/>
          <p:cNvPicPr>
            <a:picLocks noGrp="1" noChangeAspect="1"/>
          </p:cNvPicPr>
          <p:nvPr>
            <p:ph sz="half" idx="1"/>
          </p:nvPr>
        </p:nvPicPr>
        <p:blipFill>
          <a:blip r:embed="rId3">
            <a:extLst>
              <a:ext uri="{28A0092B-C50C-407E-A947-70E740481C1C}">
                <a14:useLocalDpi xmlns:a14="http://schemas.microsoft.com/office/drawing/2010/main" val="0"/>
              </a:ext>
            </a:extLst>
          </a:blip>
          <a:srcRect t="6701" b="6701"/>
          <a:stretch>
            <a:fillRect/>
          </a:stretch>
        </p:blipFill>
        <p:spPr>
          <a:xfrm>
            <a:off x="572655" y="1600200"/>
            <a:ext cx="4038600" cy="4525963"/>
          </a:xfrm>
          <a:ln>
            <a:solidFill>
              <a:schemeClr val="tx1"/>
            </a:solidFill>
          </a:ln>
        </p:spPr>
      </p:pic>
    </p:spTree>
    <p:extLst>
      <p:ext uri="{BB962C8B-B14F-4D97-AF65-F5344CB8AC3E}">
        <p14:creationId xmlns:p14="http://schemas.microsoft.com/office/powerpoint/2010/main" val="15200100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LESAT Sections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1547474"/>
              </p:ext>
            </p:extLst>
          </p:nvPr>
        </p:nvGraphicFramePr>
        <p:xfrm>
          <a:off x="721562" y="1600200"/>
          <a:ext cx="796523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19519601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LESAT Practices</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172328" y="1600200"/>
            <a:ext cx="4799343" cy="4525963"/>
          </a:xfrm>
          <a:prstGeom prst="rect">
            <a:avLst/>
          </a:prstGeom>
          <a:noFill/>
          <a:ln>
            <a:noFill/>
          </a:ln>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9306577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Capability Maturity Level</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12643" r="-12643"/>
          <a:stretch>
            <a:fillRect/>
          </a:stretch>
        </p:blipFill>
        <p:spPr bwMode="auto">
          <a:prstGeom prst="rect">
            <a:avLst/>
          </a:prstGeom>
          <a:noFill/>
          <a:ln>
            <a:noFill/>
          </a:ln>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648162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Scope</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3390411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Enterprise</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[Define your enterprise, its boundaries and key stakeholders]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14424844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Time Horizon</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[Determine your assessment time horizon]</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283784998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Process</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25026609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Assessment Timeline</a:t>
            </a:r>
            <a:endParaRPr lang="en-US" dirty="0"/>
          </a:p>
        </p:txBody>
      </p:sp>
      <p:sp>
        <p:nvSpPr>
          <p:cNvPr id="5" name="Content Placeholder 4"/>
          <p:cNvSpPr>
            <a:spLocks noGrp="1"/>
          </p:cNvSpPr>
          <p:nvPr>
            <p:ph idx="1"/>
          </p:nvPr>
        </p:nvSpPr>
        <p:spPr/>
        <p:txBody>
          <a:bodyPr/>
          <a:lstStyle/>
          <a:p>
            <a:r>
              <a:rPr lang="en-US" dirty="0" smtClean="0"/>
              <a:t>[Day/Time] – Introduction and training</a:t>
            </a:r>
          </a:p>
          <a:p>
            <a:r>
              <a:rPr lang="en-US" dirty="0" smtClean="0"/>
              <a:t>[Day/Time] – Assessment session</a:t>
            </a:r>
          </a:p>
          <a:p>
            <a:r>
              <a:rPr lang="en-US" dirty="0" smtClean="0"/>
              <a:t>[Day/Time] – Discussion and analysis of results</a:t>
            </a:r>
          </a:p>
          <a:p>
            <a:r>
              <a:rPr lang="en-US" dirty="0" smtClean="0"/>
              <a:t>[Day/Time] – Evaluation of assessment process</a:t>
            </a:r>
            <a:endParaRPr lang="en-US" dirty="0"/>
          </a:p>
        </p:txBody>
      </p:sp>
    </p:spTree>
    <p:extLst>
      <p:ext uri="{BB962C8B-B14F-4D97-AF65-F5344CB8AC3E}">
        <p14:creationId xmlns:p14="http://schemas.microsoft.com/office/powerpoint/2010/main" val="4163766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Performing Assessment</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194913087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Enterprise Maturity Matrix Form</a:t>
            </a:r>
            <a:endParaRPr lang="en-US" dirty="0"/>
          </a:p>
        </p:txBody>
      </p:sp>
      <p:sp>
        <p:nvSpPr>
          <p:cNvPr id="4" name="Footer Placeholder 3"/>
          <p:cNvSpPr>
            <a:spLocks noGrp="1"/>
          </p:cNvSpPr>
          <p:nvPr>
            <p:ph type="ftr" sz="quarter" idx="11"/>
          </p:nvPr>
        </p:nvSpPr>
        <p:spPr/>
        <p:txBody>
          <a:bodyPr/>
          <a:lstStyle/>
          <a:p>
            <a:endParaRPr lang="en-US"/>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rcRect t="-13859" b="-13859"/>
          <a:stretch>
            <a:fillRect/>
          </a:stretch>
        </p:blipFill>
        <p:spPr>
          <a:prstGeom prst="rect">
            <a:avLst/>
          </a:prstGeom>
        </p:spPr>
      </p:pic>
    </p:spTree>
    <p:extLst>
      <p:ext uri="{BB962C8B-B14F-4D97-AF65-F5344CB8AC3E}">
        <p14:creationId xmlns:p14="http://schemas.microsoft.com/office/powerpoint/2010/main" val="3236702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I</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51636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II</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43730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III</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59784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Using Assessment Results</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180554458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a:t>
            </a:r>
            <a:endParaRPr lang="en-US"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59584773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125825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usually do well in assessing…</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89044635"/>
              </p:ext>
            </p:extLst>
          </p:nvPr>
        </p:nvGraphicFramePr>
        <p:xfrm>
          <a:off x="750424" y="1949845"/>
          <a:ext cx="7936375" cy="417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4751090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 is much harder to track progress associated with broad change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11391653"/>
              </p:ext>
            </p:extLst>
          </p:nvPr>
        </p:nvGraphicFramePr>
        <p:xfrm>
          <a:off x="707130" y="1938539"/>
          <a:ext cx="7979669" cy="4187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5282997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pPr lvl="0"/>
            <a:r>
              <a:rPr lang="en-US" dirty="0" smtClean="0"/>
              <a:t>During the </a:t>
            </a:r>
            <a:r>
              <a:rPr lang="en-US" dirty="0"/>
              <a:t>transformation </a:t>
            </a:r>
            <a:r>
              <a:rPr lang="en-US" dirty="0" smtClean="0"/>
              <a:t>journey </a:t>
            </a:r>
            <a:br>
              <a:rPr lang="en-US" dirty="0" smtClean="0"/>
            </a:br>
            <a:r>
              <a:rPr lang="en-US" dirty="0" smtClean="0"/>
              <a:t>we often ask: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7376995"/>
              </p:ext>
            </p:extLst>
          </p:nvPr>
        </p:nvGraphicFramePr>
        <p:xfrm>
          <a:off x="457200" y="1949845"/>
          <a:ext cx="8229600" cy="417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4258879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a:t>
            </a:r>
            <a:br>
              <a:rPr lang="en-US" dirty="0" smtClean="0"/>
            </a:br>
            <a:r>
              <a:rPr lang="en-US" dirty="0" smtClean="0"/>
              <a:t>for Enterprise Transformation</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6162" y="1600200"/>
            <a:ext cx="7511676" cy="4525963"/>
          </a:xfrm>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85735008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LAI Enterprise Transformation Roadmap</a:t>
            </a:r>
            <a:endParaRPr lang="en-US" dirty="0"/>
          </a:p>
        </p:txBody>
      </p:sp>
      <p:sp>
        <p:nvSpPr>
          <p:cNvPr id="17" name="TextBox 16"/>
          <p:cNvSpPr txBox="1"/>
          <p:nvPr/>
        </p:nvSpPr>
        <p:spPr>
          <a:xfrm>
            <a:off x="509912" y="6357412"/>
            <a:ext cx="5234297" cy="253916"/>
          </a:xfrm>
          <a:prstGeom prst="rect">
            <a:avLst/>
          </a:prstGeom>
          <a:noFill/>
        </p:spPr>
        <p:txBody>
          <a:bodyPr wrap="none" rtlCol="0">
            <a:spAutoFit/>
          </a:bodyPr>
          <a:lstStyle/>
          <a:p>
            <a:r>
              <a:rPr lang="en-US" sz="1050" i="1" dirty="0"/>
              <a:t>Source: Beyond the Lean Revolution, </a:t>
            </a:r>
            <a:r>
              <a:rPr lang="en-US" sz="1050" i="1" dirty="0" err="1"/>
              <a:t>Amacon</a:t>
            </a:r>
            <a:r>
              <a:rPr lang="en-US" sz="1050" i="1" dirty="0"/>
              <a:t> Press, August 2011, ISBN-13: 978-0814417096 </a:t>
            </a:r>
            <a:endParaRPr lang="en-US" sz="1050" dirty="0"/>
          </a:p>
        </p:txBody>
      </p:sp>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36410"/>
            <a:ext cx="360755" cy="5962564"/>
            <a:chOff x="115478" y="436410"/>
            <a:chExt cx="360755" cy="5962564"/>
          </a:xfrm>
        </p:grpSpPr>
        <p:sp>
          <p:nvSpPr>
            <p:cNvPr id="14" name="Pentagon 13"/>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8" name="Chevron 17"/>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9" name="Chevron 18"/>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20" name="Chevron 19"/>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pic>
        <p:nvPicPr>
          <p:cNvPr id="4" name="Content Placeholder 3" descr="roadmap_beyond_no_captions_high_res.tiff"/>
          <p:cNvPicPr>
            <a:picLocks noGrp="1" noChangeAspect="1"/>
          </p:cNvPicPr>
          <p:nvPr>
            <p:ph idx="1"/>
          </p:nvPr>
        </p:nvPicPr>
        <p:blipFill>
          <a:blip r:embed="rId3">
            <a:extLst>
              <a:ext uri="{28A0092B-C50C-407E-A947-70E740481C1C}">
                <a14:useLocalDpi xmlns:a14="http://schemas.microsoft.com/office/drawing/2010/main" val="0"/>
              </a:ext>
            </a:extLst>
          </a:blip>
          <a:srcRect l="-11564" r="-11564"/>
          <a:stretch>
            <a:fillRect/>
          </a:stretch>
        </p:blipFill>
        <p:spPr/>
      </p:pic>
    </p:spTree>
    <p:extLst>
      <p:ext uri="{BB962C8B-B14F-4D97-AF65-F5344CB8AC3E}">
        <p14:creationId xmlns:p14="http://schemas.microsoft.com/office/powerpoint/2010/main" val="422265201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Assessment in Strategic Planning</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6848" y="1600200"/>
            <a:ext cx="6350304" cy="4525962"/>
          </a:xfrm>
        </p:spPr>
      </p:pic>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36410"/>
            <a:ext cx="360755" cy="5962564"/>
            <a:chOff x="115478" y="436410"/>
            <a:chExt cx="360755" cy="5962564"/>
          </a:xfrm>
        </p:grpSpPr>
        <p:sp>
          <p:nvSpPr>
            <p:cNvPr id="13" name="Pentagon 12"/>
            <p:cNvSpPr>
              <a:spLocks noChangeAspect="1"/>
            </p:cNvSpPr>
            <p:nvPr/>
          </p:nvSpPr>
          <p:spPr>
            <a:xfrm rot="16200000" flipH="1">
              <a:off x="-344485" y="897128"/>
              <a:ext cx="1259998" cy="338562"/>
            </a:xfrm>
            <a:prstGeom prst="homePlate">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t>WHY</a:t>
              </a:r>
              <a:endParaRPr lang="en-US" dirty="0"/>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74152848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LESAT is consistent with </a:t>
            </a:r>
            <a:br>
              <a:rPr lang="en-US" dirty="0" smtClean="0"/>
            </a:br>
            <a:r>
              <a:rPr lang="en-US" dirty="0" smtClean="0"/>
              <a:t>Enterprise Process View</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2830" y="1600200"/>
            <a:ext cx="6830089" cy="4525963"/>
          </a:xfrm>
        </p:spPr>
      </p:pic>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427080564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LESAT in Comparison with Other Assessment Tools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56974118"/>
              </p:ext>
            </p:extLst>
          </p:nvPr>
        </p:nvGraphicFramePr>
        <p:xfrm>
          <a:off x="636294" y="1600200"/>
          <a:ext cx="8229600" cy="4756151"/>
        </p:xfrm>
        <a:graphic>
          <a:graphicData uri="http://schemas.openxmlformats.org/drawingml/2006/table">
            <a:tbl>
              <a:tblPr firstRow="1" firstCol="1" bandRow="1">
                <a:tableStyleId>{5C22544A-7EE6-4342-B048-85BDC9FD1C3A}</a:tableStyleId>
              </a:tblPr>
              <a:tblGrid>
                <a:gridCol w="1645920"/>
                <a:gridCol w="1645920"/>
                <a:gridCol w="1645920"/>
                <a:gridCol w="1645920"/>
                <a:gridCol w="1645920"/>
              </a:tblGrid>
              <a:tr h="437993">
                <a:tc>
                  <a:txBody>
                    <a:bodyPr/>
                    <a:lstStyle/>
                    <a:p>
                      <a:endParaRPr lang="en-US" sz="2000" dirty="0"/>
                    </a:p>
                  </a:txBody>
                  <a:tcPr/>
                </a:tc>
                <a:tc>
                  <a:txBody>
                    <a:bodyPr/>
                    <a:lstStyle/>
                    <a:p>
                      <a:pPr algn="ctr"/>
                      <a:r>
                        <a:rPr lang="en-US" sz="1600" dirty="0" smtClean="0"/>
                        <a:t>LESAT</a:t>
                      </a:r>
                      <a:endParaRPr lang="en-US" sz="1600" dirty="0"/>
                    </a:p>
                  </a:txBody>
                  <a:tcPr/>
                </a:tc>
                <a:tc>
                  <a:txBody>
                    <a:bodyPr/>
                    <a:lstStyle/>
                    <a:p>
                      <a:pPr algn="ctr"/>
                      <a:r>
                        <a:rPr lang="en-US" sz="1600" dirty="0" smtClean="0"/>
                        <a:t>Baldrige Prize</a:t>
                      </a:r>
                      <a:endParaRPr lang="en-US" sz="1600" dirty="0"/>
                    </a:p>
                  </a:txBody>
                  <a:tcPr/>
                </a:tc>
                <a:tc>
                  <a:txBody>
                    <a:bodyPr/>
                    <a:lstStyle/>
                    <a:p>
                      <a:pPr algn="ctr"/>
                      <a:r>
                        <a:rPr lang="en-US" sz="1600" dirty="0" smtClean="0"/>
                        <a:t>Shingo Prize</a:t>
                      </a:r>
                      <a:endParaRPr lang="en-US" sz="1600" dirty="0"/>
                    </a:p>
                  </a:txBody>
                  <a:tcPr/>
                </a:tc>
                <a:tc>
                  <a:txBody>
                    <a:bodyPr/>
                    <a:lstStyle/>
                    <a:p>
                      <a:pPr algn="ctr"/>
                      <a:r>
                        <a:rPr lang="en-US" sz="1600" dirty="0" smtClean="0"/>
                        <a:t>CMMI</a:t>
                      </a:r>
                      <a:endParaRPr lang="en-US" sz="1600" dirty="0"/>
                    </a:p>
                  </a:txBody>
                  <a:tcPr/>
                </a:tc>
              </a:tr>
              <a:tr h="758064">
                <a:tc>
                  <a:txBody>
                    <a:bodyPr/>
                    <a:lstStyle/>
                    <a:p>
                      <a:r>
                        <a:rPr lang="en-US" sz="1300" dirty="0" smtClean="0"/>
                        <a:t>Assessment mode</a:t>
                      </a:r>
                      <a:endParaRPr lang="en-US" sz="1300" dirty="0"/>
                    </a:p>
                  </a:txBody>
                  <a:tcPr/>
                </a:tc>
                <a:tc>
                  <a:txBody>
                    <a:bodyPr/>
                    <a:lstStyle/>
                    <a:p>
                      <a:r>
                        <a:rPr lang="en-US" sz="1300" dirty="0" smtClean="0"/>
                        <a:t>Self-assessment in support of </a:t>
                      </a:r>
                      <a:r>
                        <a:rPr lang="en-US" sz="1300" dirty="0" err="1" smtClean="0"/>
                        <a:t>transfor</a:t>
                      </a:r>
                      <a:r>
                        <a:rPr lang="en-US" sz="1300" dirty="0" smtClean="0"/>
                        <a:t>–</a:t>
                      </a:r>
                      <a:r>
                        <a:rPr lang="en-US" sz="1300" dirty="0" err="1" smtClean="0"/>
                        <a:t>mation</a:t>
                      </a:r>
                      <a:r>
                        <a:rPr lang="en-US" sz="1300" dirty="0" smtClean="0"/>
                        <a:t> planning</a:t>
                      </a:r>
                      <a:endParaRPr lang="en-US" sz="1300" dirty="0"/>
                    </a:p>
                  </a:txBody>
                  <a:tcPr/>
                </a:tc>
                <a:tc>
                  <a:txBody>
                    <a:bodyPr/>
                    <a:lstStyle/>
                    <a:p>
                      <a:r>
                        <a:rPr lang="en-US" sz="1300" dirty="0" smtClean="0"/>
                        <a:t>Award;</a:t>
                      </a:r>
                      <a:r>
                        <a:rPr lang="en-US" sz="1300" baseline="0" dirty="0" smtClean="0"/>
                        <a:t> can be adopted for internal assessment</a:t>
                      </a:r>
                      <a:endParaRPr lang="en-US" sz="1300" dirty="0"/>
                    </a:p>
                  </a:txBody>
                  <a:tcPr/>
                </a:tc>
                <a:tc>
                  <a:txBody>
                    <a:bodyPr/>
                    <a:lstStyle/>
                    <a:p>
                      <a:r>
                        <a:rPr lang="en-US" sz="1300" kern="1200" dirty="0" smtClean="0">
                          <a:solidFill>
                            <a:schemeClr val="dk1"/>
                          </a:solidFill>
                          <a:effectLst/>
                          <a:latin typeface="+mn-lt"/>
                          <a:ea typeface="+mn-ea"/>
                          <a:cs typeface="+mn-cs"/>
                        </a:rPr>
                        <a:t>Award; can be adapted for internal assessment</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External assessment or self-assessment</a:t>
                      </a:r>
                      <a:r>
                        <a:rPr lang="en-US" sz="1300" dirty="0" smtClean="0">
                          <a:effectLst/>
                        </a:rPr>
                        <a:t> </a:t>
                      </a:r>
                      <a:endParaRPr lang="en-US" sz="1300" dirty="0"/>
                    </a:p>
                  </a:txBody>
                  <a:tcPr/>
                </a:tc>
              </a:tr>
              <a:tr h="409916">
                <a:tc>
                  <a:txBody>
                    <a:bodyPr/>
                    <a:lstStyle/>
                    <a:p>
                      <a:r>
                        <a:rPr lang="en-US" sz="1300" dirty="0" smtClean="0"/>
                        <a:t>Stakeholders</a:t>
                      </a:r>
                      <a:endParaRPr lang="en-US" sz="1300" dirty="0"/>
                    </a:p>
                  </a:txBody>
                  <a:tcPr/>
                </a:tc>
                <a:tc>
                  <a:txBody>
                    <a:bodyPr/>
                    <a:lstStyle/>
                    <a:p>
                      <a:r>
                        <a:rPr lang="en-US" sz="1300" dirty="0" smtClean="0"/>
                        <a:t>Enterprise leadership</a:t>
                      </a:r>
                      <a:endParaRPr lang="en-US" sz="1300" dirty="0"/>
                    </a:p>
                  </a:txBody>
                  <a:tcPr/>
                </a:tc>
                <a:tc>
                  <a:txBody>
                    <a:bodyPr/>
                    <a:lstStyle/>
                    <a:p>
                      <a:r>
                        <a:rPr lang="en-US" sz="1300" dirty="0" smtClean="0"/>
                        <a:t>Flexible</a:t>
                      </a:r>
                      <a:endParaRPr lang="en-US" sz="1300" dirty="0"/>
                    </a:p>
                  </a:txBody>
                  <a:tcPr/>
                </a:tc>
                <a:tc>
                  <a:txBody>
                    <a:bodyPr/>
                    <a:lstStyle/>
                    <a:p>
                      <a:r>
                        <a:rPr lang="en-US" sz="1300" kern="1200" dirty="0" smtClean="0">
                          <a:solidFill>
                            <a:schemeClr val="dk1"/>
                          </a:solidFill>
                          <a:effectLst/>
                          <a:latin typeface="+mn-lt"/>
                          <a:ea typeface="+mn-ea"/>
                          <a:cs typeface="+mn-cs"/>
                        </a:rPr>
                        <a:t>Flexible</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Management</a:t>
                      </a:r>
                      <a:r>
                        <a:rPr lang="en-US" sz="1300" dirty="0" smtClean="0">
                          <a:effectLst/>
                        </a:rPr>
                        <a:t> </a:t>
                      </a:r>
                      <a:endParaRPr lang="en-US" sz="1300" dirty="0"/>
                    </a:p>
                  </a:txBody>
                  <a:tcPr/>
                </a:tc>
              </a:tr>
              <a:tr h="758064">
                <a:tc>
                  <a:txBody>
                    <a:bodyPr/>
                    <a:lstStyle/>
                    <a:p>
                      <a:r>
                        <a:rPr lang="en-US" sz="1300" dirty="0" smtClean="0"/>
                        <a:t>Criteria or information addressed</a:t>
                      </a:r>
                      <a:endParaRPr lang="en-US" sz="1300" dirty="0"/>
                    </a:p>
                  </a:txBody>
                  <a:tcPr/>
                </a:tc>
                <a:tc>
                  <a:txBody>
                    <a:bodyPr/>
                    <a:lstStyle/>
                    <a:p>
                      <a:r>
                        <a:rPr lang="en-US" sz="1300" dirty="0" smtClean="0"/>
                        <a:t>Enterprise practices</a:t>
                      </a:r>
                      <a:endParaRPr lang="en-US" sz="1300" dirty="0"/>
                    </a:p>
                  </a:txBody>
                  <a:tcPr/>
                </a:tc>
                <a:tc>
                  <a:txBody>
                    <a:bodyPr/>
                    <a:lstStyle/>
                    <a:p>
                      <a:r>
                        <a:rPr lang="en-US" sz="1300" dirty="0" smtClean="0"/>
                        <a:t>Quality and customer commitment</a:t>
                      </a:r>
                      <a:endParaRPr lang="en-US" sz="1300" dirty="0"/>
                    </a:p>
                  </a:txBody>
                  <a:tcPr/>
                </a:tc>
                <a:tc>
                  <a:txBody>
                    <a:bodyPr/>
                    <a:lstStyle/>
                    <a:p>
                      <a:r>
                        <a:rPr lang="en-US" sz="1300" kern="1200" dirty="0" smtClean="0">
                          <a:solidFill>
                            <a:schemeClr val="dk1"/>
                          </a:solidFill>
                          <a:effectLst/>
                          <a:latin typeface="+mn-lt"/>
                          <a:ea typeface="+mn-ea"/>
                          <a:cs typeface="+mn-cs"/>
                        </a:rPr>
                        <a:t>Toyota Production System and lean manufacturing</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Best practices in process improvement </a:t>
                      </a:r>
                      <a:endParaRPr lang="en-US" sz="1300" dirty="0"/>
                    </a:p>
                  </a:txBody>
                  <a:tcPr/>
                </a:tc>
              </a:tr>
              <a:tr h="758064">
                <a:tc>
                  <a:txBody>
                    <a:bodyPr/>
                    <a:lstStyle/>
                    <a:p>
                      <a:r>
                        <a:rPr lang="en-US" sz="1300" dirty="0" smtClean="0"/>
                        <a:t>Information gleaned</a:t>
                      </a:r>
                      <a:endParaRPr lang="en-US" sz="1300" dirty="0"/>
                    </a:p>
                  </a:txBody>
                  <a:tcPr/>
                </a:tc>
                <a:tc>
                  <a:txBody>
                    <a:bodyPr/>
                    <a:lstStyle/>
                    <a:p>
                      <a:r>
                        <a:rPr lang="en-US" sz="1300" dirty="0" smtClean="0"/>
                        <a:t>Gaps and prioritized improvement areas</a:t>
                      </a:r>
                      <a:endParaRPr lang="en-US" sz="1300" dirty="0"/>
                    </a:p>
                  </a:txBody>
                  <a:tcPr/>
                </a:tc>
                <a:tc>
                  <a:txBody>
                    <a:bodyPr/>
                    <a:lstStyle/>
                    <a:p>
                      <a:r>
                        <a:rPr lang="en-US" sz="1300" dirty="0" smtClean="0"/>
                        <a:t>Areas for improvement and key principles</a:t>
                      </a:r>
                      <a:endParaRPr lang="en-US" sz="1300" dirty="0"/>
                    </a:p>
                  </a:txBody>
                  <a:tcPr/>
                </a:tc>
                <a:tc>
                  <a:txBody>
                    <a:bodyPr/>
                    <a:lstStyle/>
                    <a:p>
                      <a:r>
                        <a:rPr lang="en-US" sz="1300" kern="1200" dirty="0" smtClean="0">
                          <a:solidFill>
                            <a:schemeClr val="dk1"/>
                          </a:solidFill>
                          <a:effectLst/>
                          <a:latin typeface="+mn-lt"/>
                          <a:ea typeface="+mn-ea"/>
                          <a:cs typeface="+mn-cs"/>
                        </a:rPr>
                        <a:t>Successive adoption pyramid guides transformation</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Gaps and improvement areas</a:t>
                      </a:r>
                      <a:r>
                        <a:rPr lang="en-US" sz="1300" dirty="0" smtClean="0">
                          <a:effectLst/>
                        </a:rPr>
                        <a:t> </a:t>
                      </a:r>
                      <a:endParaRPr lang="en-US" sz="1300" dirty="0"/>
                    </a:p>
                  </a:txBody>
                  <a:tcPr/>
                </a:tc>
              </a:tr>
              <a:tr h="1634050">
                <a:tc>
                  <a:txBody>
                    <a:bodyPr/>
                    <a:lstStyle/>
                    <a:p>
                      <a:r>
                        <a:rPr lang="en-US" sz="1300" dirty="0" smtClean="0"/>
                        <a:t>Sectors</a:t>
                      </a:r>
                      <a:endParaRPr lang="en-US" sz="1300" dirty="0"/>
                    </a:p>
                  </a:txBody>
                  <a:tcPr/>
                </a:tc>
                <a:tc>
                  <a:txBody>
                    <a:bodyPr/>
                    <a:lstStyle/>
                    <a:p>
                      <a:r>
                        <a:rPr lang="en-US" sz="1300" dirty="0" smtClean="0"/>
                        <a:t>Designed for enter–</a:t>
                      </a:r>
                      <a:r>
                        <a:rPr lang="en-US" sz="1300" dirty="0" err="1" smtClean="0"/>
                        <a:t>prises</a:t>
                      </a:r>
                      <a:r>
                        <a:rPr lang="en-US" sz="1300" dirty="0" smtClean="0"/>
                        <a:t> who design, manufacturer and support products; recently applied to healthcare and services</a:t>
                      </a:r>
                      <a:endParaRPr lang="en-US" sz="1300" dirty="0"/>
                    </a:p>
                  </a:txBody>
                  <a:tcPr/>
                </a:tc>
                <a:tc>
                  <a:txBody>
                    <a:bodyPr/>
                    <a:lstStyle/>
                    <a:p>
                      <a:r>
                        <a:rPr lang="en-US" sz="1300" dirty="0" smtClean="0"/>
                        <a:t>Manufacturing, service, small business, health, education, non-profit</a:t>
                      </a:r>
                      <a:endParaRPr lang="en-US" sz="1300" dirty="0"/>
                    </a:p>
                  </a:txBody>
                  <a:tcPr/>
                </a:tc>
                <a:tc>
                  <a:txBody>
                    <a:bodyPr/>
                    <a:lstStyle/>
                    <a:p>
                      <a:r>
                        <a:rPr lang="en-US" sz="1300" kern="1200" dirty="0" smtClean="0">
                          <a:solidFill>
                            <a:schemeClr val="dk1"/>
                          </a:solidFill>
                          <a:effectLst/>
                          <a:latin typeface="+mn-lt"/>
                          <a:ea typeface="+mn-ea"/>
                          <a:cs typeface="+mn-cs"/>
                        </a:rPr>
                        <a:t>Designed for manufacturing; recently expanded to Operational Excellence</a:t>
                      </a:r>
                      <a:r>
                        <a:rPr lang="en-US" sz="1300" dirty="0" smtClean="0">
                          <a:effectLst/>
                        </a:rPr>
                        <a:t> </a:t>
                      </a:r>
                      <a:endParaRPr lang="en-US" sz="1300" dirty="0"/>
                    </a:p>
                  </a:txBody>
                  <a:tcPr/>
                </a:tc>
                <a:tc>
                  <a:txBody>
                    <a:bodyPr/>
                    <a:lstStyle/>
                    <a:p>
                      <a:r>
                        <a:rPr lang="en-US" sz="1300" kern="1200" dirty="0" smtClean="0">
                          <a:solidFill>
                            <a:schemeClr val="dk1"/>
                          </a:solidFill>
                          <a:effectLst/>
                          <a:latin typeface="+mn-lt"/>
                          <a:ea typeface="+mn-ea"/>
                          <a:cs typeface="+mn-cs"/>
                        </a:rPr>
                        <a:t>Designed for software development processes; adapted to wide range of business processes</a:t>
                      </a:r>
                      <a:r>
                        <a:rPr lang="en-US" sz="1300" dirty="0" smtClean="0">
                          <a:effectLst/>
                        </a:rPr>
                        <a:t> </a:t>
                      </a:r>
                      <a:endParaRPr lang="en-US" sz="1300" dirty="0"/>
                    </a:p>
                  </a:txBody>
                  <a:tcPr/>
                </a:tc>
              </a:tr>
            </a:tbl>
          </a:graphicData>
        </a:graphic>
      </p:graphicFrame>
      <p:sp>
        <p:nvSpPr>
          <p:cNvPr id="6"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7" name="Chevron 16"/>
            <p:cNvSpPr>
              <a:spLocks noChangeAspect="1"/>
            </p:cNvSpPr>
            <p:nvPr/>
          </p:nvSpPr>
          <p:spPr>
            <a:xfrm rot="5400000" flipV="1">
              <a:off x="-334521" y="2055264"/>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TOOL</a:t>
              </a:r>
              <a:endParaRPr lang="en-US" dirty="0">
                <a:solidFill>
                  <a:schemeClr val="bg1"/>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59106782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Assessment Participants</a:t>
            </a:r>
            <a:endParaRPr lang="en-US" cap="none" dirty="0"/>
          </a:p>
        </p:txBody>
      </p:sp>
      <p:grpSp>
        <p:nvGrpSpPr>
          <p:cNvPr id="10" name="Group 9"/>
          <p:cNvGrpSpPr/>
          <p:nvPr/>
        </p:nvGrpSpPr>
        <p:grpSpPr>
          <a:xfrm>
            <a:off x="115478" y="421980"/>
            <a:ext cx="360755" cy="5976994"/>
            <a:chOff x="115478" y="421980"/>
            <a:chExt cx="360755" cy="5976994"/>
          </a:xfrm>
        </p:grpSpPr>
        <p:sp>
          <p:nvSpPr>
            <p:cNvPr id="11" name="Pentagon 10"/>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2" name="Chevron 11"/>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3" name="Chevron 12"/>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4" name="Chevron 13"/>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5" name="Chevron 14"/>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9145479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Assessment Participants</a:t>
            </a:r>
            <a:endParaRPr lang="en-US" dirty="0"/>
          </a:p>
        </p:txBody>
      </p:sp>
      <p:pic>
        <p:nvPicPr>
          <p:cNvPr id="6" name="Content Placeholder 5" descr="Stakeholders.pdf"/>
          <p:cNvPicPr>
            <a:picLocks noGrp="1"/>
          </p:cNvPicPr>
          <p:nvPr>
            <p:ph idx="1"/>
          </p:nvPr>
        </p:nvPicPr>
        <p:blipFill>
          <a:blip r:embed="rId3"/>
          <a:srcRect l="-27081" r="-27081"/>
          <a:stretch>
            <a:fillRect/>
          </a:stretch>
        </p:blipFill>
        <p:spPr bwMode="auto">
          <a:prstGeom prst="rect">
            <a:avLst/>
          </a:prstGeom>
          <a:noFill/>
          <a:ln w="9525">
            <a:noFill/>
            <a:miter lim="800000"/>
            <a:headEnd/>
            <a:tailEnd/>
          </a:ln>
        </p:spPr>
      </p:pic>
      <p:sp>
        <p:nvSpPr>
          <p:cNvPr id="7"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2512213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Role is Essential</a:t>
            </a:r>
            <a:endParaRPr lang="en-US" dirty="0"/>
          </a:p>
        </p:txBody>
      </p:sp>
      <p:sp>
        <p:nvSpPr>
          <p:cNvPr id="3" name="Content Placeholder 2"/>
          <p:cNvSpPr>
            <a:spLocks noGrp="1"/>
          </p:cNvSpPr>
          <p:nvPr>
            <p:ph idx="1"/>
          </p:nvPr>
        </p:nvSpPr>
        <p:spPr>
          <a:xfrm>
            <a:off x="721562" y="1600200"/>
            <a:ext cx="7965238" cy="4525963"/>
          </a:xfrm>
        </p:spPr>
        <p:txBody>
          <a:bodyPr>
            <a:normAutofit lnSpcReduction="10000"/>
          </a:bodyPr>
          <a:lstStyle/>
          <a:p>
            <a:r>
              <a:rPr lang="en-US" dirty="0" smtClean="0"/>
              <a:t>Provide </a:t>
            </a:r>
            <a:r>
              <a:rPr lang="en-US" b="1" dirty="0" smtClean="0"/>
              <a:t>continued oversight </a:t>
            </a:r>
            <a:r>
              <a:rPr lang="en-US" dirty="0" smtClean="0"/>
              <a:t>of assessment process, as part of transformation planning and implementation</a:t>
            </a:r>
          </a:p>
          <a:p>
            <a:r>
              <a:rPr lang="en-US" dirty="0" smtClean="0"/>
              <a:t>Ensure </a:t>
            </a:r>
            <a:r>
              <a:rPr lang="en-US" b="1" dirty="0" smtClean="0"/>
              <a:t>regular communication </a:t>
            </a:r>
            <a:r>
              <a:rPr lang="en-US" dirty="0" smtClean="0"/>
              <a:t>regarding assessment process, results and transformation progress</a:t>
            </a:r>
          </a:p>
          <a:p>
            <a:r>
              <a:rPr lang="en-US" dirty="0" smtClean="0"/>
              <a:t>Ensure </a:t>
            </a:r>
            <a:r>
              <a:rPr lang="en-US" b="1" dirty="0" smtClean="0"/>
              <a:t>continued support and commitment </a:t>
            </a:r>
            <a:r>
              <a:rPr lang="en-US" dirty="0" smtClean="0"/>
              <a:t>of participants to assessment process</a:t>
            </a:r>
          </a:p>
          <a:p>
            <a:r>
              <a:rPr lang="en-US" dirty="0"/>
              <a:t>Ensure </a:t>
            </a:r>
            <a:r>
              <a:rPr lang="en-US" b="1" dirty="0"/>
              <a:t>availability </a:t>
            </a:r>
            <a:r>
              <a:rPr lang="en-US" b="1" dirty="0" smtClean="0"/>
              <a:t>of </a:t>
            </a:r>
            <a:r>
              <a:rPr lang="en-US" dirty="0" smtClean="0"/>
              <a:t>required </a:t>
            </a:r>
            <a:r>
              <a:rPr lang="en-US" b="1" dirty="0" smtClean="0"/>
              <a:t>resources</a:t>
            </a:r>
            <a:endParaRPr lang="en-US" b="1"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3066804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Eliminate Participants’ Biases</a:t>
            </a:r>
            <a:endParaRPr lang="en-US" dirty="0"/>
          </a:p>
        </p:txBody>
      </p:sp>
      <p:sp>
        <p:nvSpPr>
          <p:cNvPr id="3" name="Content Placeholder 2"/>
          <p:cNvSpPr>
            <a:spLocks noGrp="1"/>
          </p:cNvSpPr>
          <p:nvPr>
            <p:ph idx="1"/>
          </p:nvPr>
        </p:nvSpPr>
        <p:spPr>
          <a:xfrm>
            <a:off x="721562" y="1600200"/>
            <a:ext cx="7965238" cy="3480131"/>
          </a:xfrm>
        </p:spPr>
        <p:txBody>
          <a:bodyPr>
            <a:normAutofit lnSpcReduction="10000"/>
          </a:bodyPr>
          <a:lstStyle/>
          <a:p>
            <a:r>
              <a:rPr lang="en-US" dirty="0" smtClean="0"/>
              <a:t>Participants’ biases </a:t>
            </a:r>
            <a:r>
              <a:rPr lang="en-US" b="1" dirty="0" smtClean="0"/>
              <a:t>decrease</a:t>
            </a:r>
            <a:r>
              <a:rPr lang="en-US" dirty="0" smtClean="0"/>
              <a:t> accuracy, reliability and usefulness of results</a:t>
            </a:r>
          </a:p>
          <a:p>
            <a:r>
              <a:rPr lang="en-US" dirty="0" smtClean="0"/>
              <a:t>Ensure that assessment results are used:</a:t>
            </a:r>
          </a:p>
          <a:p>
            <a:pPr lvl="1"/>
            <a:r>
              <a:rPr lang="en-US" dirty="0" smtClean="0"/>
              <a:t>As a basis for </a:t>
            </a:r>
            <a:r>
              <a:rPr lang="en-US" b="1" dirty="0" smtClean="0"/>
              <a:t>productive discussion </a:t>
            </a:r>
            <a:r>
              <a:rPr lang="en-US" dirty="0" smtClean="0"/>
              <a:t>and formulation of transformation plans,</a:t>
            </a:r>
          </a:p>
          <a:p>
            <a:pPr lvl="1"/>
            <a:r>
              <a:rPr lang="en-US" b="1" dirty="0" smtClean="0"/>
              <a:t>NOT</a:t>
            </a:r>
            <a:r>
              <a:rPr lang="en-US" dirty="0" smtClean="0"/>
              <a:t> as evaluation of individual or departmental performance</a:t>
            </a:r>
          </a:p>
          <a:p>
            <a:pPr lvl="1"/>
            <a:endParaRPr lang="en-US" dirty="0" smtClean="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
        <p:nvSpPr>
          <p:cNvPr id="6" name="Rounded Rectangle 5"/>
          <p:cNvSpPr/>
          <p:nvPr/>
        </p:nvSpPr>
        <p:spPr>
          <a:xfrm>
            <a:off x="721562" y="5080331"/>
            <a:ext cx="8312400" cy="1109119"/>
          </a:xfrm>
          <a:prstGeom prst="round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sz="2800" dirty="0" smtClean="0"/>
              <a:t>Create environment that ensures accurate assessment and encourages open and frank discussion </a:t>
            </a:r>
            <a:endParaRPr lang="en-US" sz="2800" dirty="0"/>
          </a:p>
        </p:txBody>
      </p:sp>
      <p:grpSp>
        <p:nvGrpSpPr>
          <p:cNvPr id="13" name="Group 12"/>
          <p:cNvGrpSpPr/>
          <p:nvPr/>
        </p:nvGrpSpPr>
        <p:grpSpPr>
          <a:xfrm>
            <a:off x="115478" y="421980"/>
            <a:ext cx="360755" cy="5976994"/>
            <a:chOff x="115478" y="421980"/>
            <a:chExt cx="360755" cy="5976994"/>
          </a:xfrm>
        </p:grpSpPr>
        <p:sp>
          <p:nvSpPr>
            <p:cNvPr id="14" name="Pentagon 13"/>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5" name="Chevron 14"/>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6" name="Chevron 15"/>
            <p:cNvSpPr>
              <a:spLocks noChangeAspect="1"/>
            </p:cNvSpPr>
            <p:nvPr/>
          </p:nvSpPr>
          <p:spPr>
            <a:xfrm rot="5400000" flipV="1">
              <a:off x="-334521" y="323854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WHO</a:t>
              </a:r>
              <a:endParaRPr lang="en-US" dirty="0">
                <a:solidFill>
                  <a:schemeClr val="bg1"/>
                </a:solidFill>
              </a:endParaRPr>
            </a:p>
          </p:txBody>
        </p:sp>
        <p:sp>
          <p:nvSpPr>
            <p:cNvPr id="17" name="Chevron 16"/>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8" name="Chevron 17"/>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179387476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Time Horizon</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LESAT assesses not only current state of the enterprise, but also its desired state</a:t>
            </a:r>
          </a:p>
          <a:p>
            <a:r>
              <a:rPr lang="en-US" dirty="0" smtClean="0"/>
              <a:t>Assessment time horizon is the target date by which enterprise should achieve its desired state</a:t>
            </a:r>
          </a:p>
          <a:p>
            <a:r>
              <a:rPr lang="en-US" dirty="0" smtClean="0"/>
              <a:t>Time horizon must be aligned with the enterprise strategic objectives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chemeClr val="bg1"/>
                  </a:solidFill>
                </a:rPr>
                <a:t>WHAT</a:t>
              </a:r>
              <a:endParaRPr lang="en-US" dirty="0">
                <a:solidFill>
                  <a:schemeClr val="bg1"/>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HOW</a:t>
              </a:r>
              <a:endParaRPr lang="en-US" dirty="0">
                <a:solidFill>
                  <a:schemeClr val="bg1">
                    <a:lumMod val="65000"/>
                  </a:schemeClr>
                </a:solidFill>
              </a:endParaRPr>
            </a:p>
          </p:txBody>
        </p:sp>
      </p:grpSp>
    </p:spTree>
    <p:extLst>
      <p:ext uri="{BB962C8B-B14F-4D97-AF65-F5344CB8AC3E}">
        <p14:creationId xmlns:p14="http://schemas.microsoft.com/office/powerpoint/2010/main" val="396565486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Assessment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1041789"/>
              </p:ext>
            </p:extLst>
          </p:nvPr>
        </p:nvGraphicFramePr>
        <p:xfrm>
          <a:off x="721562" y="1600200"/>
          <a:ext cx="796523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331732112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 of Assessment</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[Determine when the assessment will be performed]</a:t>
            </a:r>
          </a:p>
          <a:p>
            <a:r>
              <a:rPr lang="en-US" dirty="0" smtClean="0"/>
              <a:t>[Determine how often the assessment will be performed]</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187911344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Allocate Responsibilities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[Define roles and responsibilities of assessment participants]</a:t>
            </a:r>
          </a:p>
          <a:p>
            <a:r>
              <a:rPr lang="en-US" dirty="0" smtClean="0"/>
              <a:t>[Appoint LESAT facilitator]</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68296440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Resources</a:t>
            </a:r>
            <a:endParaRPr lang="en-US" dirty="0"/>
          </a:p>
        </p:txBody>
      </p:sp>
      <p:sp>
        <p:nvSpPr>
          <p:cNvPr id="3" name="Content Placeholder 2"/>
          <p:cNvSpPr>
            <a:spLocks noGrp="1"/>
          </p:cNvSpPr>
          <p:nvPr>
            <p:ph idx="1"/>
          </p:nvPr>
        </p:nvSpPr>
        <p:spPr>
          <a:xfrm>
            <a:off x="721562" y="1600200"/>
            <a:ext cx="7965238" cy="4525963"/>
          </a:xfrm>
        </p:spPr>
        <p:txBody>
          <a:bodyPr/>
          <a:lstStyle/>
          <a:p>
            <a:r>
              <a:rPr lang="en-US" dirty="0" smtClean="0"/>
              <a:t>[Identify required resources]</a:t>
            </a:r>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400136780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721562" y="1579055"/>
            <a:ext cx="7965238" cy="4525963"/>
          </a:xfrm>
        </p:spPr>
        <p:txBody>
          <a:bodyPr/>
          <a:lstStyle/>
          <a:p>
            <a:r>
              <a:rPr lang="en-US" dirty="0" smtClean="0"/>
              <a:t>[List  next steps]</a:t>
            </a:r>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grpSp>
        <p:nvGrpSpPr>
          <p:cNvPr id="12" name="Group 11"/>
          <p:cNvGrpSpPr/>
          <p:nvPr/>
        </p:nvGrpSpPr>
        <p:grpSpPr>
          <a:xfrm>
            <a:off x="115478" y="421980"/>
            <a:ext cx="360755" cy="5976994"/>
            <a:chOff x="115478" y="421980"/>
            <a:chExt cx="360755" cy="5976994"/>
          </a:xfrm>
        </p:grpSpPr>
        <p:sp>
          <p:nvSpPr>
            <p:cNvPr id="13" name="Pentagon 12"/>
            <p:cNvSpPr>
              <a:spLocks noChangeAspect="1"/>
            </p:cNvSpPr>
            <p:nvPr/>
          </p:nvSpPr>
          <p:spPr>
            <a:xfrm rot="16200000" flipH="1">
              <a:off x="-330054" y="882698"/>
              <a:ext cx="1259998" cy="338562"/>
            </a:xfrm>
            <a:prstGeom prst="homePlate">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WHY</a:t>
              </a:r>
              <a:endParaRPr lang="en-US" dirty="0">
                <a:solidFill>
                  <a:schemeClr val="bg1">
                    <a:lumMod val="65000"/>
                  </a:schemeClr>
                </a:solidFill>
              </a:endParaRPr>
            </a:p>
          </p:txBody>
        </p:sp>
        <p:sp>
          <p:nvSpPr>
            <p:cNvPr id="14" name="Chevron 13"/>
            <p:cNvSpPr>
              <a:spLocks noChangeAspect="1"/>
            </p:cNvSpPr>
            <p:nvPr/>
          </p:nvSpPr>
          <p:spPr>
            <a:xfrm rot="5400000" flipV="1">
              <a:off x="-333766" y="442816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WHAT</a:t>
              </a:r>
              <a:endParaRPr lang="en-US" dirty="0">
                <a:solidFill>
                  <a:schemeClr val="bg1">
                    <a:lumMod val="65000"/>
                  </a:schemeClr>
                </a:solidFill>
              </a:endParaRPr>
            </a:p>
          </p:txBody>
        </p:sp>
        <p:sp>
          <p:nvSpPr>
            <p:cNvPr id="15" name="Chevron 14"/>
            <p:cNvSpPr>
              <a:spLocks noChangeAspect="1"/>
            </p:cNvSpPr>
            <p:nvPr/>
          </p:nvSpPr>
          <p:spPr>
            <a:xfrm rot="5400000" flipV="1">
              <a:off x="-334521" y="3238549"/>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WHO</a:t>
              </a:r>
              <a:endParaRPr lang="en-US" dirty="0">
                <a:solidFill>
                  <a:schemeClr val="bg1">
                    <a:lumMod val="65000"/>
                  </a:schemeClr>
                </a:solidFill>
              </a:endParaRPr>
            </a:p>
          </p:txBody>
        </p:sp>
        <p:sp>
          <p:nvSpPr>
            <p:cNvPr id="16" name="Chevron 15"/>
            <p:cNvSpPr>
              <a:spLocks noChangeAspect="1"/>
            </p:cNvSpPr>
            <p:nvPr/>
          </p:nvSpPr>
          <p:spPr>
            <a:xfrm rot="5400000" flipV="1">
              <a:off x="-334521" y="2055264"/>
              <a:ext cx="1259998" cy="360000"/>
            </a:xfrm>
            <a:prstGeom prst="chevr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anchor="ctr"/>
            <a:lstStyle/>
            <a:p>
              <a:pPr algn="ctr"/>
              <a:r>
                <a:rPr lang="en-US" dirty="0" smtClean="0">
                  <a:solidFill>
                    <a:schemeClr val="bg1">
                      <a:lumMod val="65000"/>
                    </a:schemeClr>
                  </a:solidFill>
                </a:rPr>
                <a:t>TOOL</a:t>
              </a:r>
              <a:endParaRPr lang="en-US" dirty="0">
                <a:solidFill>
                  <a:schemeClr val="bg1">
                    <a:lumMod val="65000"/>
                  </a:schemeClr>
                </a:solidFill>
              </a:endParaRPr>
            </a:p>
          </p:txBody>
        </p:sp>
        <p:sp>
          <p:nvSpPr>
            <p:cNvPr id="17" name="Chevron 16"/>
            <p:cNvSpPr>
              <a:spLocks noChangeAspect="1"/>
            </p:cNvSpPr>
            <p:nvPr/>
          </p:nvSpPr>
          <p:spPr>
            <a:xfrm rot="5400000" flipV="1">
              <a:off x="-333769" y="5588975"/>
              <a:ext cx="1259998" cy="360000"/>
            </a:xfrm>
            <a:prstGeom prst="chevron">
              <a:avLst/>
            </a:prstGeom>
            <a:ln/>
          </p:spPr>
          <p:style>
            <a:lnRef idx="1">
              <a:schemeClr val="accent6"/>
            </a:lnRef>
            <a:fillRef idx="3">
              <a:schemeClr val="accent6"/>
            </a:fillRef>
            <a:effectRef idx="2">
              <a:schemeClr val="accent6"/>
            </a:effectRef>
            <a:fontRef idx="minor">
              <a:schemeClr val="lt1"/>
            </a:fontRef>
          </p:style>
          <p:txBody>
            <a:bodyPr anchor="ctr"/>
            <a:lstStyle/>
            <a:p>
              <a:pPr algn="ctr"/>
              <a:r>
                <a:rPr lang="en-US" dirty="0" smtClean="0">
                  <a:solidFill>
                    <a:srgbClr val="FFFFFF"/>
                  </a:solidFill>
                </a:rPr>
                <a:t>HOW</a:t>
              </a:r>
              <a:endParaRPr lang="en-US" dirty="0">
                <a:solidFill>
                  <a:srgbClr val="FFFFFF"/>
                </a:solidFill>
              </a:endParaRPr>
            </a:p>
          </p:txBody>
        </p:sp>
      </p:grpSp>
    </p:spTree>
    <p:extLst>
      <p:ext uri="{BB962C8B-B14F-4D97-AF65-F5344CB8AC3E}">
        <p14:creationId xmlns:p14="http://schemas.microsoft.com/office/powerpoint/2010/main" val="75332680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pPr>
            <a:r>
              <a:rPr lang="en-US" dirty="0" err="1"/>
              <a:t>Hallam</a:t>
            </a:r>
            <a:r>
              <a:rPr lang="en-US" dirty="0"/>
              <a:t>, C. R. (2003). </a:t>
            </a:r>
            <a:r>
              <a:rPr lang="en-US" i="1" dirty="0"/>
              <a:t>Lean enterprise self-assessment as a leading indicator for accelerating transformation in the aerospace industry</a:t>
            </a:r>
            <a:r>
              <a:rPr lang="en-US" dirty="0"/>
              <a:t> (Doctoral Dissertation). Cambridge, MA: </a:t>
            </a:r>
            <a:r>
              <a:rPr lang="en-US" dirty="0" smtClean="0"/>
              <a:t>MIT. </a:t>
            </a:r>
          </a:p>
          <a:p>
            <a:pPr>
              <a:lnSpc>
                <a:spcPct val="120000"/>
              </a:lnSpc>
            </a:pPr>
            <a:r>
              <a:rPr lang="en-US" i="1" dirty="0" smtClean="0"/>
              <a:t>LAI </a:t>
            </a:r>
            <a:r>
              <a:rPr lang="en-US" i="1" dirty="0"/>
              <a:t>Enterprise Self-Assessment Tool (LESAT). Version </a:t>
            </a:r>
            <a:r>
              <a:rPr lang="en-US" i="1" dirty="0" smtClean="0"/>
              <a:t>2.0</a:t>
            </a:r>
            <a:r>
              <a:rPr lang="en-US" i="1" dirty="0"/>
              <a:t>. Facilitator's guide. (</a:t>
            </a:r>
            <a:r>
              <a:rPr lang="en-US" dirty="0" smtClean="0"/>
              <a:t>2011</a:t>
            </a:r>
            <a:r>
              <a:rPr lang="en-US" dirty="0"/>
              <a:t>). Cambridge, MA: </a:t>
            </a:r>
            <a:r>
              <a:rPr lang="en-US" dirty="0" smtClean="0"/>
              <a:t>MIT. </a:t>
            </a:r>
          </a:p>
          <a:p>
            <a:pPr>
              <a:lnSpc>
                <a:spcPct val="120000"/>
              </a:lnSpc>
            </a:pPr>
            <a:r>
              <a:rPr lang="en-US" dirty="0" smtClean="0"/>
              <a:t>Nightingale</a:t>
            </a:r>
            <a:r>
              <a:rPr lang="en-US" dirty="0"/>
              <a:t>, D. (2009). Principles of enterprise thinking. </a:t>
            </a:r>
            <a:r>
              <a:rPr lang="en-US" i="1" dirty="0"/>
              <a:t>Second International Symposium on Engineering Systems.</a:t>
            </a:r>
            <a:r>
              <a:rPr lang="en-US" dirty="0"/>
              <a:t> Cambridge, MA</a:t>
            </a:r>
            <a:r>
              <a:rPr lang="en-US" dirty="0" smtClean="0"/>
              <a:t>: MIT.</a:t>
            </a:r>
          </a:p>
          <a:p>
            <a:pPr>
              <a:lnSpc>
                <a:spcPct val="120000"/>
              </a:lnSpc>
            </a:pPr>
            <a:r>
              <a:rPr lang="en-US" dirty="0" smtClean="0"/>
              <a:t>Nightingale</a:t>
            </a:r>
            <a:r>
              <a:rPr lang="en-US" dirty="0"/>
              <a:t>, D., &amp; Srinivasan, J. (2011). </a:t>
            </a:r>
            <a:r>
              <a:rPr lang="en-US" i="1" dirty="0"/>
              <a:t>Beyond the lean revolution: Achieving successful and sustainable enterprise transformation.</a:t>
            </a:r>
            <a:r>
              <a:rPr lang="en-US" dirty="0"/>
              <a:t> AMACOM.</a:t>
            </a:r>
          </a:p>
          <a:p>
            <a:endParaRPr lang="en-US" dirty="0"/>
          </a:p>
        </p:txBody>
      </p:sp>
      <p:sp>
        <p:nvSpPr>
          <p:cNvPr id="5" name="Footer Placeholder 3"/>
          <p:cNvSpPr>
            <a:spLocks noGrp="1"/>
          </p:cNvSpPr>
          <p:nvPr>
            <p:ph type="ftr" sz="quarter" idx="11"/>
          </p:nvPr>
        </p:nvSpPr>
        <p:spPr>
          <a:xfrm>
            <a:off x="5731026" y="6356351"/>
            <a:ext cx="3134868" cy="351058"/>
          </a:xfrm>
        </p:spPr>
        <p:txBody>
          <a:bodyPr/>
          <a:lstStyle/>
          <a:p>
            <a:pPr algn="r"/>
            <a:r>
              <a:rPr lang="en-US" sz="1200" dirty="0" smtClean="0"/>
              <a:t>© 2012 Massachusetts Institute of Technology</a:t>
            </a:r>
            <a:endParaRPr lang="en-US" sz="1200" dirty="0"/>
          </a:p>
        </p:txBody>
      </p:sp>
    </p:spTree>
    <p:extLst>
      <p:ext uri="{BB962C8B-B14F-4D97-AF65-F5344CB8AC3E}">
        <p14:creationId xmlns:p14="http://schemas.microsoft.com/office/powerpoint/2010/main" val="298752644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1309</TotalTime>
  <Words>5205</Words>
  <Application>Microsoft Macintosh PowerPoint</Application>
  <PresentationFormat>On-screen Show (4:3)</PresentationFormat>
  <Paragraphs>557</Paragraphs>
  <Slides>50</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Microsoft Word Document</vt:lpstr>
      <vt:lpstr>LAI Enterprise Self-Assessment (LESAT)</vt:lpstr>
      <vt:lpstr>PowerPoint Presentation</vt:lpstr>
      <vt:lpstr>About this template</vt:lpstr>
      <vt:lpstr>Outline</vt:lpstr>
      <vt:lpstr>Enterprise Concepts and Principles</vt:lpstr>
      <vt:lpstr>Enterprise Transformation Principles</vt:lpstr>
      <vt:lpstr>Enterprise Value Chain</vt:lpstr>
      <vt:lpstr>Scope of Assessment is Enterprise</vt:lpstr>
      <vt:lpstr>Objectives and Expected Benefits of Assessment</vt:lpstr>
      <vt:lpstr>Assessment Objectives</vt:lpstr>
      <vt:lpstr>Assessment Allows</vt:lpstr>
      <vt:lpstr>Benefits of Regular Ongoing Assessment</vt:lpstr>
      <vt:lpstr>Respondents’ Role</vt:lpstr>
      <vt:lpstr>PowerPoint Presentation</vt:lpstr>
      <vt:lpstr>Proposed Assessment Tool</vt:lpstr>
      <vt:lpstr>LAI Enterprise Self-Assessment Tool (LESAT)</vt:lpstr>
      <vt:lpstr>LESAT Sections</vt:lpstr>
      <vt:lpstr>LESAT Practices</vt:lpstr>
      <vt:lpstr>Generic Capability Maturity Level</vt:lpstr>
      <vt:lpstr>Assessment Scope</vt:lpstr>
      <vt:lpstr>Our Enterprise</vt:lpstr>
      <vt:lpstr>Our Time Horizon</vt:lpstr>
      <vt:lpstr>Assessment Process</vt:lpstr>
      <vt:lpstr>Assessment Timeline</vt:lpstr>
      <vt:lpstr>Performing Assessment</vt:lpstr>
      <vt:lpstr>Enterprise Maturity Matrix Form</vt:lpstr>
      <vt:lpstr>Section I</vt:lpstr>
      <vt:lpstr>Section II</vt:lpstr>
      <vt:lpstr>Section III</vt:lpstr>
      <vt:lpstr>Using Assessment Results</vt:lpstr>
      <vt:lpstr>Outline</vt:lpstr>
      <vt:lpstr>We usually do well in assessing…</vt:lpstr>
      <vt:lpstr>It is much harder to track progress associated with broad change</vt:lpstr>
      <vt:lpstr>During the transformation journey  we often ask:</vt:lpstr>
      <vt:lpstr>Assessment  for Enterprise Transformation</vt:lpstr>
      <vt:lpstr>LAI Enterprise Transformation Roadmap</vt:lpstr>
      <vt:lpstr>Assessment in Strategic Planning</vt:lpstr>
      <vt:lpstr>LESAT is consistent with  Enterprise Process View</vt:lpstr>
      <vt:lpstr>LESAT in Comparison with Other Assessment Tools </vt:lpstr>
      <vt:lpstr>Assessment Participants</vt:lpstr>
      <vt:lpstr>Roles of Assessment Participants</vt:lpstr>
      <vt:lpstr>Leadership Role is Essential</vt:lpstr>
      <vt:lpstr>Eliminate Participants’ Biases</vt:lpstr>
      <vt:lpstr>Assessment Time Horizon</vt:lpstr>
      <vt:lpstr>Overview of Assessment Process</vt:lpstr>
      <vt:lpstr>Timing of Assessment</vt:lpstr>
      <vt:lpstr>Allocate Responsibilities</vt:lpstr>
      <vt:lpstr>Required Resources</vt:lpstr>
      <vt:lpstr>Next Steps</vt:lpstr>
      <vt:lpstr>References</vt:lpstr>
    </vt:vector>
  </TitlesOfParts>
  <Company>MIT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LAI Enterprise Self-Assessment (LESAT)</dc:title>
  <dc:creator>Leyla Abdimomunova</dc:creator>
  <cp:lastModifiedBy>Bob Kenley</cp:lastModifiedBy>
  <cp:revision>105</cp:revision>
  <dcterms:created xsi:type="dcterms:W3CDTF">2011-05-02T16:07:50Z</dcterms:created>
  <dcterms:modified xsi:type="dcterms:W3CDTF">2012-02-28T18:01:58Z</dcterms:modified>
</cp:coreProperties>
</file>